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572" r:id="rId2"/>
    <p:sldId id="573" r:id="rId3"/>
    <p:sldId id="540" r:id="rId4"/>
    <p:sldId id="564" r:id="rId5"/>
    <p:sldId id="265" r:id="rId6"/>
    <p:sldId id="574" r:id="rId7"/>
    <p:sldId id="575" r:id="rId8"/>
    <p:sldId id="538" r:id="rId9"/>
    <p:sldId id="558" r:id="rId10"/>
    <p:sldId id="567" r:id="rId11"/>
    <p:sldId id="561" r:id="rId12"/>
    <p:sldId id="565" r:id="rId13"/>
    <p:sldId id="541" r:id="rId14"/>
    <p:sldId id="543" r:id="rId15"/>
    <p:sldId id="569" r:id="rId16"/>
    <p:sldId id="545" r:id="rId17"/>
    <p:sldId id="546" r:id="rId18"/>
    <p:sldId id="570" r:id="rId19"/>
    <p:sldId id="568" r:id="rId20"/>
    <p:sldId id="563" r:id="rId21"/>
    <p:sldId id="560" r:id="rId22"/>
    <p:sldId id="537" r:id="rId23"/>
    <p:sldId id="566" r:id="rId24"/>
    <p:sldId id="435" r:id="rId25"/>
    <p:sldId id="264" r:id="rId26"/>
    <p:sldId id="260" r:id="rId27"/>
    <p:sldId id="571" r:id="rId28"/>
    <p:sldId id="259" r:id="rId29"/>
    <p:sldId id="491" r:id="rId30"/>
    <p:sldId id="279" r:id="rId31"/>
    <p:sldId id="280" r:id="rId32"/>
    <p:sldId id="281" r:id="rId33"/>
    <p:sldId id="282" r:id="rId34"/>
    <p:sldId id="283" r:id="rId35"/>
    <p:sldId id="492" r:id="rId36"/>
    <p:sldId id="284" r:id="rId37"/>
    <p:sldId id="285" r:id="rId38"/>
    <p:sldId id="287" r:id="rId39"/>
    <p:sldId id="286" r:id="rId40"/>
    <p:sldId id="288" r:id="rId41"/>
    <p:sldId id="493" r:id="rId42"/>
    <p:sldId id="289" r:id="rId43"/>
    <p:sldId id="290" r:id="rId44"/>
    <p:sldId id="292" r:id="rId45"/>
    <p:sldId id="291" r:id="rId46"/>
    <p:sldId id="494" r:id="rId47"/>
    <p:sldId id="293" r:id="rId48"/>
    <p:sldId id="294" r:id="rId49"/>
    <p:sldId id="295" r:id="rId50"/>
    <p:sldId id="495" r:id="rId51"/>
    <p:sldId id="296" r:id="rId52"/>
    <p:sldId id="297" r:id="rId53"/>
    <p:sldId id="298" r:id="rId54"/>
    <p:sldId id="547" r:id="rId55"/>
    <p:sldId id="496" r:id="rId56"/>
    <p:sldId id="299" r:id="rId57"/>
    <p:sldId id="300" r:id="rId58"/>
    <p:sldId id="548" r:id="rId59"/>
    <p:sldId id="301" r:id="rId60"/>
    <p:sldId id="497" r:id="rId61"/>
    <p:sldId id="302" r:id="rId62"/>
    <p:sldId id="303" r:id="rId63"/>
    <p:sldId id="304" r:id="rId64"/>
    <p:sldId id="498" r:id="rId65"/>
    <p:sldId id="371" r:id="rId66"/>
    <p:sldId id="372" r:id="rId67"/>
    <p:sldId id="373" r:id="rId68"/>
    <p:sldId id="499" r:id="rId69"/>
    <p:sldId id="308" r:id="rId70"/>
    <p:sldId id="309" r:id="rId71"/>
    <p:sldId id="549" r:id="rId72"/>
    <p:sldId id="310" r:id="rId73"/>
    <p:sldId id="500" r:id="rId74"/>
    <p:sldId id="374" r:id="rId75"/>
    <p:sldId id="375" r:id="rId76"/>
    <p:sldId id="550" r:id="rId77"/>
    <p:sldId id="551" r:id="rId78"/>
    <p:sldId id="376" r:id="rId79"/>
    <p:sldId id="377" r:id="rId80"/>
    <p:sldId id="378" r:id="rId81"/>
    <p:sldId id="379" r:id="rId82"/>
    <p:sldId id="501" r:id="rId83"/>
    <p:sldId id="317" r:id="rId84"/>
    <p:sldId id="380" r:id="rId85"/>
    <p:sldId id="318" r:id="rId86"/>
    <p:sldId id="319" r:id="rId87"/>
    <p:sldId id="381" r:id="rId88"/>
    <p:sldId id="502" r:id="rId89"/>
    <p:sldId id="320" r:id="rId90"/>
    <p:sldId id="553" r:id="rId91"/>
    <p:sldId id="321" r:id="rId92"/>
    <p:sldId id="322" r:id="rId93"/>
    <p:sldId id="503" r:id="rId94"/>
    <p:sldId id="323" r:id="rId95"/>
    <p:sldId id="382" r:id="rId96"/>
    <p:sldId id="324" r:id="rId97"/>
    <p:sldId id="554" r:id="rId98"/>
    <p:sldId id="383" r:id="rId99"/>
    <p:sldId id="325" r:id="rId100"/>
    <p:sldId id="504" r:id="rId101"/>
    <p:sldId id="326" r:id="rId102"/>
    <p:sldId id="384" r:id="rId103"/>
    <p:sldId id="385" r:id="rId104"/>
    <p:sldId id="328" r:id="rId105"/>
    <p:sldId id="505" r:id="rId106"/>
    <p:sldId id="329" r:id="rId107"/>
    <p:sldId id="386" r:id="rId108"/>
    <p:sldId id="331" r:id="rId109"/>
    <p:sldId id="506" r:id="rId110"/>
    <p:sldId id="332" r:id="rId111"/>
    <p:sldId id="555" r:id="rId112"/>
    <p:sldId id="387" r:id="rId113"/>
    <p:sldId id="333" r:id="rId114"/>
    <p:sldId id="507" r:id="rId115"/>
    <p:sldId id="335" r:id="rId116"/>
    <p:sldId id="336" r:id="rId117"/>
    <p:sldId id="337" r:id="rId118"/>
    <p:sldId id="508" r:id="rId119"/>
    <p:sldId id="338" r:id="rId120"/>
    <p:sldId id="389" r:id="rId121"/>
    <p:sldId id="388" r:id="rId122"/>
    <p:sldId id="339" r:id="rId123"/>
    <p:sldId id="340" r:id="rId124"/>
    <p:sldId id="509" r:id="rId125"/>
    <p:sldId id="390" r:id="rId126"/>
    <p:sldId id="391" r:id="rId127"/>
    <p:sldId id="556" r:id="rId128"/>
    <p:sldId id="510" r:id="rId129"/>
    <p:sldId id="344" r:id="rId130"/>
    <p:sldId id="393" r:id="rId131"/>
    <p:sldId id="345" r:id="rId132"/>
    <p:sldId id="346" r:id="rId133"/>
    <p:sldId id="511" r:id="rId134"/>
    <p:sldId id="347" r:id="rId135"/>
    <p:sldId id="394" r:id="rId136"/>
    <p:sldId id="348" r:id="rId137"/>
    <p:sldId id="395" r:id="rId138"/>
    <p:sldId id="512" r:id="rId139"/>
    <p:sldId id="350" r:id="rId140"/>
    <p:sldId id="397" r:id="rId141"/>
    <p:sldId id="398" r:id="rId142"/>
    <p:sldId id="352" r:id="rId143"/>
    <p:sldId id="513" r:id="rId144"/>
    <p:sldId id="353" r:id="rId145"/>
    <p:sldId id="399" r:id="rId146"/>
    <p:sldId id="354" r:id="rId147"/>
    <p:sldId id="355" r:id="rId148"/>
    <p:sldId id="400" r:id="rId149"/>
    <p:sldId id="514" r:id="rId150"/>
    <p:sldId id="356" r:id="rId151"/>
    <p:sldId id="401" r:id="rId152"/>
    <p:sldId id="402" r:id="rId153"/>
    <p:sldId id="358" r:id="rId154"/>
    <p:sldId id="515" r:id="rId155"/>
    <p:sldId id="359" r:id="rId156"/>
    <p:sldId id="403" r:id="rId157"/>
    <p:sldId id="360" r:id="rId158"/>
    <p:sldId id="361" r:id="rId159"/>
    <p:sldId id="516" r:id="rId160"/>
    <p:sldId id="362" r:id="rId161"/>
    <p:sldId id="404" r:id="rId162"/>
    <p:sldId id="405" r:id="rId163"/>
    <p:sldId id="364" r:id="rId164"/>
    <p:sldId id="517" r:id="rId165"/>
    <p:sldId id="365" r:id="rId166"/>
    <p:sldId id="367" r:id="rId167"/>
    <p:sldId id="518" r:id="rId168"/>
    <p:sldId id="414" r:id="rId169"/>
    <p:sldId id="408" r:id="rId170"/>
    <p:sldId id="415" r:id="rId171"/>
    <p:sldId id="416" r:id="rId172"/>
    <p:sldId id="413" r:id="rId173"/>
    <p:sldId id="521" r:id="rId174"/>
    <p:sldId id="274" r:id="rId175"/>
    <p:sldId id="268" r:id="rId176"/>
    <p:sldId id="269" r:id="rId177"/>
    <p:sldId id="275" r:id="rId178"/>
    <p:sldId id="417" r:id="rId179"/>
    <p:sldId id="276" r:id="rId180"/>
    <p:sldId id="522" r:id="rId181"/>
    <p:sldId id="418" r:id="rId182"/>
    <p:sldId id="419" r:id="rId183"/>
    <p:sldId id="420" r:id="rId184"/>
    <p:sldId id="421" r:id="rId185"/>
    <p:sldId id="422" r:id="rId186"/>
    <p:sldId id="423" r:id="rId187"/>
    <p:sldId id="523" r:id="rId188"/>
    <p:sldId id="424" r:id="rId189"/>
    <p:sldId id="425" r:id="rId190"/>
    <p:sldId id="426" r:id="rId191"/>
    <p:sldId id="557" r:id="rId192"/>
    <p:sldId id="427" r:id="rId193"/>
    <p:sldId id="429" r:id="rId194"/>
    <p:sldId id="524" r:id="rId195"/>
    <p:sldId id="430" r:id="rId196"/>
    <p:sldId id="431" r:id="rId197"/>
    <p:sldId id="432" r:id="rId198"/>
    <p:sldId id="433" r:id="rId199"/>
    <p:sldId id="434" r:id="rId200"/>
    <p:sldId id="436" r:id="rId201"/>
    <p:sldId id="525" r:id="rId202"/>
    <p:sldId id="437" r:id="rId203"/>
    <p:sldId id="438" r:id="rId204"/>
    <p:sldId id="439" r:id="rId205"/>
    <p:sldId id="440" r:id="rId206"/>
    <p:sldId id="441" r:id="rId207"/>
    <p:sldId id="526" r:id="rId208"/>
    <p:sldId id="442" r:id="rId209"/>
    <p:sldId id="443" r:id="rId210"/>
    <p:sldId id="444" r:id="rId211"/>
    <p:sldId id="445" r:id="rId212"/>
    <p:sldId id="446" r:id="rId213"/>
    <p:sldId id="527" r:id="rId214"/>
    <p:sldId id="447" r:id="rId215"/>
    <p:sldId id="448" r:id="rId216"/>
    <p:sldId id="449" r:id="rId217"/>
    <p:sldId id="450" r:id="rId218"/>
    <p:sldId id="451" r:id="rId219"/>
    <p:sldId id="528" r:id="rId220"/>
    <p:sldId id="452" r:id="rId221"/>
    <p:sldId id="453" r:id="rId222"/>
    <p:sldId id="454" r:id="rId223"/>
    <p:sldId id="455" r:id="rId224"/>
    <p:sldId id="457" r:id="rId225"/>
    <p:sldId id="456" r:id="rId226"/>
    <p:sldId id="529" r:id="rId227"/>
    <p:sldId id="458" r:id="rId228"/>
    <p:sldId id="459" r:id="rId229"/>
    <p:sldId id="460" r:id="rId230"/>
    <p:sldId id="461" r:id="rId231"/>
    <p:sldId id="462" r:id="rId232"/>
    <p:sldId id="463" r:id="rId233"/>
    <p:sldId id="530" r:id="rId234"/>
    <p:sldId id="464" r:id="rId235"/>
    <p:sldId id="465" r:id="rId236"/>
    <p:sldId id="466" r:id="rId237"/>
    <p:sldId id="467" r:id="rId238"/>
    <p:sldId id="468" r:id="rId239"/>
    <p:sldId id="531" r:id="rId240"/>
    <p:sldId id="469" r:id="rId241"/>
    <p:sldId id="470" r:id="rId242"/>
    <p:sldId id="471" r:id="rId243"/>
    <p:sldId id="472" r:id="rId244"/>
    <p:sldId id="473" r:id="rId245"/>
    <p:sldId id="532" r:id="rId246"/>
    <p:sldId id="474" r:id="rId247"/>
    <p:sldId id="475" r:id="rId248"/>
    <p:sldId id="476" r:id="rId249"/>
    <p:sldId id="477" r:id="rId250"/>
    <p:sldId id="478" r:id="rId251"/>
    <p:sldId id="533" r:id="rId252"/>
    <p:sldId id="479" r:id="rId253"/>
    <p:sldId id="480" r:id="rId254"/>
    <p:sldId id="481" r:id="rId255"/>
    <p:sldId id="482" r:id="rId256"/>
    <p:sldId id="483" r:id="rId257"/>
    <p:sldId id="534" r:id="rId258"/>
    <p:sldId id="484" r:id="rId259"/>
    <p:sldId id="485" r:id="rId260"/>
    <p:sldId id="486" r:id="rId261"/>
    <p:sldId id="487" r:id="rId262"/>
    <p:sldId id="536" r:id="rId263"/>
    <p:sldId id="488" r:id="rId264"/>
    <p:sldId id="535" r:id="rId2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410">
          <p15:clr>
            <a:srgbClr val="A4A3A4"/>
          </p15:clr>
        </p15:guide>
        <p15:guide id="4" orient="horz" pos="662">
          <p15:clr>
            <a:srgbClr val="A4A3A4"/>
          </p15:clr>
        </p15:guide>
        <p15:guide id="5" orient="horz" pos="891">
          <p15:clr>
            <a:srgbClr val="A4A3A4"/>
          </p15:clr>
        </p15:guide>
        <p15:guide id="6" pos="21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y Willcox" initials="M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a:srgbClr val="008000"/>
    <a:srgbClr val="00647D"/>
    <a:srgbClr val="007D91"/>
    <a:srgbClr val="0096AA"/>
    <a:srgbClr val="00AFC3"/>
    <a:srgbClr val="00C8D7"/>
    <a:srgbClr val="00E1E6"/>
    <a:srgbClr val="00CDC8"/>
    <a:srgbClr val="00B9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73" autoAdjust="0"/>
    <p:restoredTop sz="99712" autoAdjust="0"/>
  </p:normalViewPr>
  <p:slideViewPr>
    <p:cSldViewPr snapToGrid="0">
      <p:cViewPr varScale="1">
        <p:scale>
          <a:sx n="73" d="100"/>
          <a:sy n="73" d="100"/>
        </p:scale>
        <p:origin x="228" y="54"/>
      </p:cViewPr>
      <p:guideLst>
        <p:guide orient="horz" pos="2160"/>
        <p:guide pos="3840"/>
        <p:guide orient="horz" pos="410"/>
        <p:guide orient="horz" pos="662"/>
        <p:guide orient="horz" pos="891"/>
        <p:guide pos="211"/>
      </p:guideLst>
    </p:cSldViewPr>
  </p:slideViewPr>
  <p:outlineViewPr>
    <p:cViewPr>
      <p:scale>
        <a:sx n="33" d="100"/>
        <a:sy n="33" d="100"/>
      </p:scale>
      <p:origin x="0" y="0"/>
    </p:cViewPr>
  </p:outlineViewPr>
  <p:notesTextViewPr>
    <p:cViewPr>
      <p:scale>
        <a:sx n="1" d="1"/>
        <a:sy n="1" d="1"/>
      </p:scale>
      <p:origin x="0" y="0"/>
    </p:cViewPr>
  </p:notesTextViewPr>
  <p:sorterViewPr>
    <p:cViewPr>
      <p:scale>
        <a:sx n="170" d="100"/>
        <a:sy n="170" d="100"/>
      </p:scale>
      <p:origin x="0" y="47304"/>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theme" Target="theme/theme1.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270" Type="http://schemas.openxmlformats.org/officeDocument/2006/relationships/tableStyles" Target="tableStyles.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244" Type="http://schemas.openxmlformats.org/officeDocument/2006/relationships/slide" Target="slides/slide243.xml"/><Relationship Id="rId249" Type="http://schemas.openxmlformats.org/officeDocument/2006/relationships/slide" Target="slides/slide24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260" Type="http://schemas.openxmlformats.org/officeDocument/2006/relationships/slide" Target="slides/slide259.xml"/><Relationship Id="rId265" Type="http://schemas.openxmlformats.org/officeDocument/2006/relationships/slide" Target="slides/slide264.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slide" Target="slides/slide254.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commentAuthors" Target="commentAuthors.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79140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684975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1158314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2507910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3732677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620492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190013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1690687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4266949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3438194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5645D-4DB9-4B10-87DE-469427B41401}" type="datetimeFigureOut">
              <a:rPr lang="en-GB" smtClean="0"/>
              <a:pPr/>
              <a:t>16/07/2018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3E72F0-2B0D-435D-934E-9C56E2EF1808}" type="slidenum">
              <a:rPr lang="en-GB" smtClean="0"/>
              <a:pPr/>
              <a:t>‹Nr.›</a:t>
            </a:fld>
            <a:endParaRPr lang="en-GB"/>
          </a:p>
        </p:txBody>
      </p:sp>
    </p:spTree>
    <p:extLst>
      <p:ext uri="{BB962C8B-B14F-4D97-AF65-F5344CB8AC3E}">
        <p14:creationId xmlns:p14="http://schemas.microsoft.com/office/powerpoint/2010/main" val="2772698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95645D-4DB9-4B10-87DE-469427B41401}" type="datetimeFigureOut">
              <a:rPr lang="en-GB" smtClean="0"/>
              <a:pPr/>
              <a:t>16/07/2018</a:t>
            </a:fld>
            <a:endParaRPr lang="en-GB"/>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3E72F0-2B0D-435D-934E-9C56E2EF1808}" type="slidenum">
              <a:rPr lang="en-GB" smtClean="0"/>
              <a:pPr/>
              <a:t>‹Nr.›</a:t>
            </a:fld>
            <a:endParaRPr lang="en-GB"/>
          </a:p>
        </p:txBody>
      </p:sp>
    </p:spTree>
    <p:extLst>
      <p:ext uri="{BB962C8B-B14F-4D97-AF65-F5344CB8AC3E}">
        <p14:creationId xmlns:p14="http://schemas.microsoft.com/office/powerpoint/2010/main" val="40695677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100.xml.rels><?xml version="1.0" encoding="UTF-8" standalone="yes"?>
<Relationships xmlns="http://schemas.openxmlformats.org/package/2006/relationships"><Relationship Id="rId8" Type="http://schemas.openxmlformats.org/officeDocument/2006/relationships/slide" Target="slide195.xml"/><Relationship Id="rId13" Type="http://schemas.openxmlformats.org/officeDocument/2006/relationships/slide" Target="slide227.xml"/><Relationship Id="rId18" Type="http://schemas.openxmlformats.org/officeDocument/2006/relationships/slide" Target="slide258.xml"/><Relationship Id="rId3" Type="http://schemas.openxmlformats.org/officeDocument/2006/relationships/slide" Target="slide20.xml"/><Relationship Id="rId7" Type="http://schemas.openxmlformats.org/officeDocument/2006/relationships/slide" Target="slide188.xml"/><Relationship Id="rId12" Type="http://schemas.openxmlformats.org/officeDocument/2006/relationships/slide" Target="slide220.xml"/><Relationship Id="rId17" Type="http://schemas.openxmlformats.org/officeDocument/2006/relationships/slide" Target="slide252.xml"/><Relationship Id="rId2" Type="http://schemas.openxmlformats.org/officeDocument/2006/relationships/slide" Target="slide1.xml"/><Relationship Id="rId16" Type="http://schemas.openxmlformats.org/officeDocument/2006/relationships/slide" Target="slide246.xml"/><Relationship Id="rId20"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slide" Target="slide181.xml"/><Relationship Id="rId11" Type="http://schemas.openxmlformats.org/officeDocument/2006/relationships/slide" Target="slide214.xml"/><Relationship Id="rId5" Type="http://schemas.openxmlformats.org/officeDocument/2006/relationships/slide" Target="slide174.xml"/><Relationship Id="rId15" Type="http://schemas.openxmlformats.org/officeDocument/2006/relationships/slide" Target="slide240.xml"/><Relationship Id="rId10" Type="http://schemas.openxmlformats.org/officeDocument/2006/relationships/slide" Target="slide208.xml"/><Relationship Id="rId19" Type="http://schemas.openxmlformats.org/officeDocument/2006/relationships/slide" Target="slide99.xml"/><Relationship Id="rId4" Type="http://schemas.openxmlformats.org/officeDocument/2006/relationships/slide" Target="slide168.xml"/><Relationship Id="rId9" Type="http://schemas.openxmlformats.org/officeDocument/2006/relationships/slide" Target="slide202.xml"/><Relationship Id="rId14" Type="http://schemas.openxmlformats.org/officeDocument/2006/relationships/slide" Target="slide234.xml"/></Relationships>
</file>

<file path=ppt/slides/_rels/slide10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02.xml"/><Relationship Id="rId4" Type="http://schemas.openxmlformats.org/officeDocument/2006/relationships/slide" Target="slide105.xml"/></Relationships>
</file>

<file path=ppt/slides/_rels/slide102.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01.xml"/><Relationship Id="rId5" Type="http://schemas.openxmlformats.org/officeDocument/2006/relationships/slide" Target="slide103.xml"/><Relationship Id="rId4" Type="http://schemas.openxmlformats.org/officeDocument/2006/relationships/slide" Target="slide105.xml"/></Relationships>
</file>

<file path=ppt/slides/_rels/slide103.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102.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slide" Target="slide104.xml"/><Relationship Id="rId5" Type="http://schemas.openxmlformats.org/officeDocument/2006/relationships/slide" Target="slide105.xml"/><Relationship Id="rId4" Type="http://schemas.openxmlformats.org/officeDocument/2006/relationships/slide" Target="slide20.xml"/></Relationships>
</file>

<file path=ppt/slides/_rels/slide104.xml.rels><?xml version="1.0" encoding="UTF-8" standalone="yes"?>
<Relationships xmlns="http://schemas.openxmlformats.org/package/2006/relationships"><Relationship Id="rId3" Type="http://schemas.openxmlformats.org/officeDocument/2006/relationships/hyperlink" Target="https://openknowledge.worldbank.org/handle/10986/16571" TargetMode="External"/><Relationship Id="rId7" Type="http://schemas.openxmlformats.org/officeDocument/2006/relationships/slide" Target="slide103.xml"/><Relationship Id="rId2" Type="http://schemas.openxmlformats.org/officeDocument/2006/relationships/hyperlink" Target="https://open.uct.ac.za/handle/11427/23011" TargetMode="External"/><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slide" Target="slide105.xml"/><Relationship Id="rId4" Type="http://schemas.openxmlformats.org/officeDocument/2006/relationships/slide" Target="slide1.xml"/></Relationships>
</file>

<file path=ppt/slides/_rels/slide105.xml.rels><?xml version="1.0" encoding="UTF-8" standalone="yes"?>
<Relationships xmlns="http://schemas.openxmlformats.org/package/2006/relationships"><Relationship Id="rId8" Type="http://schemas.openxmlformats.org/officeDocument/2006/relationships/slide" Target="slide258.xml"/><Relationship Id="rId3" Type="http://schemas.openxmlformats.org/officeDocument/2006/relationships/slide" Target="slide20.xml"/><Relationship Id="rId7" Type="http://schemas.openxmlformats.org/officeDocument/2006/relationships/slide" Target="slide252.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227.xml"/><Relationship Id="rId5" Type="http://schemas.openxmlformats.org/officeDocument/2006/relationships/slide" Target="slide220.xml"/><Relationship Id="rId10" Type="http://schemas.openxmlformats.org/officeDocument/2006/relationships/image" Target="../media/image31.jpeg"/><Relationship Id="rId4" Type="http://schemas.openxmlformats.org/officeDocument/2006/relationships/slide" Target="slide174.xml"/><Relationship Id="rId9" Type="http://schemas.openxmlformats.org/officeDocument/2006/relationships/slide" Target="slide104.xml"/></Relationships>
</file>

<file path=ppt/slides/_rels/slide106.xml.rels><?xml version="1.0" encoding="UTF-8" standalone="yes"?>
<Relationships xmlns="http://schemas.openxmlformats.org/package/2006/relationships"><Relationship Id="rId8" Type="http://schemas.openxmlformats.org/officeDocument/2006/relationships/slide" Target="slide246.xml"/><Relationship Id="rId3" Type="http://schemas.openxmlformats.org/officeDocument/2006/relationships/slide" Target="slide168.xml"/><Relationship Id="rId7" Type="http://schemas.openxmlformats.org/officeDocument/2006/relationships/slide" Target="slide202.xml"/><Relationship Id="rId12" Type="http://schemas.openxmlformats.org/officeDocument/2006/relationships/slide" Target="slide107.xml"/><Relationship Id="rId2" Type="http://schemas.openxmlformats.org/officeDocument/2006/relationships/slide" Target="slide252.xml"/><Relationship Id="rId1" Type="http://schemas.openxmlformats.org/officeDocument/2006/relationships/slideLayout" Target="../slideLayouts/slideLayout2.xml"/><Relationship Id="rId6" Type="http://schemas.openxmlformats.org/officeDocument/2006/relationships/slide" Target="slide214.xml"/><Relationship Id="rId11" Type="http://schemas.openxmlformats.org/officeDocument/2006/relationships/slide" Target="slide109.xml"/><Relationship Id="rId5" Type="http://schemas.openxmlformats.org/officeDocument/2006/relationships/slide" Target="slide208.xml"/><Relationship Id="rId10" Type="http://schemas.openxmlformats.org/officeDocument/2006/relationships/slide" Target="slide20.xml"/><Relationship Id="rId4" Type="http://schemas.openxmlformats.org/officeDocument/2006/relationships/slide" Target="slide195.xml"/><Relationship Id="rId9" Type="http://schemas.openxmlformats.org/officeDocument/2006/relationships/slide" Target="slide1.xml"/></Relationships>
</file>

<file path=ppt/slides/_rels/slide107.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106.xml"/><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slide" Target="slide108.xml"/><Relationship Id="rId5" Type="http://schemas.openxmlformats.org/officeDocument/2006/relationships/slide" Target="slide109.xml"/><Relationship Id="rId4" Type="http://schemas.openxmlformats.org/officeDocument/2006/relationships/slide" Target="slide20.xml"/></Relationships>
</file>

<file path=ppt/slides/_rels/slide10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hyperlink" Target="http://www.irena.org/DocumentDownloads/Publications/IRENA_Policies_Regulations_minigrids_2016.pdf" TargetMode="External"/><Relationship Id="rId1" Type="http://schemas.openxmlformats.org/officeDocument/2006/relationships/slideLayout" Target="../slideLayouts/slideLayout7.xml"/><Relationship Id="rId6" Type="http://schemas.openxmlformats.org/officeDocument/2006/relationships/slide" Target="slide107.xml"/><Relationship Id="rId5" Type="http://schemas.openxmlformats.org/officeDocument/2006/relationships/slide" Target="slide109.xml"/><Relationship Id="rId4" Type="http://schemas.openxmlformats.org/officeDocument/2006/relationships/slide" Target="slide20.xml"/></Relationships>
</file>

<file path=ppt/slides/_rels/slide109.xml.rels><?xml version="1.0" encoding="UTF-8" standalone="yes"?>
<Relationships xmlns="http://schemas.openxmlformats.org/package/2006/relationships"><Relationship Id="rId8" Type="http://schemas.openxmlformats.org/officeDocument/2006/relationships/slide" Target="slide214.xml"/><Relationship Id="rId3" Type="http://schemas.openxmlformats.org/officeDocument/2006/relationships/slide" Target="slide1.xml"/><Relationship Id="rId7" Type="http://schemas.openxmlformats.org/officeDocument/2006/relationships/slide" Target="slide208.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slide" Target="slide195.xml"/><Relationship Id="rId5" Type="http://schemas.openxmlformats.org/officeDocument/2006/relationships/slide" Target="slide168.xml"/><Relationship Id="rId4" Type="http://schemas.openxmlformats.org/officeDocument/2006/relationships/slide" Target="slide20.xml"/><Relationship Id="rId9" Type="http://schemas.openxmlformats.org/officeDocument/2006/relationships/slide" Target="slide108.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12.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110.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1.xml"/><Relationship Id="rId4" Type="http://schemas.openxmlformats.org/officeDocument/2006/relationships/slide" Target="slide114.xml"/></Relationships>
</file>

<file path=ppt/slides/_rels/slide11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12.xml"/><Relationship Id="rId5" Type="http://schemas.openxmlformats.org/officeDocument/2006/relationships/slide" Target="slide110.xml"/><Relationship Id="rId4" Type="http://schemas.openxmlformats.org/officeDocument/2006/relationships/slide" Target="slide114.xml"/></Relationships>
</file>

<file path=ppt/slides/_rels/slide112.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13.xml"/><Relationship Id="rId5" Type="http://schemas.openxmlformats.org/officeDocument/2006/relationships/slide" Target="slide111.xml"/><Relationship Id="rId4" Type="http://schemas.openxmlformats.org/officeDocument/2006/relationships/slide" Target="slide114.xml"/></Relationships>
</file>

<file path=ppt/slides/_rels/slide113.xml.rels><?xml version="1.0" encoding="UTF-8" standalone="yes"?>
<Relationships xmlns="http://schemas.openxmlformats.org/package/2006/relationships"><Relationship Id="rId3" Type="http://schemas.openxmlformats.org/officeDocument/2006/relationships/hyperlink" Target="https://openknowledge.worldbank.org/handle/10986/23970" TargetMode="External"/><Relationship Id="rId7" Type="http://schemas.openxmlformats.org/officeDocument/2006/relationships/slide" Target="slide112.xml"/><Relationship Id="rId2" Type="http://schemas.openxmlformats.org/officeDocument/2006/relationships/hyperlink" Target="https://sustainabledevelopment.un.org/content/documents/4919schroth.pdf" TargetMode="External"/><Relationship Id="rId1" Type="http://schemas.openxmlformats.org/officeDocument/2006/relationships/slideLayout" Target="../slideLayouts/slideLayout7.xml"/><Relationship Id="rId6" Type="http://schemas.openxmlformats.org/officeDocument/2006/relationships/slide" Target="slide114.xml"/><Relationship Id="rId5" Type="http://schemas.openxmlformats.org/officeDocument/2006/relationships/slide" Target="slide20.xml"/><Relationship Id="rId4" Type="http://schemas.openxmlformats.org/officeDocument/2006/relationships/slide" Target="slide1.xml"/></Relationships>
</file>

<file path=ppt/slides/_rels/slide11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slide" Target="slide113.xml"/><Relationship Id="rId5" Type="http://schemas.openxmlformats.org/officeDocument/2006/relationships/slide" Target="slide220.xml"/><Relationship Id="rId4" Type="http://schemas.openxmlformats.org/officeDocument/2006/relationships/slide" Target="slide20.xml"/></Relationships>
</file>

<file path=ppt/slides/_rels/slide11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16.xml"/><Relationship Id="rId4" Type="http://schemas.openxmlformats.org/officeDocument/2006/relationships/slide" Target="slide118.xml"/></Relationships>
</file>

<file path=ppt/slides/_rels/slide11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117.xml"/><Relationship Id="rId1" Type="http://schemas.openxmlformats.org/officeDocument/2006/relationships/slideLayout" Target="../slideLayouts/slideLayout7.xml"/><Relationship Id="rId6" Type="http://schemas.openxmlformats.org/officeDocument/2006/relationships/slide" Target="slide115.xml"/><Relationship Id="rId5" Type="http://schemas.openxmlformats.org/officeDocument/2006/relationships/slide" Target="slide118.xml"/><Relationship Id="rId4" Type="http://schemas.openxmlformats.org/officeDocument/2006/relationships/slide" Target="slide20.xml"/></Relationships>
</file>

<file path=ppt/slides/_rels/slide117.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s://books.google.co.uk/books?id=iOBi17Pr3fIC&amp;printsec=frontcover&amp;source=gbs_ge_summary_r&amp;cad=0" TargetMode="External"/><Relationship Id="rId7" Type="http://schemas.openxmlformats.org/officeDocument/2006/relationships/slide" Target="slide118.xml"/><Relationship Id="rId2"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hyperlink" Target="https://openknowledge.worldbank.org/bitstream/handle/10986/26073/763820WP0P11090s0to0Electrification.pdf?sequence=1&amp;isAllowed=y" TargetMode="External"/><Relationship Id="rId5" Type="http://schemas.openxmlformats.org/officeDocument/2006/relationships/hyperlink" Target="https://www.iea.org/publications/freepublications/publication/rural_elect.pdf" TargetMode="External"/><Relationship Id="rId10" Type="http://schemas.openxmlformats.org/officeDocument/2006/relationships/slide" Target="slide116.xml"/><Relationship Id="rId4" Type="http://schemas.openxmlformats.org/officeDocument/2006/relationships/hyperlink" Target="https://static.globalinnovationexchange.org/s3fs-public/asset/document/Meeting0the0Ch10Discussion0Version0.pdf?q3Tol9Bdn4yH4J43t3P9t3hq5lh6ZipT" TargetMode="External"/><Relationship Id="rId9" Type="http://schemas.openxmlformats.org/officeDocument/2006/relationships/slide" Target="slide20.xml"/></Relationships>
</file>

<file path=ppt/slides/_rels/slide118.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slide" Target="slide188.xml"/><Relationship Id="rId7" Type="http://schemas.openxmlformats.org/officeDocument/2006/relationships/slide" Target="slide258.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slide" Target="slide252.xml"/><Relationship Id="rId5" Type="http://schemas.openxmlformats.org/officeDocument/2006/relationships/slide" Target="slide240.xml"/><Relationship Id="rId10" Type="http://schemas.openxmlformats.org/officeDocument/2006/relationships/slide" Target="slide117.xml"/><Relationship Id="rId4" Type="http://schemas.openxmlformats.org/officeDocument/2006/relationships/slide" Target="slide214.xml"/><Relationship Id="rId9" Type="http://schemas.openxmlformats.org/officeDocument/2006/relationships/slide" Target="slide20.xml"/></Relationships>
</file>

<file path=ppt/slides/_rels/slide1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20.xml"/><Relationship Id="rId4" Type="http://schemas.openxmlformats.org/officeDocument/2006/relationships/slide" Target="slide124.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120.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19.xml"/><Relationship Id="rId5" Type="http://schemas.openxmlformats.org/officeDocument/2006/relationships/slide" Target="slide121.xml"/><Relationship Id="rId4" Type="http://schemas.openxmlformats.org/officeDocument/2006/relationships/slide" Target="slide124.xml"/></Relationships>
</file>

<file path=ppt/slides/_rels/slide12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20.xml"/><Relationship Id="rId5" Type="http://schemas.openxmlformats.org/officeDocument/2006/relationships/slide" Target="slide122.xml"/><Relationship Id="rId4" Type="http://schemas.openxmlformats.org/officeDocument/2006/relationships/slide" Target="slide124.xml"/></Relationships>
</file>

<file path=ppt/slides/_rels/slide122.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121.xml"/><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slide" Target="slide123.xml"/><Relationship Id="rId5" Type="http://schemas.openxmlformats.org/officeDocument/2006/relationships/slide" Target="slide124.xml"/><Relationship Id="rId4" Type="http://schemas.openxmlformats.org/officeDocument/2006/relationships/slide" Target="slide20.xml"/></Relationships>
</file>

<file path=ppt/slides/_rels/slide123.xml.rels><?xml version="1.0" encoding="UTF-8" standalone="yes"?>
<Relationships xmlns="http://schemas.openxmlformats.org/package/2006/relationships"><Relationship Id="rId3" Type="http://schemas.openxmlformats.org/officeDocument/2006/relationships/hyperlink" Target="https://openknowledge.worldbank.org/bitstream/handle/10986/26073/763820WP0P11090s0to0Electrification.pdf?sequence=1&amp;isAllowed=y" TargetMode="External"/><Relationship Id="rId7" Type="http://schemas.openxmlformats.org/officeDocument/2006/relationships/slide" Target="slide122.xml"/><Relationship Id="rId2" Type="http://schemas.openxmlformats.org/officeDocument/2006/relationships/hyperlink" Target="https://publications.iadb.org/handle/11319/6016" TargetMode="External"/><Relationship Id="rId1" Type="http://schemas.openxmlformats.org/officeDocument/2006/relationships/slideLayout" Target="../slideLayouts/slideLayout7.xml"/><Relationship Id="rId6" Type="http://schemas.openxmlformats.org/officeDocument/2006/relationships/slide" Target="slide124.xml"/><Relationship Id="rId5" Type="http://schemas.openxmlformats.org/officeDocument/2006/relationships/slide" Target="slide20.xml"/><Relationship Id="rId4" Type="http://schemas.openxmlformats.org/officeDocument/2006/relationships/slide" Target="slide1.xml"/></Relationships>
</file>

<file path=ppt/slides/_rels/slide124.xml.rels><?xml version="1.0" encoding="UTF-8" standalone="yes"?>
<Relationships xmlns="http://schemas.openxmlformats.org/package/2006/relationships"><Relationship Id="rId8" Type="http://schemas.openxmlformats.org/officeDocument/2006/relationships/slide" Target="slide246.xml"/><Relationship Id="rId3" Type="http://schemas.openxmlformats.org/officeDocument/2006/relationships/slide" Target="slide20.xml"/><Relationship Id="rId7" Type="http://schemas.openxmlformats.org/officeDocument/2006/relationships/slide" Target="slide2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208.xml"/><Relationship Id="rId11" Type="http://schemas.openxmlformats.org/officeDocument/2006/relationships/image" Target="../media/image35.jpeg"/><Relationship Id="rId5" Type="http://schemas.openxmlformats.org/officeDocument/2006/relationships/slide" Target="slide202.xml"/><Relationship Id="rId10" Type="http://schemas.openxmlformats.org/officeDocument/2006/relationships/slide" Target="slide123.xml"/><Relationship Id="rId4" Type="http://schemas.openxmlformats.org/officeDocument/2006/relationships/slide" Target="slide181.xml"/><Relationship Id="rId9" Type="http://schemas.openxmlformats.org/officeDocument/2006/relationships/slide" Target="slide258.xml"/></Relationships>
</file>

<file path=ppt/slides/_rels/slide12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26.xml"/><Relationship Id="rId4" Type="http://schemas.openxmlformats.org/officeDocument/2006/relationships/slide" Target="slide128.xml"/></Relationships>
</file>

<file path=ppt/slides/_rels/slide12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25.xml"/><Relationship Id="rId5" Type="http://schemas.openxmlformats.org/officeDocument/2006/relationships/slide" Target="slide127.xml"/><Relationship Id="rId4" Type="http://schemas.openxmlformats.org/officeDocument/2006/relationships/slide" Target="slide128.xml"/></Relationships>
</file>

<file path=ppt/slides/_rels/slide127.xml.rels><?xml version="1.0" encoding="UTF-8" standalone="yes"?>
<Relationships xmlns="http://schemas.openxmlformats.org/package/2006/relationships"><Relationship Id="rId8" Type="http://schemas.openxmlformats.org/officeDocument/2006/relationships/hyperlink" Target="http://www.martinot.info/Martinot_Reiche_WB.pdf" TargetMode="External"/><Relationship Id="rId3" Type="http://schemas.openxmlformats.org/officeDocument/2006/relationships/hyperlink" Target="http://www.aimspress.com/fileOther/PDF/energy/201503463.pdf" TargetMode="External"/><Relationship Id="rId7" Type="http://schemas.openxmlformats.org/officeDocument/2006/relationships/hyperlink" Target="https://openknowledge.worldbank.org/bitstream/handle/10986/11034/396090SN0OBApp1140Electric01PUBLIC1.pdf?sequence=1&amp;isAllowed=y" TargetMode="External"/><Relationship Id="rId12" Type="http://schemas.openxmlformats.org/officeDocument/2006/relationships/slide" Target="slide126.xml"/><Relationship Id="rId2" Type="http://schemas.openxmlformats.org/officeDocument/2006/relationships/hyperlink" Target="http://www.sciencedirect.com/science/article/pii/S0301421502000484" TargetMode="External"/><Relationship Id="rId1" Type="http://schemas.openxmlformats.org/officeDocument/2006/relationships/slideLayout" Target="../slideLayouts/slideLayout2.xml"/><Relationship Id="rId6" Type="http://schemas.openxmlformats.org/officeDocument/2006/relationships/hyperlink" Target="http://siteresources.worldbank.org/EXTAFRREGTOPENERGY/Resources/717305-1264695610003/6743444-1268073657582/15.4.Senegal.pdf" TargetMode="External"/><Relationship Id="rId11" Type="http://schemas.openxmlformats.org/officeDocument/2006/relationships/slide" Target="slide128.xml"/><Relationship Id="rId5" Type="http://schemas.openxmlformats.org/officeDocument/2006/relationships/hyperlink" Target="http://www.irena.org/DocumentDownloads/Publications/IRENA_Policies_Regulations_minigrids_2016.pdf" TargetMode="External"/><Relationship Id="rId10" Type="http://schemas.openxmlformats.org/officeDocument/2006/relationships/slide" Target="slide20.xml"/><Relationship Id="rId4" Type="http://schemas.openxmlformats.org/officeDocument/2006/relationships/hyperlink" Target="http://www.euei-pdf.org/sites/default/files/field_publication_file/RECP_MiniGrid_Policy_Toolkit_1pageview_(pdf,_17.6MB,_EN_0.pdf" TargetMode="External"/><Relationship Id="rId9" Type="http://schemas.openxmlformats.org/officeDocument/2006/relationships/slide" Target="slide1.xml"/></Relationships>
</file>

<file path=ppt/slides/_rels/slide128.xml.rels><?xml version="1.0" encoding="UTF-8" standalone="yes"?>
<Relationships xmlns="http://schemas.openxmlformats.org/package/2006/relationships"><Relationship Id="rId8" Type="http://schemas.openxmlformats.org/officeDocument/2006/relationships/slide" Target="slide208.xml"/><Relationship Id="rId13" Type="http://schemas.openxmlformats.org/officeDocument/2006/relationships/slide" Target="slide127.xml"/><Relationship Id="rId3" Type="http://schemas.openxmlformats.org/officeDocument/2006/relationships/slide" Target="slide1.xml"/><Relationship Id="rId7" Type="http://schemas.openxmlformats.org/officeDocument/2006/relationships/slide" Target="slide202.xml"/><Relationship Id="rId12" Type="http://schemas.openxmlformats.org/officeDocument/2006/relationships/slide" Target="slide258.xml"/><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slide" Target="slide195.xml"/><Relationship Id="rId11" Type="http://schemas.openxmlformats.org/officeDocument/2006/relationships/slide" Target="slide246.xml"/><Relationship Id="rId5" Type="http://schemas.openxmlformats.org/officeDocument/2006/relationships/slide" Target="slide181.xml"/><Relationship Id="rId10" Type="http://schemas.openxmlformats.org/officeDocument/2006/relationships/slide" Target="slide227.xml"/><Relationship Id="rId4" Type="http://schemas.openxmlformats.org/officeDocument/2006/relationships/slide" Target="slide20.xml"/><Relationship Id="rId9" Type="http://schemas.openxmlformats.org/officeDocument/2006/relationships/slide" Target="slide220.xml"/></Relationships>
</file>

<file path=ppt/slides/_rels/slide12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28.xml"/><Relationship Id="rId5" Type="http://schemas.openxmlformats.org/officeDocument/2006/relationships/slide" Target="slide130.xml"/><Relationship Id="rId4" Type="http://schemas.openxmlformats.org/officeDocument/2006/relationships/slide" Target="slide133.xml"/></Relationships>
</file>

<file path=ppt/slides/_rels/slide1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130.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29.xml"/><Relationship Id="rId5" Type="http://schemas.openxmlformats.org/officeDocument/2006/relationships/slide" Target="slide131.xml"/><Relationship Id="rId4" Type="http://schemas.openxmlformats.org/officeDocument/2006/relationships/slide" Target="slide133.xml"/></Relationships>
</file>

<file path=ppt/slides/_rels/slide13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130.xml"/><Relationship Id="rId5" Type="http://schemas.openxmlformats.org/officeDocument/2006/relationships/slide" Target="slide132.xml"/><Relationship Id="rId4" Type="http://schemas.openxmlformats.org/officeDocument/2006/relationships/slide" Target="slide133.xml"/></Relationships>
</file>

<file path=ppt/slides/_rels/slide132.xml.rels><?xml version="1.0" encoding="UTF-8" standalone="yes"?>
<Relationships xmlns="http://schemas.openxmlformats.org/package/2006/relationships"><Relationship Id="rId8" Type="http://schemas.openxmlformats.org/officeDocument/2006/relationships/slide" Target="slide133.xml"/><Relationship Id="rId3" Type="http://schemas.openxmlformats.org/officeDocument/2006/relationships/hyperlink" Target="http://www.conelec.gob.ec/contenido.php?cd=10329&amp;l=1" TargetMode="External"/><Relationship Id="rId7" Type="http://schemas.openxmlformats.org/officeDocument/2006/relationships/slide" Target="slide20.xml"/><Relationship Id="rId2"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hyperlink" Target="https://www.climateinvestmentfunds.org/cif/sites/climateinvestmentfunds.org/files/SREP_Tanzania_Investment_Plan_Design.pdf" TargetMode="External"/><Relationship Id="rId4" Type="http://schemas.openxmlformats.org/officeDocument/2006/relationships/hyperlink" Target="http://www.irena.org/DocumentDownloads/Publications/IRENA_RE_Target_Setting_2015.pdf" TargetMode="External"/><Relationship Id="rId9" Type="http://schemas.openxmlformats.org/officeDocument/2006/relationships/slide" Target="slide131.xml"/></Relationships>
</file>

<file path=ppt/slides/_rels/slide133.xml.rels><?xml version="1.0" encoding="UTF-8" standalone="yes"?>
<Relationships xmlns="http://schemas.openxmlformats.org/package/2006/relationships"><Relationship Id="rId8" Type="http://schemas.openxmlformats.org/officeDocument/2006/relationships/slide" Target="slide202.xml"/><Relationship Id="rId13" Type="http://schemas.openxmlformats.org/officeDocument/2006/relationships/slide" Target="slide240.xml"/><Relationship Id="rId3" Type="http://schemas.openxmlformats.org/officeDocument/2006/relationships/slide" Target="slide20.xml"/><Relationship Id="rId7" Type="http://schemas.openxmlformats.org/officeDocument/2006/relationships/slide" Target="slide195.xml"/><Relationship Id="rId12" Type="http://schemas.openxmlformats.org/officeDocument/2006/relationships/slide" Target="slide234.xml"/><Relationship Id="rId17" Type="http://schemas.openxmlformats.org/officeDocument/2006/relationships/image" Target="../media/image37.jpeg"/><Relationship Id="rId2" Type="http://schemas.openxmlformats.org/officeDocument/2006/relationships/slide" Target="slide1.xml"/><Relationship Id="rId16" Type="http://schemas.openxmlformats.org/officeDocument/2006/relationships/slide" Target="slide132.xml"/><Relationship Id="rId1" Type="http://schemas.openxmlformats.org/officeDocument/2006/relationships/slideLayout" Target="../slideLayouts/slideLayout7.xml"/><Relationship Id="rId6" Type="http://schemas.openxmlformats.org/officeDocument/2006/relationships/slide" Target="slide188.xml"/><Relationship Id="rId11" Type="http://schemas.openxmlformats.org/officeDocument/2006/relationships/slide" Target="slide227.xml"/><Relationship Id="rId5" Type="http://schemas.openxmlformats.org/officeDocument/2006/relationships/slide" Target="slide181.xml"/><Relationship Id="rId15" Type="http://schemas.openxmlformats.org/officeDocument/2006/relationships/slide" Target="slide252.xml"/><Relationship Id="rId10" Type="http://schemas.openxmlformats.org/officeDocument/2006/relationships/slide" Target="slide220.xml"/><Relationship Id="rId4" Type="http://schemas.openxmlformats.org/officeDocument/2006/relationships/slide" Target="slide174.xml"/><Relationship Id="rId9" Type="http://schemas.openxmlformats.org/officeDocument/2006/relationships/slide" Target="slide214.xml"/><Relationship Id="rId14" Type="http://schemas.openxmlformats.org/officeDocument/2006/relationships/slide" Target="slide246.xml"/></Relationships>
</file>

<file path=ppt/slides/_rels/slide134.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35.xml"/><Relationship Id="rId4" Type="http://schemas.openxmlformats.org/officeDocument/2006/relationships/slide" Target="slide138.xml"/></Relationships>
</file>

<file path=ppt/slides/_rels/slide13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34.xml"/><Relationship Id="rId5" Type="http://schemas.openxmlformats.org/officeDocument/2006/relationships/slide" Target="slide136.xml"/><Relationship Id="rId4" Type="http://schemas.openxmlformats.org/officeDocument/2006/relationships/slide" Target="slide138.xml"/></Relationships>
</file>

<file path=ppt/slides/_rels/slide13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135.xml"/><Relationship Id="rId5" Type="http://schemas.openxmlformats.org/officeDocument/2006/relationships/slide" Target="slide137.xml"/><Relationship Id="rId4" Type="http://schemas.openxmlformats.org/officeDocument/2006/relationships/slide" Target="slide138.xml"/></Relationships>
</file>

<file path=ppt/slides/_rels/slide137.xml.rels><?xml version="1.0" encoding="UTF-8" standalone="yes"?>
<Relationships xmlns="http://schemas.openxmlformats.org/package/2006/relationships"><Relationship Id="rId8" Type="http://schemas.openxmlformats.org/officeDocument/2006/relationships/hyperlink" Target="https://www.irena.org/DocumentDownloads/Publications/International_Standardisation_%20in_the_Field_of_Renewable_Energy.pdf" TargetMode="External"/><Relationship Id="rId3" Type="http://schemas.openxmlformats.org/officeDocument/2006/relationships/hyperlink" Target="https://cleanenergysolutions.org/sites/default/files/documents/cesc-webinar_quality-standards-in-rural-elec_oct_2016.pdf" TargetMode="External"/><Relationship Id="rId7" Type="http://schemas.openxmlformats.org/officeDocument/2006/relationships/slide" Target="slide136.xml"/><Relationship Id="rId2" Type="http://schemas.openxmlformats.org/officeDocument/2006/relationships/hyperlink" Target="http://www.afsec-africa.org/Portals/15/Documents/2016/ptb_AFSEC_Guide_Rural_Electrification_Africa_WEB.pdf" TargetMode="External"/><Relationship Id="rId1" Type="http://schemas.openxmlformats.org/officeDocument/2006/relationships/slideLayout" Target="../slideLayouts/slideLayout7.xml"/><Relationship Id="rId6" Type="http://schemas.openxmlformats.org/officeDocument/2006/relationships/slide" Target="slide138.xml"/><Relationship Id="rId5" Type="http://schemas.openxmlformats.org/officeDocument/2006/relationships/slide" Target="slide20.xml"/><Relationship Id="rId4" Type="http://schemas.openxmlformats.org/officeDocument/2006/relationships/slide" Target="slide1.xml"/></Relationships>
</file>

<file path=ppt/slides/_rels/slide138.xml.rels><?xml version="1.0" encoding="UTF-8" standalone="yes"?>
<Relationships xmlns="http://schemas.openxmlformats.org/package/2006/relationships"><Relationship Id="rId8" Type="http://schemas.openxmlformats.org/officeDocument/2006/relationships/slide" Target="slide208.xml"/><Relationship Id="rId3" Type="http://schemas.openxmlformats.org/officeDocument/2006/relationships/slide" Target="slide1.xml"/><Relationship Id="rId7" Type="http://schemas.openxmlformats.org/officeDocument/2006/relationships/slide" Target="slide195.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slide" Target="slide181.xml"/><Relationship Id="rId11" Type="http://schemas.openxmlformats.org/officeDocument/2006/relationships/slide" Target="slide137.xml"/><Relationship Id="rId5" Type="http://schemas.openxmlformats.org/officeDocument/2006/relationships/slide" Target="slide168.xml"/><Relationship Id="rId10" Type="http://schemas.openxmlformats.org/officeDocument/2006/relationships/slide" Target="slide258.xml"/><Relationship Id="rId4" Type="http://schemas.openxmlformats.org/officeDocument/2006/relationships/slide" Target="slide20.xml"/><Relationship Id="rId9" Type="http://schemas.openxmlformats.org/officeDocument/2006/relationships/slide" Target="slide234.xml"/></Relationships>
</file>

<file path=ppt/slides/_rels/slide13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38.xml"/><Relationship Id="rId5" Type="http://schemas.openxmlformats.org/officeDocument/2006/relationships/slide" Target="slide140.xml"/><Relationship Id="rId4" Type="http://schemas.openxmlformats.org/officeDocument/2006/relationships/slide" Target="slide143.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5.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140.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39.xml"/><Relationship Id="rId5" Type="http://schemas.openxmlformats.org/officeDocument/2006/relationships/slide" Target="slide141.xml"/><Relationship Id="rId4" Type="http://schemas.openxmlformats.org/officeDocument/2006/relationships/slide" Target="slide143.xml"/></Relationships>
</file>

<file path=ppt/slides/_rels/slide14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140.xml"/><Relationship Id="rId5" Type="http://schemas.openxmlformats.org/officeDocument/2006/relationships/slide" Target="slide142.xml"/><Relationship Id="rId4" Type="http://schemas.openxmlformats.org/officeDocument/2006/relationships/slide" Target="slide143.xml"/></Relationships>
</file>

<file path=ppt/slides/_rels/slide14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hyperlink" Target="https://static.globalinnovationexchange.org/" TargetMode="External"/><Relationship Id="rId1" Type="http://schemas.openxmlformats.org/officeDocument/2006/relationships/slideLayout" Target="../slideLayouts/slideLayout7.xml"/><Relationship Id="rId6" Type="http://schemas.openxmlformats.org/officeDocument/2006/relationships/slide" Target="slide141.xml"/><Relationship Id="rId5" Type="http://schemas.openxmlformats.org/officeDocument/2006/relationships/slide" Target="slide143.xml"/><Relationship Id="rId4" Type="http://schemas.openxmlformats.org/officeDocument/2006/relationships/slide" Target="slide20.xml"/></Relationships>
</file>

<file path=ppt/slides/_rels/slide143.xml.rels><?xml version="1.0" encoding="UTF-8" standalone="yes"?>
<Relationships xmlns="http://schemas.openxmlformats.org/package/2006/relationships"><Relationship Id="rId8" Type="http://schemas.openxmlformats.org/officeDocument/2006/relationships/slide" Target="slide234.xml"/><Relationship Id="rId3" Type="http://schemas.openxmlformats.org/officeDocument/2006/relationships/slide" Target="slide20.xml"/><Relationship Id="rId7" Type="http://schemas.openxmlformats.org/officeDocument/2006/relationships/slide" Target="slide214.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208.xml"/><Relationship Id="rId11" Type="http://schemas.openxmlformats.org/officeDocument/2006/relationships/image" Target="../media/image38.jpeg"/><Relationship Id="rId5" Type="http://schemas.openxmlformats.org/officeDocument/2006/relationships/slide" Target="slide188.xml"/><Relationship Id="rId10" Type="http://schemas.openxmlformats.org/officeDocument/2006/relationships/slide" Target="slide142.xml"/><Relationship Id="rId4" Type="http://schemas.openxmlformats.org/officeDocument/2006/relationships/slide" Target="slide168.xml"/><Relationship Id="rId9" Type="http://schemas.openxmlformats.org/officeDocument/2006/relationships/slide" Target="slide258.xml"/></Relationships>
</file>

<file path=ppt/slides/_rels/slide144.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45.xml"/><Relationship Id="rId4" Type="http://schemas.openxmlformats.org/officeDocument/2006/relationships/slide" Target="slide149.xml"/></Relationships>
</file>

<file path=ppt/slides/_rels/slide14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44.xml"/><Relationship Id="rId5" Type="http://schemas.openxmlformats.org/officeDocument/2006/relationships/slide" Target="slide146.xml"/><Relationship Id="rId4" Type="http://schemas.openxmlformats.org/officeDocument/2006/relationships/slide" Target="slide149.xml"/></Relationships>
</file>

<file path=ppt/slides/_rels/slide14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145.xml"/><Relationship Id="rId5" Type="http://schemas.openxmlformats.org/officeDocument/2006/relationships/slide" Target="slide147.xml"/><Relationship Id="rId4" Type="http://schemas.openxmlformats.org/officeDocument/2006/relationships/slide" Target="slide149.xml"/></Relationships>
</file>

<file path=ppt/slides/_rels/slide14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146.xml"/><Relationship Id="rId5" Type="http://schemas.openxmlformats.org/officeDocument/2006/relationships/slide" Target="slide148.xml"/><Relationship Id="rId4" Type="http://schemas.openxmlformats.org/officeDocument/2006/relationships/slide" Target="slide149.xml"/></Relationships>
</file>

<file path=ppt/slides/_rels/slide14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hyperlink" Target="http://www.irena.org/menu/index.aspx?mnu=Subcat&amp;PriMenuID=30&amp;CatID=79&amp;SubcatID=260" TargetMode="External"/><Relationship Id="rId1" Type="http://schemas.openxmlformats.org/officeDocument/2006/relationships/slideLayout" Target="../slideLayouts/slideLayout7.xml"/><Relationship Id="rId6" Type="http://schemas.openxmlformats.org/officeDocument/2006/relationships/slide" Target="slide147.xml"/><Relationship Id="rId5" Type="http://schemas.openxmlformats.org/officeDocument/2006/relationships/slide" Target="slide149.xml"/><Relationship Id="rId4" Type="http://schemas.openxmlformats.org/officeDocument/2006/relationships/slide" Target="slide20.xml"/></Relationships>
</file>

<file path=ppt/slides/_rels/slide149.xml.rels><?xml version="1.0" encoding="UTF-8" standalone="yes"?>
<Relationships xmlns="http://schemas.openxmlformats.org/package/2006/relationships"><Relationship Id="rId8" Type="http://schemas.openxmlformats.org/officeDocument/2006/relationships/slide" Target="slide214.xml"/><Relationship Id="rId13" Type="http://schemas.openxmlformats.org/officeDocument/2006/relationships/slide" Target="slide20.xml"/><Relationship Id="rId3" Type="http://schemas.openxmlformats.org/officeDocument/2006/relationships/image" Target="../media/image40.jpeg"/><Relationship Id="rId7" Type="http://schemas.openxmlformats.org/officeDocument/2006/relationships/slide" Target="slide202.xml"/><Relationship Id="rId12" Type="http://schemas.openxmlformats.org/officeDocument/2006/relationships/slide" Target="slide1.xml"/><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slide" Target="slide195.xml"/><Relationship Id="rId11" Type="http://schemas.openxmlformats.org/officeDocument/2006/relationships/slide" Target="slide240.xml"/><Relationship Id="rId5" Type="http://schemas.openxmlformats.org/officeDocument/2006/relationships/slide" Target="slide188.xml"/><Relationship Id="rId10" Type="http://schemas.openxmlformats.org/officeDocument/2006/relationships/slide" Target="slide227.xml"/><Relationship Id="rId4" Type="http://schemas.openxmlformats.org/officeDocument/2006/relationships/slide" Target="slide168.xml"/><Relationship Id="rId9" Type="http://schemas.openxmlformats.org/officeDocument/2006/relationships/slide" Target="slide220.xml"/><Relationship Id="rId14" Type="http://schemas.openxmlformats.org/officeDocument/2006/relationships/slide" Target="slide148.xml"/></Relationships>
</file>

<file path=ppt/slides/_rels/slide1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6.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150.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51.xml"/><Relationship Id="rId4" Type="http://schemas.openxmlformats.org/officeDocument/2006/relationships/slide" Target="slide154.xml"/></Relationships>
</file>

<file path=ppt/slides/_rels/slide15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50.xml"/><Relationship Id="rId5" Type="http://schemas.openxmlformats.org/officeDocument/2006/relationships/slide" Target="slide152.xml"/><Relationship Id="rId4" Type="http://schemas.openxmlformats.org/officeDocument/2006/relationships/slide" Target="slide154.xml"/></Relationships>
</file>

<file path=ppt/slides/_rels/slide152.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51.xml"/><Relationship Id="rId5" Type="http://schemas.openxmlformats.org/officeDocument/2006/relationships/slide" Target="slide153.xml"/><Relationship Id="rId4" Type="http://schemas.openxmlformats.org/officeDocument/2006/relationships/slide" Target="slide154.xml"/></Relationships>
</file>

<file path=ppt/slides/_rels/slide153.xml.rels><?xml version="1.0" encoding="UTF-8" standalone="yes"?>
<Relationships xmlns="http://schemas.openxmlformats.org/package/2006/relationships"><Relationship Id="rId3" Type="http://schemas.openxmlformats.org/officeDocument/2006/relationships/slide" Target="slide20.xml"/><Relationship Id="rId7" Type="http://schemas.openxmlformats.org/officeDocument/2006/relationships/hyperlink" Target="https://www.africa-eu-renewables.org/market-information/" TargetMode="Externa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hyperlink" Target="https://www.se4all-africa.org/fileadmin/uploads/se4all/Documents/Abidjan_Workshop_2017/Panel_monitoring_-_SE4A_Presentation_-_GMG_-_Carbon_Trust_-_29032017.pdf" TargetMode="External"/><Relationship Id="rId5" Type="http://schemas.openxmlformats.org/officeDocument/2006/relationships/slide" Target="slide152.xml"/><Relationship Id="rId4" Type="http://schemas.openxmlformats.org/officeDocument/2006/relationships/slide" Target="slide154.xml"/></Relationships>
</file>

<file path=ppt/slides/_rels/slide154.xml.rels><?xml version="1.0" encoding="UTF-8" standalone="yes"?>
<Relationships xmlns="http://schemas.openxmlformats.org/package/2006/relationships"><Relationship Id="rId3" Type="http://schemas.openxmlformats.org/officeDocument/2006/relationships/slide" Target="slide234.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slide" Target="slide153.xml"/><Relationship Id="rId5" Type="http://schemas.openxmlformats.org/officeDocument/2006/relationships/slide" Target="slide20.xml"/><Relationship Id="rId4" Type="http://schemas.openxmlformats.org/officeDocument/2006/relationships/slide" Target="slide1.xml"/></Relationships>
</file>

<file path=ppt/slides/_rels/slide15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56.xml"/><Relationship Id="rId4" Type="http://schemas.openxmlformats.org/officeDocument/2006/relationships/slide" Target="slide159.xml"/></Relationships>
</file>

<file path=ppt/slides/_rels/slide15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55.xml"/><Relationship Id="rId5" Type="http://schemas.openxmlformats.org/officeDocument/2006/relationships/slide" Target="slide157.xml"/><Relationship Id="rId4" Type="http://schemas.openxmlformats.org/officeDocument/2006/relationships/slide" Target="slide159.xml"/></Relationships>
</file>

<file path=ppt/slides/_rels/slide15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156.xml"/><Relationship Id="rId5" Type="http://schemas.openxmlformats.org/officeDocument/2006/relationships/slide" Target="slide158.xml"/><Relationship Id="rId4" Type="http://schemas.openxmlformats.org/officeDocument/2006/relationships/slide" Target="slide159.xml"/></Relationships>
</file>

<file path=ppt/slides/_rels/slide158.xml.rels><?xml version="1.0" encoding="UTF-8" standalone="yes"?>
<Relationships xmlns="http://schemas.openxmlformats.org/package/2006/relationships"><Relationship Id="rId8" Type="http://schemas.openxmlformats.org/officeDocument/2006/relationships/slide" Target="slide157.xml"/><Relationship Id="rId3" Type="http://schemas.openxmlformats.org/officeDocument/2006/relationships/hyperlink" Target="https://www.giz.de/fachexpertise/downloads/giz-eueipdf-en-productive-use-manual.pdf" TargetMode="External"/><Relationship Id="rId7" Type="http://schemas.openxmlformats.org/officeDocument/2006/relationships/slide" Target="slide159.xml"/><Relationship Id="rId2" Type="http://schemas.openxmlformats.org/officeDocument/2006/relationships/hyperlink" Target="http://www.fes-globalization.org/publicationsNY/Financing_basic_utilties_background_paper.pdf" TargetMode="External"/><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slide" Target="slide1.xml"/><Relationship Id="rId4" Type="http://schemas.openxmlformats.org/officeDocument/2006/relationships/hyperlink" Target="http://doc.utwente.nl/38683/1/t0000008.pdf" TargetMode="External"/><Relationship Id="rId9" Type="http://schemas.openxmlformats.org/officeDocument/2006/relationships/image" Target="../media/image41.jpeg"/></Relationships>
</file>

<file path=ppt/slides/_rels/slide159.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slide" Target="slide214.xml"/><Relationship Id="rId7" Type="http://schemas.openxmlformats.org/officeDocument/2006/relationships/slide" Target="slide158.xml"/><Relationship Id="rId2" Type="http://schemas.openxmlformats.org/officeDocument/2006/relationships/slide" Target="slide168.xml"/><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slide" Target="slide1.xml"/><Relationship Id="rId4" Type="http://schemas.openxmlformats.org/officeDocument/2006/relationships/slide" Target="slide220.xml"/></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7.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160.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61.xml"/><Relationship Id="rId4" Type="http://schemas.openxmlformats.org/officeDocument/2006/relationships/slide" Target="slide164.xml"/></Relationships>
</file>

<file path=ppt/slides/_rels/slide16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60.xml"/><Relationship Id="rId5" Type="http://schemas.openxmlformats.org/officeDocument/2006/relationships/slide" Target="slide162.xml"/><Relationship Id="rId4" Type="http://schemas.openxmlformats.org/officeDocument/2006/relationships/slide" Target="slide164.xml"/></Relationships>
</file>

<file path=ppt/slides/_rels/slide162.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61.xml"/><Relationship Id="rId5" Type="http://schemas.openxmlformats.org/officeDocument/2006/relationships/slide" Target="slide163.xml"/><Relationship Id="rId4" Type="http://schemas.openxmlformats.org/officeDocument/2006/relationships/slide" Target="slide164.xml"/></Relationships>
</file>

<file path=ppt/slides/_rels/slide163.xml.rels><?xml version="1.0" encoding="UTF-8" standalone="yes"?>
<Relationships xmlns="http://schemas.openxmlformats.org/package/2006/relationships"><Relationship Id="rId3" Type="http://schemas.openxmlformats.org/officeDocument/2006/relationships/hyperlink" Target="http://www.euei-pdf.org/sites/default/files/field_publication_file/150907_euei_low-cost-manual_en_rz_07_web.pdf" TargetMode="External"/><Relationship Id="rId7" Type="http://schemas.openxmlformats.org/officeDocument/2006/relationships/slide" Target="slide162.xml"/><Relationship Id="rId2" Type="http://schemas.openxmlformats.org/officeDocument/2006/relationships/hyperlink" Target="https://www.iteea.org/File.aspx?id=86706&amp;v=eeddb061" TargetMode="External"/><Relationship Id="rId1" Type="http://schemas.openxmlformats.org/officeDocument/2006/relationships/slideLayout" Target="../slideLayouts/slideLayout7.xml"/><Relationship Id="rId6" Type="http://schemas.openxmlformats.org/officeDocument/2006/relationships/slide" Target="slide164.xml"/><Relationship Id="rId5" Type="http://schemas.openxmlformats.org/officeDocument/2006/relationships/slide" Target="slide20.xml"/><Relationship Id="rId4" Type="http://schemas.openxmlformats.org/officeDocument/2006/relationships/slide" Target="slide1.xml"/></Relationships>
</file>

<file path=ppt/slides/_rels/slide164.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image" Target="../media/image43.jpeg"/><Relationship Id="rId2" Type="http://schemas.openxmlformats.org/officeDocument/2006/relationships/slide" Target="slide252.xml"/><Relationship Id="rId1" Type="http://schemas.openxmlformats.org/officeDocument/2006/relationships/slideLayout" Target="../slideLayouts/slideLayout7.xml"/><Relationship Id="rId6" Type="http://schemas.openxmlformats.org/officeDocument/2006/relationships/slide" Target="slide163.xml"/><Relationship Id="rId5" Type="http://schemas.openxmlformats.org/officeDocument/2006/relationships/slide" Target="slide164.xml"/><Relationship Id="rId4" Type="http://schemas.openxmlformats.org/officeDocument/2006/relationships/slide" Target="slide20.xml"/></Relationships>
</file>

<file path=ppt/slides/_rels/slide16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166.xml"/><Relationship Id="rId4" Type="http://schemas.openxmlformats.org/officeDocument/2006/relationships/slide" Target="slide167.xml"/></Relationships>
</file>

<file path=ppt/slides/_rels/slide166.xml.rels><?xml version="1.0" encoding="UTF-8" standalone="yes"?>
<Relationships xmlns="http://schemas.openxmlformats.org/package/2006/relationships"><Relationship Id="rId8" Type="http://schemas.openxmlformats.org/officeDocument/2006/relationships/slide" Target="slide167.xml"/><Relationship Id="rId3" Type="http://schemas.openxmlformats.org/officeDocument/2006/relationships/hyperlink" Target="https://policy.practicalaction.org/policy-themes/energy/poor-peoples-energy-outlook/poor-people-s-energy-outlook-2016" TargetMode="External"/><Relationship Id="rId7" Type="http://schemas.openxmlformats.org/officeDocument/2006/relationships/slide" Target="slide20.xml"/><Relationship Id="rId2" Type="http://schemas.openxmlformats.org/officeDocument/2006/relationships/hyperlink" Target="http://www.club-er.org/images/slideHomePage/Vert%20OutilPlanif_GB_BD.pdf" TargetMode="Externa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hyperlink" Target="http://www.sei-wp-2013-09-ethiopia-energy-access.pdf/" TargetMode="External"/><Relationship Id="rId4" Type="http://schemas.openxmlformats.org/officeDocument/2006/relationships/hyperlink" Target="http://siteresources.worldbank.org/EXTAFRREGTOPENERGY/Resources/717305-1264695610003/6743444-1268073536147/7.3.Rwanda_sector-wide_approach.pdf" TargetMode="External"/><Relationship Id="rId9" Type="http://schemas.openxmlformats.org/officeDocument/2006/relationships/slide" Target="slide165.xml"/></Relationships>
</file>

<file path=ppt/slides/_rels/slide167.xml.rels><?xml version="1.0" encoding="UTF-8" standalone="yes"?>
<Relationships xmlns="http://schemas.openxmlformats.org/package/2006/relationships"><Relationship Id="rId8" Type="http://schemas.openxmlformats.org/officeDocument/2006/relationships/slide" Target="slide166.xml"/><Relationship Id="rId3" Type="http://schemas.openxmlformats.org/officeDocument/2006/relationships/slide" Target="slide234.xml"/><Relationship Id="rId7" Type="http://schemas.openxmlformats.org/officeDocument/2006/relationships/slide" Target="slide167.xml"/><Relationship Id="rId2" Type="http://schemas.openxmlformats.org/officeDocument/2006/relationships/slide" Target="slide220.xml"/><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slide" Target="slide1.xml"/><Relationship Id="rId4" Type="http://schemas.openxmlformats.org/officeDocument/2006/relationships/slide" Target="slide240.xml"/><Relationship Id="rId9" Type="http://schemas.openxmlformats.org/officeDocument/2006/relationships/image" Target="../media/image44.jpeg"/></Relationships>
</file>

<file path=ppt/slides/_rels/slide16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slide" Target="slide169.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slide" Target="slide17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8.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170.xml.rels><?xml version="1.0" encoding="UTF-8" standalone="yes"?>
<Relationships xmlns="http://schemas.openxmlformats.org/package/2006/relationships"><Relationship Id="rId2" Type="http://schemas.openxmlformats.org/officeDocument/2006/relationships/slide" Target="slide171.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slide" Target="slide172.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8" Type="http://schemas.openxmlformats.org/officeDocument/2006/relationships/hyperlink" Target="http://projects.worldbank.org/P107906/bangladesh-idcol-solar-home-systems-project?lang=en&amp;tab=results" TargetMode="External"/><Relationship Id="rId3" Type="http://schemas.openxmlformats.org/officeDocument/2006/relationships/hyperlink" Target="http://k-learn.adb.org/system/files/materials/2016/04/solar-programs-infrastructure-development-company-limited.pdf" TargetMode="External"/><Relationship Id="rId7" Type="http://schemas.openxmlformats.org/officeDocument/2006/relationships/hyperlink" Target="https://sustainabledevelopment.un.org/content/documents/4927khan.pdf" TargetMode="External"/><Relationship Id="rId2" Type="http://schemas.openxmlformats.org/officeDocument/2006/relationships/hyperlink" Target="https://www.adb.org/sites/default/files/publication/177814/ban-making-renewable-energy-success.pdf" TargetMode="External"/><Relationship Id="rId1" Type="http://schemas.openxmlformats.org/officeDocument/2006/relationships/slideLayout" Target="../slideLayouts/slideLayout2.xml"/><Relationship Id="rId6" Type="http://schemas.openxmlformats.org/officeDocument/2006/relationships/hyperlink" Target="https://sustainabledevelopment.un.org/content/documents/4923haque.pdf" TargetMode="External"/><Relationship Id="rId5" Type="http://schemas.openxmlformats.org/officeDocument/2006/relationships/hyperlink" Target="http://idcol.org/home/solar" TargetMode="External"/><Relationship Id="rId10" Type="http://schemas.openxmlformats.org/officeDocument/2006/relationships/slide" Target="slide173.xml"/><Relationship Id="rId4" Type="http://schemas.openxmlformats.org/officeDocument/2006/relationships/hyperlink" Target="https://cleanenergysolutions.org/sites/default/files/documents/Islam-Sharif-SKJ-Bangladesh-UN.pdf" TargetMode="External"/><Relationship Id="rId9" Type="http://schemas.openxmlformats.org/officeDocument/2006/relationships/hyperlink" Target="http://www.wri.org/sites/default/files/clean-energy-access-developing-countries-issue-brief.pdf" TargetMode="External"/></Relationships>
</file>

<file path=ppt/slides/_rels/slide173.xml.rels><?xml version="1.0" encoding="UTF-8" standalone="yes"?>
<Relationships xmlns="http://schemas.openxmlformats.org/package/2006/relationships"><Relationship Id="rId8" Type="http://schemas.openxmlformats.org/officeDocument/2006/relationships/slide" Target="slide143.xml"/><Relationship Id="rId13" Type="http://schemas.openxmlformats.org/officeDocument/2006/relationships/slide" Target="slide159.xml"/><Relationship Id="rId3" Type="http://schemas.openxmlformats.org/officeDocument/2006/relationships/slide" Target="slide73.xml"/><Relationship Id="rId7" Type="http://schemas.openxmlformats.org/officeDocument/2006/relationships/slide" Target="slide138.xml"/><Relationship Id="rId12" Type="http://schemas.openxmlformats.org/officeDocument/2006/relationships/slide" Target="slide60.xml"/><Relationship Id="rId2" Type="http://schemas.openxmlformats.org/officeDocument/2006/relationships/slide" Target="slide64.xml"/><Relationship Id="rId16" Type="http://schemas.openxmlformats.org/officeDocument/2006/relationships/slide" Target="slide22.xml"/><Relationship Id="rId1" Type="http://schemas.openxmlformats.org/officeDocument/2006/relationships/slideLayout" Target="../slideLayouts/slideLayout2.xml"/><Relationship Id="rId6" Type="http://schemas.openxmlformats.org/officeDocument/2006/relationships/slide" Target="slide100.xml"/><Relationship Id="rId11" Type="http://schemas.openxmlformats.org/officeDocument/2006/relationships/slide" Target="slide46.xml"/><Relationship Id="rId5" Type="http://schemas.openxmlformats.org/officeDocument/2006/relationships/slide" Target="slide93.xml"/><Relationship Id="rId15" Type="http://schemas.openxmlformats.org/officeDocument/2006/relationships/slide" Target="slide20.xml"/><Relationship Id="rId10" Type="http://schemas.openxmlformats.org/officeDocument/2006/relationships/slide" Target="slide149.xml"/><Relationship Id="rId4" Type="http://schemas.openxmlformats.org/officeDocument/2006/relationships/slide" Target="slide88.xml"/><Relationship Id="rId9" Type="http://schemas.openxmlformats.org/officeDocument/2006/relationships/slide" Target="slide109.xml"/><Relationship Id="rId14" Type="http://schemas.openxmlformats.org/officeDocument/2006/relationships/slide" Target="slide1.xml"/></Relationships>
</file>

<file path=ppt/slides/_rels/slide174.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slide" Target="slide175.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slide" Target="slide176.xml"/></Relationships>
</file>

<file path=ppt/slides/_rels/slide176.xml.rels><?xml version="1.0" encoding="UTF-8" standalone="yes"?>
<Relationships xmlns="http://schemas.openxmlformats.org/package/2006/relationships"><Relationship Id="rId2" Type="http://schemas.openxmlformats.org/officeDocument/2006/relationships/slide" Target="slide177.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slide" Target="slide178.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slide" Target="slide179.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8" Type="http://schemas.openxmlformats.org/officeDocument/2006/relationships/hyperlink" Target="http://www.sciencedirect.com/science/article/pii/S1364032111005776" TargetMode="External"/><Relationship Id="rId3" Type="http://schemas.openxmlformats.org/officeDocument/2006/relationships/hyperlink" Target="http://energy-access.gnesd.org/cases/32-energy-access-program-in-brazil-lighting-for-all.html" TargetMode="External"/><Relationship Id="rId7" Type="http://schemas.openxmlformats.org/officeDocument/2006/relationships/hyperlink" Target="https://www.iea.org/publications/freepublications/publication/rural_elect.pdf" TargetMode="External"/><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hyperlink" Target="https://www.iea.org/policiesandmeasures/pams/brazil/name-24303-en.php" TargetMode="External"/><Relationship Id="rId5" Type="http://schemas.openxmlformats.org/officeDocument/2006/relationships/hyperlink" Target="https://www.se4all-africa.org/fileadmin/uploads/se4all/Documents/guidelines_policy_and_hub_docs/23.09.2015-G20_Energy_Access_Action_Plan-_Final.pdf" TargetMode="External"/><Relationship Id="rId10" Type="http://schemas.openxmlformats.org/officeDocument/2006/relationships/slide" Target="slide180.xml"/><Relationship Id="rId4" Type="http://schemas.openxmlformats.org/officeDocument/2006/relationships/hyperlink" Target="http://www.ep.liu.se/ecp/057/vol12/057/ecp57vol12_057.pdf" TargetMode="External"/><Relationship Id="rId9" Type="http://schemas.openxmlformats.org/officeDocument/2006/relationships/hyperlink" Target="http://www.wame2015.org/case-study/989/" TargetMode="Externa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180.xml.rels><?xml version="1.0" encoding="UTF-8" standalone="yes"?>
<Relationships xmlns="http://schemas.openxmlformats.org/package/2006/relationships"><Relationship Id="rId8" Type="http://schemas.openxmlformats.org/officeDocument/2006/relationships/slide" Target="slide100.xml"/><Relationship Id="rId13" Type="http://schemas.openxmlformats.org/officeDocument/2006/relationships/slide" Target="slide60.xml"/><Relationship Id="rId3" Type="http://schemas.openxmlformats.org/officeDocument/2006/relationships/slide" Target="slide64.xml"/><Relationship Id="rId7" Type="http://schemas.openxmlformats.org/officeDocument/2006/relationships/slide" Target="slide35.xml"/><Relationship Id="rId12" Type="http://schemas.openxmlformats.org/officeDocument/2006/relationships/slide" Target="slide46.xml"/><Relationship Id="rId2" Type="http://schemas.openxmlformats.org/officeDocument/2006/relationships/slide" Target="slide50.xml"/><Relationship Id="rId16" Type="http://schemas.openxmlformats.org/officeDocument/2006/relationships/slide" Target="slide22.xml"/><Relationship Id="rId1" Type="http://schemas.openxmlformats.org/officeDocument/2006/relationships/slideLayout" Target="../slideLayouts/slideLayout2.xml"/><Relationship Id="rId6" Type="http://schemas.openxmlformats.org/officeDocument/2006/relationships/slide" Target="slide93.xml"/><Relationship Id="rId11" Type="http://schemas.openxmlformats.org/officeDocument/2006/relationships/slide" Target="slide105.xml"/><Relationship Id="rId5" Type="http://schemas.openxmlformats.org/officeDocument/2006/relationships/slide" Target="slide88.xml"/><Relationship Id="rId15" Type="http://schemas.openxmlformats.org/officeDocument/2006/relationships/slide" Target="slide20.xml"/><Relationship Id="rId10" Type="http://schemas.openxmlformats.org/officeDocument/2006/relationships/slide" Target="slide41.xml"/><Relationship Id="rId4" Type="http://schemas.openxmlformats.org/officeDocument/2006/relationships/slide" Target="slide73.xml"/><Relationship Id="rId9" Type="http://schemas.openxmlformats.org/officeDocument/2006/relationships/slide" Target="slide133.xml"/><Relationship Id="rId14" Type="http://schemas.openxmlformats.org/officeDocument/2006/relationships/slide" Target="slide1.xml"/></Relationships>
</file>

<file path=ppt/slides/_rels/slide181.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slide" Target="slide182.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slide" Target="slide183.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slide" Target="slide184.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slide" Target="slide185.xml"/><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slide" Target="slide186.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8" Type="http://schemas.openxmlformats.org/officeDocument/2006/relationships/hyperlink" Target="http://www.reegle.info/policy-and-regulatory-overviews/KH" TargetMode="External"/><Relationship Id="rId3" Type="http://schemas.openxmlformats.org/officeDocument/2006/relationships/hyperlink" Target="http://www.aseanenergy.org/articles/universal-access-to-energy-in-asean-case-of-cambodia-and-lao-pdr/" TargetMode="External"/><Relationship Id="rId7" Type="http://schemas.openxmlformats.org/officeDocument/2006/relationships/hyperlink" Target="http://www.irena.org/eventdocs/Cambodia%20presentation.pdf" TargetMode="External"/><Relationship Id="rId12" Type="http://schemas.openxmlformats.org/officeDocument/2006/relationships/slide" Target="slide187.xml"/><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hyperlink" Target="http://www.ied-sa.fr/index.php/fr/ressources-documentaires/publications/send/2-publications-ied/19-gmg-dfid-ied-nov-2013-vol-1.html" TargetMode="External"/><Relationship Id="rId11" Type="http://schemas.openxmlformats.org/officeDocument/2006/relationships/hyperlink" Target="http://documents.worldbank.org/curated/en/362361468016738691/pdf/E27230EAP1EMP110Box358316B01PUBLIC1.pdf" TargetMode="External"/><Relationship Id="rId5" Type="http://schemas.openxmlformats.org/officeDocument/2006/relationships/hyperlink" Target="https://energypedia.info/wiki/Cambodia_Energy_Situation" TargetMode="External"/><Relationship Id="rId10" Type="http://schemas.openxmlformats.org/officeDocument/2006/relationships/hyperlink" Target="http://www.ifc.org/wps/wcm/connect/topics_ext_content/ifc_external_corporate_site/ifc+sustainability/learning+and+adapting/knowledge+products/publications/publications_report_gap-opportunity" TargetMode="External"/><Relationship Id="rId4" Type="http://schemas.openxmlformats.org/officeDocument/2006/relationships/hyperlink" Target="http://eac.gov.kh/wp-content/uploads/2015/07/report-2014en.pdf" TargetMode="External"/><Relationship Id="rId9" Type="http://schemas.openxmlformats.org/officeDocument/2006/relationships/hyperlink" Target="http://ref.gov.kh/page/admin/public/asset/article-asset/REF%20report%202016_Eg%20final.pdf" TargetMode="External"/></Relationships>
</file>

<file path=ppt/slides/_rels/slide187.xml.rels><?xml version="1.0" encoding="UTF-8" standalone="yes"?>
<Relationships xmlns="http://schemas.openxmlformats.org/package/2006/relationships"><Relationship Id="rId8" Type="http://schemas.openxmlformats.org/officeDocument/2006/relationships/slide" Target="slide133.xml"/><Relationship Id="rId13" Type="http://schemas.openxmlformats.org/officeDocument/2006/relationships/slide" Target="slide1.xml"/><Relationship Id="rId3" Type="http://schemas.openxmlformats.org/officeDocument/2006/relationships/slide" Target="slide88.xml"/><Relationship Id="rId7" Type="http://schemas.openxmlformats.org/officeDocument/2006/relationships/slide" Target="slide128.xml"/><Relationship Id="rId12" Type="http://schemas.openxmlformats.org/officeDocument/2006/relationships/slide" Target="slide60.xml"/><Relationship Id="rId2" Type="http://schemas.openxmlformats.org/officeDocument/2006/relationships/slide" Target="slide73.xml"/><Relationship Id="rId1" Type="http://schemas.openxmlformats.org/officeDocument/2006/relationships/slideLayout" Target="../slideLayouts/slideLayout2.xml"/><Relationship Id="rId6" Type="http://schemas.openxmlformats.org/officeDocument/2006/relationships/slide" Target="slide100.xml"/><Relationship Id="rId11" Type="http://schemas.openxmlformats.org/officeDocument/2006/relationships/slide" Target="slide138.xml"/><Relationship Id="rId5" Type="http://schemas.openxmlformats.org/officeDocument/2006/relationships/slide" Target="slide35.xml"/><Relationship Id="rId15" Type="http://schemas.openxmlformats.org/officeDocument/2006/relationships/slide" Target="slide22.xml"/><Relationship Id="rId10" Type="http://schemas.openxmlformats.org/officeDocument/2006/relationships/slide" Target="slide68.xml"/><Relationship Id="rId4" Type="http://schemas.openxmlformats.org/officeDocument/2006/relationships/slide" Target="slide124.xml"/><Relationship Id="rId9" Type="http://schemas.openxmlformats.org/officeDocument/2006/relationships/slide" Target="slide41.xml"/><Relationship Id="rId14" Type="http://schemas.openxmlformats.org/officeDocument/2006/relationships/slide" Target="slide20.xml"/></Relationships>
</file>

<file path=ppt/slides/_rels/slide188.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slide" Target="slide189.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3" Type="http://schemas.openxmlformats.org/officeDocument/2006/relationships/slide" Target="slide190.xml"/><Relationship Id="rId2" Type="http://schemas.openxmlformats.org/officeDocument/2006/relationships/hyperlink" Target="http://www.pgr.go.cr/"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1.xml"/><Relationship Id="rId4" Type="http://schemas.openxmlformats.org/officeDocument/2006/relationships/slide" Target="slide18.xml"/></Relationships>
</file>

<file path=ppt/slides/_rels/slide190.xml.rels><?xml version="1.0" encoding="UTF-8" standalone="yes"?>
<Relationships xmlns="http://schemas.openxmlformats.org/package/2006/relationships"><Relationship Id="rId2" Type="http://schemas.openxmlformats.org/officeDocument/2006/relationships/slide" Target="slide191.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3" Type="http://schemas.openxmlformats.org/officeDocument/2006/relationships/slide" Target="slide192.xml"/><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slide" Target="slide193.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8" Type="http://schemas.openxmlformats.org/officeDocument/2006/relationships/hyperlink" Target="http://www.uwcc.wisc.edu/pdf/Providing%20clean%20energy%20through%20cooperatives.pdf" TargetMode="External"/><Relationship Id="rId3" Type="http://schemas.openxmlformats.org/officeDocument/2006/relationships/hyperlink" Target="http://www.centralamericadata.com/en/search?q1=content_en_le:%22Rural+Electrification%22&amp;q2=mattersInCountry_en_le:%22Costa+Rica%22" TargetMode="External"/><Relationship Id="rId7" Type="http://schemas.openxmlformats.org/officeDocument/2006/relationships/hyperlink" Target="http://www.nrecainternational.coop/where-we-work/costa-rica/" TargetMode="External"/><Relationship Id="rId2" Type="http://schemas.openxmlformats.org/officeDocument/2006/relationships/hyperlink" Target="https://books.google.co.uk/books?id=iOBi17Pr3fIC&amp;printsec=frontcover&amp;source=gbs_ge_summary_r&amp;cad=0" TargetMode="External"/><Relationship Id="rId1" Type="http://schemas.openxmlformats.org/officeDocument/2006/relationships/slideLayout" Target="../slideLayouts/slideLayout2.xml"/><Relationship Id="rId6" Type="http://schemas.openxmlformats.org/officeDocument/2006/relationships/hyperlink" Target="http://library.fes.de/pdf-files/bueros/mexiko/13389.pdf" TargetMode="External"/><Relationship Id="rId5" Type="http://schemas.openxmlformats.org/officeDocument/2006/relationships/hyperlink" Target="https://static.globalinnovationexchange.org/s3fs-public/asset/document/Meeting0the0Ch10Discussion0Version0.pdf?q3Tol9Bdn4yH4J43t3P9t3hq5lh6ZipT" TargetMode="External"/><Relationship Id="rId10" Type="http://schemas.openxmlformats.org/officeDocument/2006/relationships/image" Target="../media/image54.jpeg"/><Relationship Id="rId4" Type="http://schemas.openxmlformats.org/officeDocument/2006/relationships/hyperlink" Target="http://www.energy-democracy.net/?p=367" TargetMode="External"/><Relationship Id="rId9" Type="http://schemas.openxmlformats.org/officeDocument/2006/relationships/slide" Target="slide194.xml"/></Relationships>
</file>

<file path=ppt/slides/_rels/slide194.xml.rels><?xml version="1.0" encoding="UTF-8" standalone="yes"?>
<Relationships xmlns="http://schemas.openxmlformats.org/package/2006/relationships"><Relationship Id="rId8" Type="http://schemas.openxmlformats.org/officeDocument/2006/relationships/slide" Target="slide78.xml"/><Relationship Id="rId13" Type="http://schemas.openxmlformats.org/officeDocument/2006/relationships/slide" Target="slide20.xml"/><Relationship Id="rId3" Type="http://schemas.openxmlformats.org/officeDocument/2006/relationships/slide" Target="slide118.xml"/><Relationship Id="rId7" Type="http://schemas.openxmlformats.org/officeDocument/2006/relationships/slide" Target="slide133.xml"/><Relationship Id="rId12" Type="http://schemas.openxmlformats.org/officeDocument/2006/relationships/slide" Target="slide1.xml"/><Relationship Id="rId2" Type="http://schemas.openxmlformats.org/officeDocument/2006/relationships/slide" Target="slide64.xml"/><Relationship Id="rId1" Type="http://schemas.openxmlformats.org/officeDocument/2006/relationships/slideLayout" Target="../slideLayouts/slideLayout2.xml"/><Relationship Id="rId6" Type="http://schemas.openxmlformats.org/officeDocument/2006/relationships/slide" Target="slide100.xml"/><Relationship Id="rId11" Type="http://schemas.openxmlformats.org/officeDocument/2006/relationships/slide" Target="slide60.xml"/><Relationship Id="rId5" Type="http://schemas.openxmlformats.org/officeDocument/2006/relationships/slide" Target="slide35.xml"/><Relationship Id="rId10" Type="http://schemas.openxmlformats.org/officeDocument/2006/relationships/slide" Target="slide149.xml"/><Relationship Id="rId4" Type="http://schemas.openxmlformats.org/officeDocument/2006/relationships/slide" Target="slide93.xml"/><Relationship Id="rId9" Type="http://schemas.openxmlformats.org/officeDocument/2006/relationships/slide" Target="slide143.xml"/><Relationship Id="rId14" Type="http://schemas.openxmlformats.org/officeDocument/2006/relationships/slide" Target="slide22.xml"/></Relationships>
</file>

<file path=ppt/slides/_rels/slide195.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slide" Target="slide196.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slide" Target="slide197.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slide" Target="slide198.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slide" Target="slide199.xml"/><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19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 Id="rId4" Type="http://schemas.openxmlformats.org/officeDocument/2006/relationships/slide" Target="slide200.xml"/></Relationships>
</file>

<file path=ppt/slides/_rels/slide2.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slide" Target="slide3.xml"/><Relationship Id="rId7"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slide" Target="slide1.xml"/><Relationship Id="rId9" Type="http://schemas.openxmlformats.org/officeDocument/2006/relationships/slide" Target="slide22.xml"/></Relationships>
</file>

<file path=ppt/slides/_rels/slide20.xml.rels><?xml version="1.0" encoding="UTF-8" standalone="yes"?>
<Relationships xmlns="http://schemas.openxmlformats.org/package/2006/relationships"><Relationship Id="rId13" Type="http://schemas.openxmlformats.org/officeDocument/2006/relationships/slide" Target="slide115.xml"/><Relationship Id="rId18" Type="http://schemas.openxmlformats.org/officeDocument/2006/relationships/slide" Target="slide124.xml"/><Relationship Id="rId26" Type="http://schemas.openxmlformats.org/officeDocument/2006/relationships/slide" Target="slide51.xml"/><Relationship Id="rId39" Type="http://schemas.openxmlformats.org/officeDocument/2006/relationships/slide" Target="slide74.xml"/><Relationship Id="rId21" Type="http://schemas.openxmlformats.org/officeDocument/2006/relationships/slide" Target="slide30.xml"/><Relationship Id="rId34" Type="http://schemas.openxmlformats.org/officeDocument/2006/relationships/slide" Target="slide36.xml"/><Relationship Id="rId42" Type="http://schemas.openxmlformats.org/officeDocument/2006/relationships/slide" Target="slide143.xml"/><Relationship Id="rId47" Type="http://schemas.openxmlformats.org/officeDocument/2006/relationships/slide" Target="slide42.xml"/><Relationship Id="rId50" Type="http://schemas.openxmlformats.org/officeDocument/2006/relationships/slide" Target="slide79.xml"/><Relationship Id="rId55" Type="http://schemas.openxmlformats.org/officeDocument/2006/relationships/slide" Target="slide155.xml"/><Relationship Id="rId63" Type="http://schemas.openxmlformats.org/officeDocument/2006/relationships/slide" Target="slide21.xml"/><Relationship Id="rId7" Type="http://schemas.openxmlformats.org/officeDocument/2006/relationships/slide" Target="slide61.xml"/><Relationship Id="rId2" Type="http://schemas.openxmlformats.org/officeDocument/2006/relationships/slide" Target="slide25.xml"/><Relationship Id="rId16" Type="http://schemas.openxmlformats.org/officeDocument/2006/relationships/slide" Target="slide93.xml"/><Relationship Id="rId20" Type="http://schemas.openxmlformats.org/officeDocument/2006/relationships/slide" Target="slide100.xml"/><Relationship Id="rId29" Type="http://schemas.openxmlformats.org/officeDocument/2006/relationships/slide" Target="slide133.xml"/><Relationship Id="rId41" Type="http://schemas.openxmlformats.org/officeDocument/2006/relationships/slide" Target="slide139.xml"/><Relationship Id="rId54" Type="http://schemas.openxmlformats.org/officeDocument/2006/relationships/slide" Target="slide60.xml"/><Relationship Id="rId62" Type="http://schemas.openxmlformats.org/officeDocument/2006/relationships/slide" Target="slide167.xml"/><Relationship Id="rId1" Type="http://schemas.openxmlformats.org/officeDocument/2006/relationships/slideLayout" Target="../slideLayouts/slideLayout2.xml"/><Relationship Id="rId6" Type="http://schemas.openxmlformats.org/officeDocument/2006/relationships/slide" Target="slide50.xml"/><Relationship Id="rId11" Type="http://schemas.openxmlformats.org/officeDocument/2006/relationships/slide" Target="slide83.xml"/><Relationship Id="rId24" Type="http://schemas.openxmlformats.org/officeDocument/2006/relationships/slide" Target="slide125.xml"/><Relationship Id="rId32" Type="http://schemas.openxmlformats.org/officeDocument/2006/relationships/slide" Target="slide101.xml"/><Relationship Id="rId37" Type="http://schemas.openxmlformats.org/officeDocument/2006/relationships/slide" Target="slide134.xml"/><Relationship Id="rId40" Type="http://schemas.openxmlformats.org/officeDocument/2006/relationships/slide" Target="slide78.xml"/><Relationship Id="rId45" Type="http://schemas.openxmlformats.org/officeDocument/2006/relationships/slide" Target="slide144.xml"/><Relationship Id="rId53" Type="http://schemas.openxmlformats.org/officeDocument/2006/relationships/slide" Target="slide56.xml"/><Relationship Id="rId58" Type="http://schemas.openxmlformats.org/officeDocument/2006/relationships/slide" Target="slide114.xml"/><Relationship Id="rId5" Type="http://schemas.openxmlformats.org/officeDocument/2006/relationships/slide" Target="slide47.xml"/><Relationship Id="rId15" Type="http://schemas.openxmlformats.org/officeDocument/2006/relationships/slide" Target="slide89.xml"/><Relationship Id="rId23" Type="http://schemas.openxmlformats.org/officeDocument/2006/relationships/slide" Target="slide35.xml"/><Relationship Id="rId28" Type="http://schemas.openxmlformats.org/officeDocument/2006/relationships/slide" Target="slide129.xml"/><Relationship Id="rId36" Type="http://schemas.openxmlformats.org/officeDocument/2006/relationships/slide" Target="slide41.xml"/><Relationship Id="rId49" Type="http://schemas.openxmlformats.org/officeDocument/2006/relationships/slide" Target="slide46.xml"/><Relationship Id="rId57" Type="http://schemas.openxmlformats.org/officeDocument/2006/relationships/slide" Target="slide110.xml"/><Relationship Id="rId61" Type="http://schemas.openxmlformats.org/officeDocument/2006/relationships/slide" Target="slide165.xml"/><Relationship Id="rId10" Type="http://schemas.openxmlformats.org/officeDocument/2006/relationships/slide" Target="slide82.xml"/><Relationship Id="rId19" Type="http://schemas.openxmlformats.org/officeDocument/2006/relationships/slide" Target="slide94.xml"/><Relationship Id="rId31" Type="http://schemas.openxmlformats.org/officeDocument/2006/relationships/slide" Target="slide68.xml"/><Relationship Id="rId44" Type="http://schemas.openxmlformats.org/officeDocument/2006/relationships/slide" Target="slide109.xml"/><Relationship Id="rId52" Type="http://schemas.openxmlformats.org/officeDocument/2006/relationships/slide" Target="slide154.xml"/><Relationship Id="rId60" Type="http://schemas.openxmlformats.org/officeDocument/2006/relationships/slide" Target="slide164.xml"/><Relationship Id="rId65" Type="http://schemas.openxmlformats.org/officeDocument/2006/relationships/slide" Target="slide1.xml"/><Relationship Id="rId4" Type="http://schemas.openxmlformats.org/officeDocument/2006/relationships/slide" Target="slide29.xml"/><Relationship Id="rId9" Type="http://schemas.openxmlformats.org/officeDocument/2006/relationships/slide" Target="slide69.xml"/><Relationship Id="rId14" Type="http://schemas.openxmlformats.org/officeDocument/2006/relationships/slide" Target="slide118.xml"/><Relationship Id="rId22" Type="http://schemas.openxmlformats.org/officeDocument/2006/relationships/slide" Target="slide28.xml"/><Relationship Id="rId27" Type="http://schemas.openxmlformats.org/officeDocument/2006/relationships/slide" Target="slide55.xml"/><Relationship Id="rId30" Type="http://schemas.openxmlformats.org/officeDocument/2006/relationships/slide" Target="slide65.xml"/><Relationship Id="rId35" Type="http://schemas.openxmlformats.org/officeDocument/2006/relationships/slide" Target="slide34.xml"/><Relationship Id="rId43" Type="http://schemas.openxmlformats.org/officeDocument/2006/relationships/slide" Target="slide106.xml"/><Relationship Id="rId48" Type="http://schemas.openxmlformats.org/officeDocument/2006/relationships/slide" Target="slide40.xml"/><Relationship Id="rId56" Type="http://schemas.openxmlformats.org/officeDocument/2006/relationships/slide" Target="slide159.xml"/><Relationship Id="rId64" Type="http://schemas.openxmlformats.org/officeDocument/2006/relationships/slide" Target="slide19.xml"/><Relationship Id="rId8" Type="http://schemas.openxmlformats.org/officeDocument/2006/relationships/slide" Target="slide64.xml"/><Relationship Id="rId51" Type="http://schemas.openxmlformats.org/officeDocument/2006/relationships/slide" Target="slide150.xml"/><Relationship Id="rId3" Type="http://schemas.openxmlformats.org/officeDocument/2006/relationships/slide" Target="slide22.xml"/><Relationship Id="rId12" Type="http://schemas.openxmlformats.org/officeDocument/2006/relationships/slide" Target="slide88.xml"/><Relationship Id="rId17" Type="http://schemas.openxmlformats.org/officeDocument/2006/relationships/slide" Target="slide119.xml"/><Relationship Id="rId25" Type="http://schemas.openxmlformats.org/officeDocument/2006/relationships/slide" Target="slide128.xml"/><Relationship Id="rId33" Type="http://schemas.openxmlformats.org/officeDocument/2006/relationships/slide" Target="slide105.xml"/><Relationship Id="rId38" Type="http://schemas.openxmlformats.org/officeDocument/2006/relationships/slide" Target="slide138.xml"/><Relationship Id="rId46" Type="http://schemas.openxmlformats.org/officeDocument/2006/relationships/slide" Target="slide149.xml"/><Relationship Id="rId59" Type="http://schemas.openxmlformats.org/officeDocument/2006/relationships/slide" Target="slide160.xml"/></Relationships>
</file>

<file path=ppt/slides/_rels/slide200.xml.rels><?xml version="1.0" encoding="UTF-8" standalone="yes"?>
<Relationships xmlns="http://schemas.openxmlformats.org/package/2006/relationships"><Relationship Id="rId3" Type="http://schemas.openxmlformats.org/officeDocument/2006/relationships/hyperlink" Target="https://static1.squarespace.com/static/51bef39fe4b010d205f84a92/t/51f246b0e4b08fce1a8b9326/1374832304353/HYSTRA_Access_to+_Energy.pdf" TargetMode="External"/><Relationship Id="rId7" Type="http://schemas.openxmlformats.org/officeDocument/2006/relationships/slide" Target="slide201.xml"/><Relationship Id="rId2" Type="http://schemas.openxmlformats.org/officeDocument/2006/relationships/hyperlink" Target="https://cleanenergysolutions.org/resources/policies-spur-energy-access" TargetMode="External"/><Relationship Id="rId1" Type="http://schemas.openxmlformats.org/officeDocument/2006/relationships/slideLayout" Target="../slideLayouts/slideLayout2.xml"/><Relationship Id="rId6" Type="http://schemas.openxmlformats.org/officeDocument/2006/relationships/hyperlink" Target="http://www.wri.org/sites/default/files/clean-energy-access-developing-countries-issue-brief.pdf" TargetMode="External"/><Relationship Id="rId5" Type="http://schemas.openxmlformats.org/officeDocument/2006/relationships/hyperlink" Target="https://www.gogla.org/sites/www.gogla.org/files/recource_docs/developing-effective-off-grid-lighting-policy.pdf" TargetMode="External"/><Relationship Id="rId4" Type="http://schemas.openxmlformats.org/officeDocument/2006/relationships/hyperlink" Target="https://policy.practicalaction.org/policy-themes/energy/off-grid-solar" TargetMode="External"/></Relationships>
</file>

<file path=ppt/slides/_rels/slide201.xml.rels><?xml version="1.0" encoding="UTF-8" standalone="yes"?>
<Relationships xmlns="http://schemas.openxmlformats.org/package/2006/relationships"><Relationship Id="rId8" Type="http://schemas.openxmlformats.org/officeDocument/2006/relationships/slide" Target="slide109.xml"/><Relationship Id="rId13" Type="http://schemas.openxmlformats.org/officeDocument/2006/relationships/slide" Target="slide1.xml"/><Relationship Id="rId3" Type="http://schemas.openxmlformats.org/officeDocument/2006/relationships/slide" Target="slide93.xml"/><Relationship Id="rId7" Type="http://schemas.openxmlformats.org/officeDocument/2006/relationships/slide" Target="slide138.xml"/><Relationship Id="rId12" Type="http://schemas.openxmlformats.org/officeDocument/2006/relationships/slide" Target="slide82.xml"/><Relationship Id="rId2" Type="http://schemas.openxmlformats.org/officeDocument/2006/relationships/slide" Target="slide88.xml"/><Relationship Id="rId1" Type="http://schemas.openxmlformats.org/officeDocument/2006/relationships/slideLayout" Target="../slideLayouts/slideLayout2.xml"/><Relationship Id="rId6" Type="http://schemas.openxmlformats.org/officeDocument/2006/relationships/slide" Target="slide133.xml"/><Relationship Id="rId11" Type="http://schemas.openxmlformats.org/officeDocument/2006/relationships/slide" Target="slide60.xml"/><Relationship Id="rId5" Type="http://schemas.openxmlformats.org/officeDocument/2006/relationships/slide" Target="slide128.xml"/><Relationship Id="rId15" Type="http://schemas.openxmlformats.org/officeDocument/2006/relationships/slide" Target="slide22.xml"/><Relationship Id="rId10" Type="http://schemas.openxmlformats.org/officeDocument/2006/relationships/slide" Target="slide46.xml"/><Relationship Id="rId4" Type="http://schemas.openxmlformats.org/officeDocument/2006/relationships/slide" Target="slide100.xml"/><Relationship Id="rId9" Type="http://schemas.openxmlformats.org/officeDocument/2006/relationships/slide" Target="slide149.xml"/><Relationship Id="rId14" Type="http://schemas.openxmlformats.org/officeDocument/2006/relationships/slide" Target="slide20.xml"/></Relationships>
</file>

<file path=ppt/slides/_rels/slide20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slide" Target="slide203.xml"/><Relationship Id="rId1" Type="http://schemas.openxmlformats.org/officeDocument/2006/relationships/slideLayout" Target="../slideLayouts/slideLayout2.xml"/><Relationship Id="rId4" Type="http://schemas.openxmlformats.org/officeDocument/2006/relationships/image" Target="../media/image61.emf"/></Relationships>
</file>

<file path=ppt/slides/_rels/slide203.xml.rels><?xml version="1.0" encoding="UTF-8" standalone="yes"?>
<Relationships xmlns="http://schemas.openxmlformats.org/package/2006/relationships"><Relationship Id="rId2" Type="http://schemas.openxmlformats.org/officeDocument/2006/relationships/slide" Target="slide204.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slide" Target="slide205.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slide" Target="slide206.xm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8" Type="http://schemas.openxmlformats.org/officeDocument/2006/relationships/hyperlink" Target="http://www.vision2030.go.ke/projects/?pj=2" TargetMode="External"/><Relationship Id="rId3" Type="http://schemas.openxmlformats.org/officeDocument/2006/relationships/hyperlink" Target="http://www.erc.go.ke/images/docs/National_Energy_Petroleum_Policy_August_2015.pdf" TargetMode="External"/><Relationship Id="rId7" Type="http://schemas.openxmlformats.org/officeDocument/2006/relationships/hyperlink" Target="http://siteresources.worldbank.org/EXTAFRREGTOPENERGY/Resources/717305-1327690230600/8397692-1327691237767/Rural_Electrification_in_Kenya_presentation_Final_11thNov2011.pdf" TargetMode="External"/><Relationship Id="rId2" Type="http://schemas.openxmlformats.org/officeDocument/2006/relationships/image" Target="../media/image62.jpeg"/><Relationship Id="rId1" Type="http://schemas.openxmlformats.org/officeDocument/2006/relationships/slideLayout" Target="../slideLayouts/slideLayout2.xml"/><Relationship Id="rId6" Type="http://schemas.openxmlformats.org/officeDocument/2006/relationships/hyperlink" Target="http://www.renewableenergy.go.ke/downloads/policy-docs/Updated_SREP_Draft_Investment_Plan_May_2011.pdf" TargetMode="External"/><Relationship Id="rId11" Type="http://schemas.openxmlformats.org/officeDocument/2006/relationships/slide" Target="slide207.xml"/><Relationship Id="rId5" Type="http://schemas.openxmlformats.org/officeDocument/2006/relationships/hyperlink" Target="https://policy.practicalaction.org/policy-themes/energy/off-grid-solar" TargetMode="External"/><Relationship Id="rId10" Type="http://schemas.openxmlformats.org/officeDocument/2006/relationships/hyperlink" Target="https://www.wri.org/sites/default/files/pdf/implementation_strategies_renewable_energy_services_low_income_rural_areas.pdf" TargetMode="External"/><Relationship Id="rId4" Type="http://schemas.openxmlformats.org/officeDocument/2006/relationships/hyperlink" Target="http://www.kplc.co.ke/content/item/1119/electrification-project-" TargetMode="External"/><Relationship Id="rId9" Type="http://schemas.openxmlformats.org/officeDocument/2006/relationships/hyperlink" Target="http://www.wri.org/sites/default/files/clean-energy-access-developing-countries-issue-brief.pdf" TargetMode="External"/></Relationships>
</file>

<file path=ppt/slides/_rels/slide207.xml.rels><?xml version="1.0" encoding="UTF-8" standalone="yes"?>
<Relationships xmlns="http://schemas.openxmlformats.org/package/2006/relationships"><Relationship Id="rId8" Type="http://schemas.openxmlformats.org/officeDocument/2006/relationships/slide" Target="slide133.xml"/><Relationship Id="rId13" Type="http://schemas.openxmlformats.org/officeDocument/2006/relationships/slide" Target="slide60.xml"/><Relationship Id="rId3" Type="http://schemas.openxmlformats.org/officeDocument/2006/relationships/slide" Target="slide88.xml"/><Relationship Id="rId7" Type="http://schemas.openxmlformats.org/officeDocument/2006/relationships/slide" Target="slide128.xml"/><Relationship Id="rId12" Type="http://schemas.openxmlformats.org/officeDocument/2006/relationships/slide" Target="slide46.xml"/><Relationship Id="rId17" Type="http://schemas.openxmlformats.org/officeDocument/2006/relationships/slide" Target="slide22.xml"/><Relationship Id="rId2" Type="http://schemas.openxmlformats.org/officeDocument/2006/relationships/slide" Target="slide73.xml"/><Relationship Id="rId16" Type="http://schemas.openxmlformats.org/officeDocument/2006/relationships/slide" Target="slide20.xml"/><Relationship Id="rId1" Type="http://schemas.openxmlformats.org/officeDocument/2006/relationships/slideLayout" Target="../slideLayouts/slideLayout2.xml"/><Relationship Id="rId6" Type="http://schemas.openxmlformats.org/officeDocument/2006/relationships/slide" Target="slide100.xml"/><Relationship Id="rId11" Type="http://schemas.openxmlformats.org/officeDocument/2006/relationships/slide" Target="slide149.xml"/><Relationship Id="rId5" Type="http://schemas.openxmlformats.org/officeDocument/2006/relationships/slide" Target="slide124.xml"/><Relationship Id="rId15" Type="http://schemas.openxmlformats.org/officeDocument/2006/relationships/slide" Target="slide1.xml"/><Relationship Id="rId10" Type="http://schemas.openxmlformats.org/officeDocument/2006/relationships/slide" Target="slide68.xml"/><Relationship Id="rId4" Type="http://schemas.openxmlformats.org/officeDocument/2006/relationships/slide" Target="slide93.xml"/><Relationship Id="rId9" Type="http://schemas.openxmlformats.org/officeDocument/2006/relationships/slide" Target="slide41.xml"/><Relationship Id="rId14" Type="http://schemas.openxmlformats.org/officeDocument/2006/relationships/slide" Target="slide82.xml"/></Relationships>
</file>

<file path=ppt/slides/_rels/slide208.xml.rels><?xml version="1.0" encoding="UTF-8" standalone="yes"?>
<Relationships xmlns="http://schemas.openxmlformats.org/package/2006/relationships"><Relationship Id="rId3" Type="http://schemas.openxmlformats.org/officeDocument/2006/relationships/slide" Target="slide209.xml"/><Relationship Id="rId2" Type="http://schemas.openxmlformats.org/officeDocument/2006/relationships/image" Target="../media/image63.jpeg"/><Relationship Id="rId1" Type="http://schemas.openxmlformats.org/officeDocument/2006/relationships/slideLayout" Target="../slideLayouts/slideLayout2.xml"/><Relationship Id="rId4" Type="http://schemas.openxmlformats.org/officeDocument/2006/relationships/image" Target="../media/image64.emf"/></Relationships>
</file>

<file path=ppt/slides/_rels/slide209.xml.rels><?xml version="1.0" encoding="UTF-8" standalone="yes"?>
<Relationships xmlns="http://schemas.openxmlformats.org/package/2006/relationships"><Relationship Id="rId2" Type="http://schemas.openxmlformats.org/officeDocument/2006/relationships/slide" Target="slide2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20.xml"/></Relationships>
</file>

<file path=ppt/slides/_rels/slide210.xml.rels><?xml version="1.0" encoding="UTF-8" standalone="yes"?>
<Relationships xmlns="http://schemas.openxmlformats.org/package/2006/relationships"><Relationship Id="rId3" Type="http://schemas.openxmlformats.org/officeDocument/2006/relationships/slide" Target="slide211.xml"/><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slide" Target="slide212.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8" Type="http://schemas.openxmlformats.org/officeDocument/2006/relationships/hyperlink" Target="http://projects.worldbank.org/P131084?lang=en" TargetMode="External"/><Relationship Id="rId3" Type="http://schemas.openxmlformats.org/officeDocument/2006/relationships/hyperlink" Target="https://www.afdb.org/fileadmin/uploads/afdb/Documents/Generic-Documents/Profil_ER_Mal_Web_light.pdf" TargetMode="External"/><Relationship Id="rId7" Type="http://schemas.openxmlformats.org/officeDocument/2006/relationships/hyperlink" Target="https://www.reeep.org/mali-2012" TargetMode="External"/><Relationship Id="rId2" Type="http://schemas.openxmlformats.org/officeDocument/2006/relationships/hyperlink" Target="http://www.afd.fr/jahia/webdav/site/afd/shared/PUBLICATIONS/RECHERCHE/Scientifiques/Documents-de-travail/122-VA-document-travail.pdf" TargetMode="External"/><Relationship Id="rId1" Type="http://schemas.openxmlformats.org/officeDocument/2006/relationships/slideLayout" Target="../slideLayouts/slideLayout2.xml"/><Relationship Id="rId6" Type="http://schemas.openxmlformats.org/officeDocument/2006/relationships/hyperlink" Target="http://www.fres.nl/wp-content/uploads/2014/12/01072013_PwC_Socioecomonic_study_EN_F.pdf" TargetMode="External"/><Relationship Id="rId11" Type="http://schemas.openxmlformats.org/officeDocument/2006/relationships/slide" Target="slide213.xml"/><Relationship Id="rId5" Type="http://schemas.openxmlformats.org/officeDocument/2006/relationships/hyperlink" Target="https://www.esmap.org/sites/esmap.org/files/2b.MALI_Rural%20Electrification%20and%20Opportunities%20for%20Gender%20Integration.pdf" TargetMode="External"/><Relationship Id="rId10" Type="http://schemas.openxmlformats.org/officeDocument/2006/relationships/hyperlink" Target="https://openknowledge.worldbank.org/bitstream/handle/10986/26073/763820WP0P11090s0to0Electrification.pdf?sequence=1&amp;isAllowed=y" TargetMode="External"/><Relationship Id="rId4" Type="http://schemas.openxmlformats.org/officeDocument/2006/relationships/hyperlink" Target="https://cleanenergysolutions.org/resources/policies-spur-energy-access" TargetMode="External"/><Relationship Id="rId9" Type="http://schemas.openxmlformats.org/officeDocument/2006/relationships/hyperlink" Target="https://openknowledge.worldbank.org/handle/10986/16571" TargetMode="External"/></Relationships>
</file>

<file path=ppt/slides/_rels/slide213.xml.rels><?xml version="1.0" encoding="UTF-8" standalone="yes"?>
<Relationships xmlns="http://schemas.openxmlformats.org/package/2006/relationships"><Relationship Id="rId8" Type="http://schemas.openxmlformats.org/officeDocument/2006/relationships/slide" Target="slide78.xml"/><Relationship Id="rId13" Type="http://schemas.openxmlformats.org/officeDocument/2006/relationships/slide" Target="slide1.xml"/><Relationship Id="rId3" Type="http://schemas.openxmlformats.org/officeDocument/2006/relationships/slide" Target="slide88.xml"/><Relationship Id="rId7" Type="http://schemas.openxmlformats.org/officeDocument/2006/relationships/slide" Target="slide41.xml"/><Relationship Id="rId12" Type="http://schemas.openxmlformats.org/officeDocument/2006/relationships/slide" Target="slide60.xml"/><Relationship Id="rId2" Type="http://schemas.openxmlformats.org/officeDocument/2006/relationships/slide" Target="slide64.xml"/><Relationship Id="rId1" Type="http://schemas.openxmlformats.org/officeDocument/2006/relationships/slideLayout" Target="../slideLayouts/slideLayout2.xml"/><Relationship Id="rId6" Type="http://schemas.openxmlformats.org/officeDocument/2006/relationships/slide" Target="slide128.xml"/><Relationship Id="rId11" Type="http://schemas.openxmlformats.org/officeDocument/2006/relationships/slide" Target="slide109.xml"/><Relationship Id="rId5" Type="http://schemas.openxmlformats.org/officeDocument/2006/relationships/slide" Target="slide100.xml"/><Relationship Id="rId15" Type="http://schemas.openxmlformats.org/officeDocument/2006/relationships/slide" Target="slide22.xml"/><Relationship Id="rId10" Type="http://schemas.openxmlformats.org/officeDocument/2006/relationships/slide" Target="slide143.xml"/><Relationship Id="rId4" Type="http://schemas.openxmlformats.org/officeDocument/2006/relationships/slide" Target="slide124.xml"/><Relationship Id="rId9" Type="http://schemas.openxmlformats.org/officeDocument/2006/relationships/slide" Target="slide138.xml"/><Relationship Id="rId14" Type="http://schemas.openxmlformats.org/officeDocument/2006/relationships/slide" Target="slide20.xml"/></Relationships>
</file>

<file path=ppt/slides/_rels/slide21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slide" Target="slide215.xml"/><Relationship Id="rId1" Type="http://schemas.openxmlformats.org/officeDocument/2006/relationships/slideLayout" Target="../slideLayouts/slideLayout2.xml"/><Relationship Id="rId4" Type="http://schemas.openxmlformats.org/officeDocument/2006/relationships/image" Target="../media/image67.emf"/></Relationships>
</file>

<file path=ppt/slides/_rels/slide215.xml.rels><?xml version="1.0" encoding="UTF-8" standalone="yes"?>
<Relationships xmlns="http://schemas.openxmlformats.org/package/2006/relationships"><Relationship Id="rId2" Type="http://schemas.openxmlformats.org/officeDocument/2006/relationships/slide" Target="slide216.xml"/><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slide" Target="slide217.xml"/><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slide" Target="slide218.xm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8" Type="http://schemas.openxmlformats.org/officeDocument/2006/relationships/hyperlink" Target="https://www.giz.de/fachexpertise/downloads/2013-en-bhupendra-pep-informationsworkshop-mini-grids.pdf" TargetMode="External"/><Relationship Id="rId13" Type="http://schemas.openxmlformats.org/officeDocument/2006/relationships/hyperlink" Target="http://www.undp.org/content/dam/undp/library/Poverty%20Reduction/Participatory%20Local%20Development/Nepal_REDP_web.pdf" TargetMode="External"/><Relationship Id="rId3" Type="http://schemas.openxmlformats.org/officeDocument/2006/relationships/hyperlink" Target="https://pdfs.semanticscholar.org/abc5/eeed05d6f30d72169c29cad7f6f69b8002ad.pdf" TargetMode="External"/><Relationship Id="rId7" Type="http://schemas.openxmlformats.org/officeDocument/2006/relationships/hyperlink" Target="http://www.euei-pdf.org/sites/default/files/field_publication_file/RECP_MiniGrid_Policy_Toolkit_1pageview_(pdf,_17.6MB,_EN_0.pdf" TargetMode="External"/><Relationship Id="rId12" Type="http://schemas.openxmlformats.org/officeDocument/2006/relationships/hyperlink" Target="http://www.undp.org/content/undp/en/home/ourwork/environmentandenergy/projects_and_initiatives/rural-energy-nepal.html" TargetMode="External"/><Relationship Id="rId2" Type="http://schemas.openxmlformats.org/officeDocument/2006/relationships/hyperlink" Target="http://www.aepc.gov.np/rerl/uploads/publication/6attachment2.pdf" TargetMode="External"/><Relationship Id="rId1" Type="http://schemas.openxmlformats.org/officeDocument/2006/relationships/slideLayout" Target="../slideLayouts/slideLayout2.xml"/><Relationship Id="rId6" Type="http://schemas.openxmlformats.org/officeDocument/2006/relationships/hyperlink" Target="https://energypedia.info/wiki/Nepal_Energy_Situation" TargetMode="External"/><Relationship Id="rId11" Type="http://schemas.openxmlformats.org/officeDocument/2006/relationships/hyperlink" Target="https://www.stimson.org/sites/default/files/file-attachments/Developing_Nepals_Hydroelectric_Resources_-_Policy_Alternatives.pdf" TargetMode="External"/><Relationship Id="rId5" Type="http://schemas.openxmlformats.org/officeDocument/2006/relationships/hyperlink" Target="https://www.dmu.ac.uk/documents/technology-documents/research-faculties/oasys/project-outputs/working-papers/wp17---nepal-case-study.pdf" TargetMode="External"/><Relationship Id="rId15" Type="http://schemas.openxmlformats.org/officeDocument/2006/relationships/slide" Target="slide219.xml"/><Relationship Id="rId10" Type="http://schemas.openxmlformats.org/officeDocument/2006/relationships/hyperlink" Target="https://www.researchgate.net/profile/Bikash_Sharma2/publication/237803040" TargetMode="External"/><Relationship Id="rId4" Type="http://schemas.openxmlformats.org/officeDocument/2006/relationships/hyperlink" Target="https://www.climate-eval.org/sites/default/files/evaluations/364%20Rural%20Energy%20Development%20Programme.pdf" TargetMode="External"/><Relationship Id="rId9" Type="http://schemas.openxmlformats.org/officeDocument/2006/relationships/hyperlink" Target="http://www.microhydropower.net/download/mhpcosts.pdf" TargetMode="External"/><Relationship Id="rId14" Type="http://schemas.openxmlformats.org/officeDocument/2006/relationships/hyperlink" Target="http://www.worldbank.org/en/news/feature/2015/09/26/ensuring-sustainable-rural-electrification-in-nepal" TargetMode="External"/></Relationships>
</file>

<file path=ppt/slides/_rels/slide219.xml.rels><?xml version="1.0" encoding="UTF-8" standalone="yes"?>
<Relationships xmlns="http://schemas.openxmlformats.org/package/2006/relationships"><Relationship Id="rId8" Type="http://schemas.openxmlformats.org/officeDocument/2006/relationships/slide" Target="slide149.xml"/><Relationship Id="rId13" Type="http://schemas.openxmlformats.org/officeDocument/2006/relationships/slide" Target="slide20.xml"/><Relationship Id="rId3" Type="http://schemas.openxmlformats.org/officeDocument/2006/relationships/slide" Target="slide100.xml"/><Relationship Id="rId7" Type="http://schemas.openxmlformats.org/officeDocument/2006/relationships/slide" Target="slide109.xml"/><Relationship Id="rId12" Type="http://schemas.openxmlformats.org/officeDocument/2006/relationships/slide" Target="slide1.xml"/><Relationship Id="rId2" Type="http://schemas.openxmlformats.org/officeDocument/2006/relationships/slide" Target="slide118.xml"/><Relationship Id="rId1" Type="http://schemas.openxmlformats.org/officeDocument/2006/relationships/slideLayout" Target="../slideLayouts/slideLayout2.xml"/><Relationship Id="rId6" Type="http://schemas.openxmlformats.org/officeDocument/2006/relationships/slide" Target="slide143.xml"/><Relationship Id="rId11" Type="http://schemas.openxmlformats.org/officeDocument/2006/relationships/slide" Target="slide159.xml"/><Relationship Id="rId5" Type="http://schemas.openxmlformats.org/officeDocument/2006/relationships/slide" Target="slide41.xml"/><Relationship Id="rId10" Type="http://schemas.openxmlformats.org/officeDocument/2006/relationships/slide" Target="slide82.xml"/><Relationship Id="rId4" Type="http://schemas.openxmlformats.org/officeDocument/2006/relationships/slide" Target="slide133.xml"/><Relationship Id="rId9" Type="http://schemas.openxmlformats.org/officeDocument/2006/relationships/slide" Target="slide60.xml"/><Relationship Id="rId14" Type="http://schemas.openxmlformats.org/officeDocument/2006/relationships/slide" Target="slide22.xml"/></Relationships>
</file>

<file path=ppt/slides/_rels/slide22.xml.rels><?xml version="1.0" encoding="UTF-8" standalone="yes"?>
<Relationships xmlns="http://schemas.openxmlformats.org/package/2006/relationships"><Relationship Id="rId8" Type="http://schemas.openxmlformats.org/officeDocument/2006/relationships/slide" Target="slide208.xml"/><Relationship Id="rId13" Type="http://schemas.openxmlformats.org/officeDocument/2006/relationships/slide" Target="slide240.xml"/><Relationship Id="rId18" Type="http://schemas.openxmlformats.org/officeDocument/2006/relationships/slide" Target="slide21.xml"/><Relationship Id="rId3" Type="http://schemas.openxmlformats.org/officeDocument/2006/relationships/slide" Target="slide174.xml"/><Relationship Id="rId7" Type="http://schemas.openxmlformats.org/officeDocument/2006/relationships/slide" Target="slide202.xml"/><Relationship Id="rId12" Type="http://schemas.openxmlformats.org/officeDocument/2006/relationships/slide" Target="slide234.xml"/><Relationship Id="rId17" Type="http://schemas.openxmlformats.org/officeDocument/2006/relationships/slide" Target="slide23.xml"/><Relationship Id="rId2" Type="http://schemas.openxmlformats.org/officeDocument/2006/relationships/slide" Target="slide168.xml"/><Relationship Id="rId16" Type="http://schemas.openxmlformats.org/officeDocument/2006/relationships/slide" Target="slide258.xml"/><Relationship Id="rId20" Type="http://schemas.openxmlformats.org/officeDocument/2006/relationships/slide" Target="slide20.xml"/><Relationship Id="rId1" Type="http://schemas.openxmlformats.org/officeDocument/2006/relationships/slideLayout" Target="../slideLayouts/slideLayout7.xml"/><Relationship Id="rId6" Type="http://schemas.openxmlformats.org/officeDocument/2006/relationships/slide" Target="slide195.xml"/><Relationship Id="rId11" Type="http://schemas.openxmlformats.org/officeDocument/2006/relationships/slide" Target="slide227.xml"/><Relationship Id="rId5" Type="http://schemas.openxmlformats.org/officeDocument/2006/relationships/slide" Target="slide188.xml"/><Relationship Id="rId15" Type="http://schemas.openxmlformats.org/officeDocument/2006/relationships/slide" Target="slide252.xml"/><Relationship Id="rId10" Type="http://schemas.openxmlformats.org/officeDocument/2006/relationships/slide" Target="slide220.xml"/><Relationship Id="rId19" Type="http://schemas.openxmlformats.org/officeDocument/2006/relationships/slide" Target="slide1.xml"/><Relationship Id="rId4" Type="http://schemas.openxmlformats.org/officeDocument/2006/relationships/slide" Target="slide181.xml"/><Relationship Id="rId9" Type="http://schemas.openxmlformats.org/officeDocument/2006/relationships/slide" Target="slide214.xml"/><Relationship Id="rId14" Type="http://schemas.openxmlformats.org/officeDocument/2006/relationships/slide" Target="slide246.xml"/></Relationships>
</file>

<file path=ppt/slides/_rels/slide220.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slide" Target="slide221.xml"/><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slide" Target="slide222.xm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2" Type="http://schemas.openxmlformats.org/officeDocument/2006/relationships/slide" Target="slide223.xml"/><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3" Type="http://schemas.openxmlformats.org/officeDocument/2006/relationships/slide" Target="slide224.xml"/><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2" Type="http://schemas.openxmlformats.org/officeDocument/2006/relationships/slide" Target="slide225.xml"/><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8" Type="http://schemas.openxmlformats.org/officeDocument/2006/relationships/hyperlink" Target="https://ruralelec.org/sites/default/files/peru_off-grid_market_12_pages.pdf" TargetMode="External"/><Relationship Id="rId3" Type="http://schemas.openxmlformats.org/officeDocument/2006/relationships/hyperlink" Target="https://energypedia.info/images/5/5f/Documentos_Rural_Electrification_in_Peru_db7943a3.pdf" TargetMode="External"/><Relationship Id="rId7" Type="http://schemas.openxmlformats.org/officeDocument/2006/relationships/hyperlink" Target="http://partnership-africa.org/sites/default/files/12-Susan-Bogach-Rural-Electrification-in-Peru.pdf" TargetMode="External"/><Relationship Id="rId2" Type="http://schemas.openxmlformats.org/officeDocument/2006/relationships/image" Target="../media/image70.jpeg"/><Relationship Id="rId1" Type="http://schemas.openxmlformats.org/officeDocument/2006/relationships/slideLayout" Target="../slideLayouts/slideLayout2.xml"/><Relationship Id="rId6" Type="http://schemas.openxmlformats.org/officeDocument/2006/relationships/hyperlink" Target="http://iorec.irena.org/IRENA_Accelerating_off-grid_renewables_2017.pdf" TargetMode="External"/><Relationship Id="rId11" Type="http://schemas.openxmlformats.org/officeDocument/2006/relationships/slide" Target="slide226.xml"/><Relationship Id="rId5" Type="http://schemas.openxmlformats.org/officeDocument/2006/relationships/hyperlink" Target="http://www.esmap.org/sites/esmap.org/files/ESMAP_PeruNationalSurvey_Web_0.pdf" TargetMode="External"/><Relationship Id="rId10" Type="http://schemas.openxmlformats.org/officeDocument/2006/relationships/hyperlink" Target="http://www.martinot.info/Martinot_Reiche_WB.pdf" TargetMode="External"/><Relationship Id="rId4" Type="http://schemas.openxmlformats.org/officeDocument/2006/relationships/hyperlink" Target="https://energypedia.info/wiki/Peru_Energy_Situation" TargetMode="External"/><Relationship Id="rId9" Type="http://schemas.openxmlformats.org/officeDocument/2006/relationships/hyperlink" Target="http://wbcsdpublications.org/wp-content/uploads/2016/02/WBCSD_case_ACCIONA_energy_Peru.pdf" TargetMode="External"/></Relationships>
</file>

<file path=ppt/slides/_rels/slide226.xml.rels><?xml version="1.0" encoding="UTF-8" standalone="yes"?>
<Relationships xmlns="http://schemas.openxmlformats.org/package/2006/relationships"><Relationship Id="rId8" Type="http://schemas.openxmlformats.org/officeDocument/2006/relationships/slide" Target="slide133.xml"/><Relationship Id="rId13" Type="http://schemas.openxmlformats.org/officeDocument/2006/relationships/slide" Target="slide114.xml"/><Relationship Id="rId18" Type="http://schemas.openxmlformats.org/officeDocument/2006/relationships/slide" Target="slide22.xml"/><Relationship Id="rId3" Type="http://schemas.openxmlformats.org/officeDocument/2006/relationships/slide" Target="slide73.xml"/><Relationship Id="rId7" Type="http://schemas.openxmlformats.org/officeDocument/2006/relationships/slide" Target="slide128.xml"/><Relationship Id="rId12" Type="http://schemas.openxmlformats.org/officeDocument/2006/relationships/slide" Target="slide60.xml"/><Relationship Id="rId17" Type="http://schemas.openxmlformats.org/officeDocument/2006/relationships/slide" Target="slide20.xml"/><Relationship Id="rId2" Type="http://schemas.openxmlformats.org/officeDocument/2006/relationships/slide" Target="slide64.xml"/><Relationship Id="rId16"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100.xml"/><Relationship Id="rId11" Type="http://schemas.openxmlformats.org/officeDocument/2006/relationships/slide" Target="slide46.xml"/><Relationship Id="rId5" Type="http://schemas.openxmlformats.org/officeDocument/2006/relationships/slide" Target="slide124.xml"/><Relationship Id="rId15" Type="http://schemas.openxmlformats.org/officeDocument/2006/relationships/slide" Target="slide168.xml"/><Relationship Id="rId10" Type="http://schemas.openxmlformats.org/officeDocument/2006/relationships/slide" Target="slide149.xml"/><Relationship Id="rId4" Type="http://schemas.openxmlformats.org/officeDocument/2006/relationships/slide" Target="slide93.xml"/><Relationship Id="rId9" Type="http://schemas.openxmlformats.org/officeDocument/2006/relationships/slide" Target="slide105.xml"/><Relationship Id="rId14" Type="http://schemas.openxmlformats.org/officeDocument/2006/relationships/slide" Target="slide159.xml"/></Relationships>
</file>

<file path=ppt/slides/_rels/slide22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slide" Target="slide228.xml"/><Relationship Id="rId1" Type="http://schemas.openxmlformats.org/officeDocument/2006/relationships/slideLayout" Target="../slideLayouts/slideLayout2.xml"/><Relationship Id="rId4" Type="http://schemas.openxmlformats.org/officeDocument/2006/relationships/image" Target="../media/image72.emf"/></Relationships>
</file>

<file path=ppt/slides/_rels/slide228.xml.rels><?xml version="1.0" encoding="UTF-8" standalone="yes"?>
<Relationships xmlns="http://schemas.openxmlformats.org/package/2006/relationships"><Relationship Id="rId2" Type="http://schemas.openxmlformats.org/officeDocument/2006/relationships/slide" Target="slide229.xml"/><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2" Type="http://schemas.openxmlformats.org/officeDocument/2006/relationships/slide" Target="slide23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hyperlink" Target="mailto:hadley.taylor@euei-pdf.org" TargetMode="External"/><Relationship Id="rId7" Type="http://schemas.openxmlformats.org/officeDocument/2006/relationships/slide" Target="slide1.xml"/><Relationship Id="rId2" Type="http://schemas.openxmlformats.org/officeDocument/2006/relationships/hyperlink" Target="mailto:Mary.Willcox@practicalaction.org.uk" TargetMode="Externa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4.xml"/><Relationship Id="rId4" Type="http://schemas.openxmlformats.org/officeDocument/2006/relationships/hyperlink" Target="mailto:Caspar.Priesemann@giz.de" TargetMode="External"/></Relationships>
</file>

<file path=ppt/slides/_rels/slide230.xml.rels><?xml version="1.0" encoding="UTF-8" standalone="yes"?>
<Relationships xmlns="http://schemas.openxmlformats.org/package/2006/relationships"><Relationship Id="rId2" Type="http://schemas.openxmlformats.org/officeDocument/2006/relationships/slide" Target="slide231.xml"/><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232.xml"/><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8" Type="http://schemas.openxmlformats.org/officeDocument/2006/relationships/hyperlink" Target="http://www.nbr.org/downloads/pdfs/eta/PES_2012_summitpaper_Waddle.pdf" TargetMode="External"/><Relationship Id="rId3" Type="http://schemas.openxmlformats.org/officeDocument/2006/relationships/hyperlink" Target="https://books.google.co.uk/books?id=iOBi17Pr3fIC&amp;printsec=frontcover&amp;source=gbs_ge_summary_r&amp;cad=0" TargetMode="External"/><Relationship Id="rId7" Type="http://schemas.openxmlformats.org/officeDocument/2006/relationships/hyperlink" Target="http://www.nrecainternational.coop/wp-content/uploads/2016/11/GuidesforDevelopment.pdf" TargetMode="External"/><Relationship Id="rId2" Type="http://schemas.openxmlformats.org/officeDocument/2006/relationships/hyperlink" Target="https://ruralelec.org/sites/default/files/hybrid_mini-grids_for_rural_electrification_2014.pdf" TargetMode="External"/><Relationship Id="rId1" Type="http://schemas.openxmlformats.org/officeDocument/2006/relationships/slideLayout" Target="../slideLayouts/slideLayout2.xml"/><Relationship Id="rId6" Type="http://schemas.openxmlformats.org/officeDocument/2006/relationships/hyperlink" Target="http://www.ied-sa.fr/index.php/fr/ressources-documentaires/publications/send/2-publications-ied/19-gmg-dfid-ied-nov-2013-vol-1.html" TargetMode="External"/><Relationship Id="rId5" Type="http://schemas.openxmlformats.org/officeDocument/2006/relationships/hyperlink" Target="http://www.euei-pdf.org/sites/default/files/field_publication_file/RECP_MiniGrid_Policy_Toolkit_1pageview_(pdf,_17.6MB,_EN_0.pdf" TargetMode="External"/><Relationship Id="rId4" Type="http://schemas.openxmlformats.org/officeDocument/2006/relationships/hyperlink" Target="https://static.globalinnovationexchange.org/s3fs-public/asset/document/Meeting0the0Ch10Discussion0Version0.pdf?q3Tol9Bdn4yH4J43t3P9t3hq5lh6ZipT" TargetMode="External"/><Relationship Id="rId9" Type="http://schemas.openxmlformats.org/officeDocument/2006/relationships/slide" Target="slide233.xml"/></Relationships>
</file>

<file path=ppt/slides/_rels/slide233.xml.rels><?xml version="1.0" encoding="UTF-8" standalone="yes"?>
<Relationships xmlns="http://schemas.openxmlformats.org/package/2006/relationships"><Relationship Id="rId8" Type="http://schemas.openxmlformats.org/officeDocument/2006/relationships/slide" Target="slide78.xml"/><Relationship Id="rId13" Type="http://schemas.openxmlformats.org/officeDocument/2006/relationships/slide" Target="slide20.xml"/><Relationship Id="rId3" Type="http://schemas.openxmlformats.org/officeDocument/2006/relationships/slide" Target="slide88.xml"/><Relationship Id="rId7" Type="http://schemas.openxmlformats.org/officeDocument/2006/relationships/slide" Target="slide41.xml"/><Relationship Id="rId12" Type="http://schemas.openxmlformats.org/officeDocument/2006/relationships/slide" Target="slide1.xml"/><Relationship Id="rId2" Type="http://schemas.openxmlformats.org/officeDocument/2006/relationships/slide" Target="slide64.xml"/><Relationship Id="rId1" Type="http://schemas.openxmlformats.org/officeDocument/2006/relationships/slideLayout" Target="../slideLayouts/slideLayout2.xml"/><Relationship Id="rId6" Type="http://schemas.openxmlformats.org/officeDocument/2006/relationships/slide" Target="slide133.xml"/><Relationship Id="rId11" Type="http://schemas.openxmlformats.org/officeDocument/2006/relationships/slide" Target="slide60.xml"/><Relationship Id="rId5" Type="http://schemas.openxmlformats.org/officeDocument/2006/relationships/slide" Target="slide128.xml"/><Relationship Id="rId10" Type="http://schemas.openxmlformats.org/officeDocument/2006/relationships/slide" Target="slide149.xml"/><Relationship Id="rId4" Type="http://schemas.openxmlformats.org/officeDocument/2006/relationships/slide" Target="slide100.xml"/><Relationship Id="rId9" Type="http://schemas.openxmlformats.org/officeDocument/2006/relationships/slide" Target="slide105.xml"/><Relationship Id="rId14" Type="http://schemas.openxmlformats.org/officeDocument/2006/relationships/slide" Target="slide22.xml"/></Relationships>
</file>

<file path=ppt/slides/_rels/slide234.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slide" Target="slide235.xml"/><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2" Type="http://schemas.openxmlformats.org/officeDocument/2006/relationships/slide" Target="slide236.xml"/><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slide" Target="slide237.xm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slide" Target="slide238.xml"/><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3" Type="http://schemas.openxmlformats.org/officeDocument/2006/relationships/hyperlink" Target="https://openknowledge.worldbank.org/bitstream/handle/10986/26073/763820WP0P11090s0to0Electrification.pdf?sequence=1&amp;isAllowed=y" TargetMode="External"/><Relationship Id="rId2" Type="http://schemas.openxmlformats.org/officeDocument/2006/relationships/hyperlink" Target="http://siteresources.worldbank.org/EXTAFRREGTOPENERGY/Resources/717305-1264695610003/6743444-1268073536147/7.3.Rwanda_sector-wide_approach.pdf" TargetMode="External"/><Relationship Id="rId1" Type="http://schemas.openxmlformats.org/officeDocument/2006/relationships/slideLayout" Target="../slideLayouts/slideLayout2.xml"/><Relationship Id="rId4" Type="http://schemas.openxmlformats.org/officeDocument/2006/relationships/slide" Target="slide239.xml"/></Relationships>
</file>

<file path=ppt/slides/_rels/slide239.xml.rels><?xml version="1.0" encoding="UTF-8" standalone="yes"?>
<Relationships xmlns="http://schemas.openxmlformats.org/package/2006/relationships"><Relationship Id="rId8" Type="http://schemas.openxmlformats.org/officeDocument/2006/relationships/slide" Target="slide41.xml"/><Relationship Id="rId13" Type="http://schemas.openxmlformats.org/officeDocument/2006/relationships/slide" Target="slide60.xml"/><Relationship Id="rId18" Type="http://schemas.openxmlformats.org/officeDocument/2006/relationships/slide" Target="slide22.xml"/><Relationship Id="rId3" Type="http://schemas.openxmlformats.org/officeDocument/2006/relationships/slide" Target="slide73.xml"/><Relationship Id="rId7" Type="http://schemas.openxmlformats.org/officeDocument/2006/relationships/slide" Target="slide133.xml"/><Relationship Id="rId12" Type="http://schemas.openxmlformats.org/officeDocument/2006/relationships/slide" Target="slide46.xml"/><Relationship Id="rId17" Type="http://schemas.openxmlformats.org/officeDocument/2006/relationships/slide" Target="slide20.xml"/><Relationship Id="rId2" Type="http://schemas.openxmlformats.org/officeDocument/2006/relationships/slide" Target="slide29.xml"/><Relationship Id="rId16"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35.xml"/><Relationship Id="rId11" Type="http://schemas.openxmlformats.org/officeDocument/2006/relationships/slide" Target="slide143.xml"/><Relationship Id="rId5" Type="http://schemas.openxmlformats.org/officeDocument/2006/relationships/slide" Target="slide100.xml"/><Relationship Id="rId15" Type="http://schemas.openxmlformats.org/officeDocument/2006/relationships/slide" Target="slide168.xml"/><Relationship Id="rId10" Type="http://schemas.openxmlformats.org/officeDocument/2006/relationships/slide" Target="slide138.xml"/><Relationship Id="rId4" Type="http://schemas.openxmlformats.org/officeDocument/2006/relationships/slide" Target="slide88.xml"/><Relationship Id="rId9" Type="http://schemas.openxmlformats.org/officeDocument/2006/relationships/slide" Target="slide68.xml"/><Relationship Id="rId14" Type="http://schemas.openxmlformats.org/officeDocument/2006/relationships/slide" Target="slide154.xml"/></Relationships>
</file>

<file path=ppt/slides/_rels/slide24.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23.xml"/><Relationship Id="rId4" Type="http://schemas.openxmlformats.org/officeDocument/2006/relationships/slide" Target="slide22.xml"/></Relationships>
</file>

<file path=ppt/slides/_rels/slide24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slide" Target="slide241.xml"/><Relationship Id="rId1" Type="http://schemas.openxmlformats.org/officeDocument/2006/relationships/slideLayout" Target="../slideLayouts/slideLayout2.xml"/><Relationship Id="rId4" Type="http://schemas.openxmlformats.org/officeDocument/2006/relationships/image" Target="../media/image75.emf"/></Relationships>
</file>

<file path=ppt/slides/_rels/slide241.xml.rels><?xml version="1.0" encoding="UTF-8" standalone="yes"?>
<Relationships xmlns="http://schemas.openxmlformats.org/package/2006/relationships"><Relationship Id="rId2" Type="http://schemas.openxmlformats.org/officeDocument/2006/relationships/slide" Target="slide242.xml"/><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2" Type="http://schemas.openxmlformats.org/officeDocument/2006/relationships/slide" Target="slide243.xml"/><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2" Type="http://schemas.openxmlformats.org/officeDocument/2006/relationships/slide" Target="slide244.xml"/><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8" Type="http://schemas.openxmlformats.org/officeDocument/2006/relationships/hyperlink" Target="http://www.euei-pdf.org/sites/default/files/field_publication_file/150907_euei_low-cost-manual_en_rz_07_web.pdf" TargetMode="External"/><Relationship Id="rId13" Type="http://schemas.openxmlformats.org/officeDocument/2006/relationships/hyperlink" Target="https://www.pwc.com/gx/en/energy-utilities-mining/pdf/electricity-beyond-grid.pdf" TargetMode="External"/><Relationship Id="rId3" Type="http://schemas.openxmlformats.org/officeDocument/2006/relationships/hyperlink" Target="http://documents.worldbank.org/curated/en/708211498162775424/text/116659-WP-PUBLIC-P150241-37p-Detailed-Case-Study-South-Africa.txt" TargetMode="External"/><Relationship Id="rId7" Type="http://schemas.openxmlformats.org/officeDocument/2006/relationships/hyperlink" Target="http://www.engineeringnews.co.za/article/electricity-connections-rise-to-855-stats-sa-2016-06-03" TargetMode="External"/><Relationship Id="rId12" Type="http://schemas.openxmlformats.org/officeDocument/2006/relationships/hyperlink" Target="https://pmg.org.za/committee-meeting/17448/" TargetMode="External"/><Relationship Id="rId17" Type="http://schemas.openxmlformats.org/officeDocument/2006/relationships/slide" Target="slide245.xml"/><Relationship Id="rId2" Type="http://schemas.openxmlformats.org/officeDocument/2006/relationships/hyperlink" Target="http://www.afrepren.org/project/gnesd/esdsi/erc.pdf" TargetMode="External"/><Relationship Id="rId16" Type="http://schemas.openxmlformats.org/officeDocument/2006/relationships/hyperlink" Target="https://openknowledge.worldbank.org/bitstream/handle/10986/26073/763820WP0P11090s0to0Electrification.pdf?sequence=1&amp;isAllowed=y" TargetMode="External"/><Relationship Id="rId1" Type="http://schemas.openxmlformats.org/officeDocument/2006/relationships/slideLayout" Target="../slideLayouts/slideLayout2.xml"/><Relationship Id="rId6" Type="http://schemas.openxmlformats.org/officeDocument/2006/relationships/hyperlink" Target="http://www.energy.gov.za/files/aboutus/DoE-Strategic-Plan-2015-2020.pdf" TargetMode="External"/><Relationship Id="rId11" Type="http://schemas.openxmlformats.org/officeDocument/2006/relationships/hyperlink" Target="http://onlinelibrary.wiley.com/doi/10.1002/ese3.118/full" TargetMode="External"/><Relationship Id="rId5" Type="http://schemas.openxmlformats.org/officeDocument/2006/relationships/hyperlink" Target="http://www.energy.gov.za/files/media/presentations/2011/20111206_WolseyBarnard_RE_electrificationPresentationv2.pdf" TargetMode="External"/><Relationship Id="rId15" Type="http://schemas.openxmlformats.org/officeDocument/2006/relationships/hyperlink" Target="http://siteresources.worldbank.org/EXTAFRREGTOPENERGY/Resources/717305-1327690230600/8397692-1327691245128/WolseyBarnard_AEI_Presentation11Nov11.pdf" TargetMode="External"/><Relationship Id="rId10" Type="http://schemas.openxmlformats.org/officeDocument/2006/relationships/hyperlink" Target="https://www.iea.org/publications/freepublications/publication/rural_elect.pdf" TargetMode="External"/><Relationship Id="rId4" Type="http://schemas.openxmlformats.org/officeDocument/2006/relationships/hyperlink" Target="http://energy-access.gnesd.org/cases/22-south-african-electrification-programme.html" TargetMode="External"/><Relationship Id="rId9" Type="http://schemas.openxmlformats.org/officeDocument/2006/relationships/hyperlink" Target="https://www.se4all-africa.org/fileadmin/uploads/se4all/Documents/guidelines_policy_and_hub_docs/23.09.2015-G20_Energy_Access_Action_Plan-_Final.pdf" TargetMode="External"/><Relationship Id="rId14" Type="http://schemas.openxmlformats.org/officeDocument/2006/relationships/hyperlink" Target="http://www.sanews.gov.za/south-africa/electricity-connections-50-10-years-%E2%80%93-survey" TargetMode="External"/></Relationships>
</file>

<file path=ppt/slides/_rels/slide245.xml.rels><?xml version="1.0" encoding="UTF-8" standalone="yes"?>
<Relationships xmlns="http://schemas.openxmlformats.org/package/2006/relationships"><Relationship Id="rId8" Type="http://schemas.openxmlformats.org/officeDocument/2006/relationships/slide" Target="slide133.xml"/><Relationship Id="rId13" Type="http://schemas.openxmlformats.org/officeDocument/2006/relationships/slide" Target="slide1.xml"/><Relationship Id="rId3" Type="http://schemas.openxmlformats.org/officeDocument/2006/relationships/slide" Target="slide50.xml"/><Relationship Id="rId7" Type="http://schemas.openxmlformats.org/officeDocument/2006/relationships/slide" Target="slide100.xml"/><Relationship Id="rId12" Type="http://schemas.openxmlformats.org/officeDocument/2006/relationships/slide" Target="slide168.xml"/><Relationship Id="rId2" Type="http://schemas.openxmlformats.org/officeDocument/2006/relationships/slide" Target="slide29.xml"/><Relationship Id="rId1" Type="http://schemas.openxmlformats.org/officeDocument/2006/relationships/slideLayout" Target="../slideLayouts/slideLayout2.xml"/><Relationship Id="rId6" Type="http://schemas.openxmlformats.org/officeDocument/2006/relationships/slide" Target="slide118.xml"/><Relationship Id="rId11" Type="http://schemas.openxmlformats.org/officeDocument/2006/relationships/slide" Target="slide60.xml"/><Relationship Id="rId5" Type="http://schemas.openxmlformats.org/officeDocument/2006/relationships/slide" Target="slide73.xml"/><Relationship Id="rId15" Type="http://schemas.openxmlformats.org/officeDocument/2006/relationships/slide" Target="slide22.xml"/><Relationship Id="rId10" Type="http://schemas.openxmlformats.org/officeDocument/2006/relationships/slide" Target="slide46.xml"/><Relationship Id="rId4" Type="http://schemas.openxmlformats.org/officeDocument/2006/relationships/slide" Target="slide64.xml"/><Relationship Id="rId9" Type="http://schemas.openxmlformats.org/officeDocument/2006/relationships/slide" Target="slide149.xml"/><Relationship Id="rId14" Type="http://schemas.openxmlformats.org/officeDocument/2006/relationships/slide" Target="slide20.xml"/></Relationships>
</file>

<file path=ppt/slides/_rels/slide246.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slide" Target="slide247.xml"/><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2" Type="http://schemas.openxmlformats.org/officeDocument/2006/relationships/slide" Target="slide248.xml"/><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2" Type="http://schemas.openxmlformats.org/officeDocument/2006/relationships/slide" Target="slide249.xml"/><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2" Type="http://schemas.openxmlformats.org/officeDocument/2006/relationships/slide" Target="slide25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30.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29.xml"/><Relationship Id="rId4" Type="http://schemas.openxmlformats.org/officeDocument/2006/relationships/slide" Target="slide1.xml"/></Relationships>
</file>

<file path=ppt/slides/_rels/slide250.xml.rels><?xml version="1.0" encoding="UTF-8" standalone="yes"?>
<Relationships xmlns="http://schemas.openxmlformats.org/package/2006/relationships"><Relationship Id="rId8" Type="http://schemas.openxmlformats.org/officeDocument/2006/relationships/hyperlink" Target="http://www.oxfordbusinessgroup.com/news/tanzania-lays-out-big-investments-power-generation" TargetMode="External"/><Relationship Id="rId13" Type="http://schemas.openxmlformats.org/officeDocument/2006/relationships/hyperlink" Target="https://www.usaid.gov/powerafrica/newsletter/july2016/paving-the-way-for-mini-grids" TargetMode="External"/><Relationship Id="rId3" Type="http://schemas.openxmlformats.org/officeDocument/2006/relationships/hyperlink" Target="http://documents.worldbank.org/curated/en/104231468184784027/pdf/103827-PAD-P153781-PUBLIC-IDA-R2016-0138-1-Box396270B.pdf" TargetMode="External"/><Relationship Id="rId7" Type="http://schemas.openxmlformats.org/officeDocument/2006/relationships/hyperlink" Target="http://iorec.irena.org/IRENA_Accelerating_off-grid_renewables_2017.pdf" TargetMode="External"/><Relationship Id="rId12" Type="http://schemas.openxmlformats.org/officeDocument/2006/relationships/hyperlink" Target="http://www.tanzaniainvest.com/energy/wb-world-bank-rural-electrification" TargetMode="External"/><Relationship Id="rId2" Type="http://schemas.openxmlformats.org/officeDocument/2006/relationships/hyperlink" Target="https://www.afdb.org/fileadmin/uploads/afdb/Documents/Generic-Documents/Renewable_Energy_in_Africa_-_Tanzania.pdf" TargetMode="External"/><Relationship Id="rId16" Type="http://schemas.openxmlformats.org/officeDocument/2006/relationships/slide" Target="slide251.xml"/><Relationship Id="rId1" Type="http://schemas.openxmlformats.org/officeDocument/2006/relationships/slideLayout" Target="../slideLayouts/slideLayout2.xml"/><Relationship Id="rId6" Type="http://schemas.openxmlformats.org/officeDocument/2006/relationships/hyperlink" Target="http://www.ifc.org/wps/wcm/connect/topics_ext_content/ifc_external_corporate_site/ifc+sustainability/learning+and+adapting/knowledge+products/publications/publications_report_gap-opportunity" TargetMode="External"/><Relationship Id="rId11" Type="http://schemas.openxmlformats.org/officeDocument/2006/relationships/hyperlink" Target="http://www.tanzaniainvest.com/energy/rural-electrification-phase-3" TargetMode="External"/><Relationship Id="rId5" Type="http://schemas.openxmlformats.org/officeDocument/2006/relationships/hyperlink" Target="http://www.ied-sa.fr/index.php/fr/ressources-documentaires/publications/send/2-publications-ied/19-gmg-dfid-ied-nov-2013-vol-1.html" TargetMode="External"/><Relationship Id="rId15" Type="http://schemas.openxmlformats.org/officeDocument/2006/relationships/hyperlink" Target="https://openknowledge.worldbank.org/bitstream/handle/10986/26073/763820WP0P11090s0to0Electrification.pdf?sequence=1&amp;isAllowed=y" TargetMode="External"/><Relationship Id="rId10" Type="http://schemas.openxmlformats.org/officeDocument/2006/relationships/hyperlink" Target="http://www.tanzaniainvest.com/energy/mini-grid-expansion-hindered-high-interest-rates" TargetMode="External"/><Relationship Id="rId4" Type="http://schemas.openxmlformats.org/officeDocument/2006/relationships/hyperlink" Target="http://www.euei-pdf.org/sites/default/files/field_publication_file/RECP_MiniGrid_Policy_Toolkit_1pageview_(pdf,_17.6MB,_EN_0.pdf" TargetMode="External"/><Relationship Id="rId9" Type="http://schemas.openxmlformats.org/officeDocument/2006/relationships/hyperlink" Target="http://www.sciencedirect.com/science/article/pii/S1364032115009181" TargetMode="External"/><Relationship Id="rId14" Type="http://schemas.openxmlformats.org/officeDocument/2006/relationships/hyperlink" Target="https://openknowledge.worldbank.org/handle/10986/16571" TargetMode="External"/></Relationships>
</file>

<file path=ppt/slides/_rels/slide251.xml.rels><?xml version="1.0" encoding="UTF-8" standalone="yes"?>
<Relationships xmlns="http://schemas.openxmlformats.org/package/2006/relationships"><Relationship Id="rId8" Type="http://schemas.openxmlformats.org/officeDocument/2006/relationships/slide" Target="slide133.xml"/><Relationship Id="rId13" Type="http://schemas.openxmlformats.org/officeDocument/2006/relationships/slide" Target="slide1.xml"/><Relationship Id="rId3" Type="http://schemas.openxmlformats.org/officeDocument/2006/relationships/slide" Target="slide93.xml"/><Relationship Id="rId7" Type="http://schemas.openxmlformats.org/officeDocument/2006/relationships/slide" Target="slide128.xml"/><Relationship Id="rId12" Type="http://schemas.openxmlformats.org/officeDocument/2006/relationships/slide" Target="slide60.xml"/><Relationship Id="rId2" Type="http://schemas.openxmlformats.org/officeDocument/2006/relationships/slide" Target="slide88.xml"/><Relationship Id="rId1" Type="http://schemas.openxmlformats.org/officeDocument/2006/relationships/slideLayout" Target="../slideLayouts/slideLayout2.xml"/><Relationship Id="rId6" Type="http://schemas.openxmlformats.org/officeDocument/2006/relationships/slide" Target="slide100.xml"/><Relationship Id="rId11" Type="http://schemas.openxmlformats.org/officeDocument/2006/relationships/slide" Target="slide78.xml"/><Relationship Id="rId5" Type="http://schemas.openxmlformats.org/officeDocument/2006/relationships/slide" Target="slide35.xml"/><Relationship Id="rId15" Type="http://schemas.openxmlformats.org/officeDocument/2006/relationships/slide" Target="slide22.xml"/><Relationship Id="rId10" Type="http://schemas.openxmlformats.org/officeDocument/2006/relationships/slide" Target="slide68.xml"/><Relationship Id="rId4" Type="http://schemas.openxmlformats.org/officeDocument/2006/relationships/slide" Target="slide124.xml"/><Relationship Id="rId9" Type="http://schemas.openxmlformats.org/officeDocument/2006/relationships/slide" Target="slide41.xml"/><Relationship Id="rId14" Type="http://schemas.openxmlformats.org/officeDocument/2006/relationships/slide" Target="slide20.xml"/></Relationships>
</file>

<file path=ppt/slides/_rels/slide252.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slide" Target="slide253.xml"/><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2" Type="http://schemas.openxmlformats.org/officeDocument/2006/relationships/slide" Target="slide254.xml"/><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2" Type="http://schemas.openxmlformats.org/officeDocument/2006/relationships/slide" Target="slide257.xml"/><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2" Type="http://schemas.openxmlformats.org/officeDocument/2006/relationships/slide" Target="slide256.xml"/><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8" Type="http://schemas.openxmlformats.org/officeDocument/2006/relationships/hyperlink" Target="https://www.reeep.org/tunisia-2012" TargetMode="External"/><Relationship Id="rId3" Type="http://schemas.openxmlformats.org/officeDocument/2006/relationships/hyperlink" Target="https://books.google.co.uk/books?id=iOBi17Pr3fIC&amp;printsec=frontcover&amp;source=gbs_ge_summary_r&amp;cad=0" TargetMode="External"/><Relationship Id="rId7" Type="http://schemas.openxmlformats.org/officeDocument/2006/relationships/hyperlink" Target="http://www.reegle.info/policy-and-regulatory-overviews/TN" TargetMode="External"/><Relationship Id="rId2" Type="http://schemas.openxmlformats.org/officeDocument/2006/relationships/image" Target="../media/image78.jpeg"/><Relationship Id="rId1" Type="http://schemas.openxmlformats.org/officeDocument/2006/relationships/slideLayout" Target="../slideLayouts/slideLayout2.xml"/><Relationship Id="rId6" Type="http://schemas.openxmlformats.org/officeDocument/2006/relationships/hyperlink" Target="http://www.euei-pdf.org/sites/default/files/field_publication_file/150907_euei_low-cost-manual_en_rz_07_web.pdf" TargetMode="External"/><Relationship Id="rId11" Type="http://schemas.openxmlformats.org/officeDocument/2006/relationships/slide" Target="slide257.xml"/><Relationship Id="rId5" Type="http://schemas.openxmlformats.org/officeDocument/2006/relationships/hyperlink" Target="https://www.esmap.org/sites/esmap.org/files/FR307-05_Tunisia_Rural_Electrification.pdf" TargetMode="External"/><Relationship Id="rId10" Type="http://schemas.openxmlformats.org/officeDocument/2006/relationships/hyperlink" Target="https://openknowledge.worldbank.org/bitstream/handle/10986/26073/763820WP0P11090s0to0Electrification.pdf?sequence=1&amp;isAllowed=y" TargetMode="External"/><Relationship Id="rId4" Type="http://schemas.openxmlformats.org/officeDocument/2006/relationships/hyperlink" Target="https://static.globalinnovationexchange.org/s3fs-public/asset/document/Meeting0the0Ch10Discussion0Version0.pdf?q3Tol9Bdn4yH4J43t3P9t3hq5lh6ZipT" TargetMode="External"/><Relationship Id="rId9" Type="http://schemas.openxmlformats.org/officeDocument/2006/relationships/hyperlink" Target="http://www.res4med.org/uploads/docs/Country%20Profile%20Tunisia%20-%20Report_05.12.2016.pdf" TargetMode="External"/></Relationships>
</file>

<file path=ppt/slides/_rels/slide257.xml.rels><?xml version="1.0" encoding="UTF-8" standalone="yes"?>
<Relationships xmlns="http://schemas.openxmlformats.org/package/2006/relationships"><Relationship Id="rId8" Type="http://schemas.openxmlformats.org/officeDocument/2006/relationships/slide" Target="slide133.xml"/><Relationship Id="rId13" Type="http://schemas.openxmlformats.org/officeDocument/2006/relationships/slide" Target="slide22.xml"/><Relationship Id="rId3" Type="http://schemas.openxmlformats.org/officeDocument/2006/relationships/slide" Target="slide50.xml"/><Relationship Id="rId7" Type="http://schemas.openxmlformats.org/officeDocument/2006/relationships/slide" Target="slide100.xml"/><Relationship Id="rId12" Type="http://schemas.openxmlformats.org/officeDocument/2006/relationships/slide" Target="slide20.xml"/><Relationship Id="rId2" Type="http://schemas.openxmlformats.org/officeDocument/2006/relationships/slide" Target="slide29.xml"/><Relationship Id="rId1" Type="http://schemas.openxmlformats.org/officeDocument/2006/relationships/slideLayout" Target="../slideLayouts/slideLayout2.xml"/><Relationship Id="rId6" Type="http://schemas.openxmlformats.org/officeDocument/2006/relationships/slide" Target="slide118.xml"/><Relationship Id="rId11" Type="http://schemas.openxmlformats.org/officeDocument/2006/relationships/slide" Target="slide1.xml"/><Relationship Id="rId5" Type="http://schemas.openxmlformats.org/officeDocument/2006/relationships/slide" Target="slide73.xml"/><Relationship Id="rId10" Type="http://schemas.openxmlformats.org/officeDocument/2006/relationships/slide" Target="slide164.xml"/><Relationship Id="rId4" Type="http://schemas.openxmlformats.org/officeDocument/2006/relationships/slide" Target="slide64.xml"/><Relationship Id="rId9" Type="http://schemas.openxmlformats.org/officeDocument/2006/relationships/slide" Target="slide105.xml"/></Relationships>
</file>

<file path=ppt/slides/_rels/slide258.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slide" Target="slide259.xml"/><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2" Type="http://schemas.openxmlformats.org/officeDocument/2006/relationships/slide" Target="slide26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27.xml"/><Relationship Id="rId7" Type="http://schemas.openxmlformats.org/officeDocument/2006/relationships/slide" Target="slide20.xml"/><Relationship Id="rId2" Type="http://schemas.openxmlformats.org/officeDocument/2006/relationships/slide" Target="slide252.xml"/><Relationship Id="rId1" Type="http://schemas.openxmlformats.org/officeDocument/2006/relationships/slideLayout" Target="../slideLayouts/slideLayout7.xml"/><Relationship Id="rId6" Type="http://schemas.openxmlformats.org/officeDocument/2006/relationships/slide" Target="slide22.xml"/><Relationship Id="rId5" Type="http://schemas.openxmlformats.org/officeDocument/2006/relationships/slide" Target="slide1.xml"/><Relationship Id="rId4" Type="http://schemas.openxmlformats.org/officeDocument/2006/relationships/slide" Target="slide25.xml"/></Relationships>
</file>

<file path=ppt/slides/_rels/slide260.xml.rels><?xml version="1.0" encoding="UTF-8" standalone="yes"?>
<Relationships xmlns="http://schemas.openxmlformats.org/package/2006/relationships"><Relationship Id="rId2" Type="http://schemas.openxmlformats.org/officeDocument/2006/relationships/slide" Target="slide261.xml"/><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2" Type="http://schemas.openxmlformats.org/officeDocument/2006/relationships/slide" Target="slide262.xml"/><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3" Type="http://schemas.openxmlformats.org/officeDocument/2006/relationships/slide" Target="slide263.xml"/><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8" Type="http://schemas.openxmlformats.org/officeDocument/2006/relationships/hyperlink" Target="http://vietnamnews.vn/economy/254192/rural-electrification-a-success-story.html" TargetMode="External"/><Relationship Id="rId3" Type="http://schemas.openxmlformats.org/officeDocument/2006/relationships/hyperlink" Target="http://www.afd.fr/lang/en/home/pays/asie/geo-asie/afd-vietnam/cac-du-an-cua-afd-tai-viet-nam/energie-et-climat-1/rural-electrification-in-the-southern-area" TargetMode="External"/><Relationship Id="rId7" Type="http://schemas.openxmlformats.org/officeDocument/2006/relationships/hyperlink" Target="https://think-asia.org/bitstream/handle/11540/963/rural-electrification-vie.pdf?sequence=1" TargetMode="External"/><Relationship Id="rId2" Type="http://schemas.openxmlformats.org/officeDocument/2006/relationships/image" Target="../media/image80.jpeg"/><Relationship Id="rId1" Type="http://schemas.openxmlformats.org/officeDocument/2006/relationships/slideLayout" Target="../slideLayouts/slideLayout2.xml"/><Relationship Id="rId6" Type="http://schemas.openxmlformats.org/officeDocument/2006/relationships/hyperlink" Target="http://www.ied-sa.fr/index.php/fr/ressources-documentaires/publications/send/2-publications-ied/19-gmg-dfid-ied-nov-2013-vol-1.html" TargetMode="External"/><Relationship Id="rId11" Type="http://schemas.openxmlformats.org/officeDocument/2006/relationships/slide" Target="slide264.xml"/><Relationship Id="rId5" Type="http://schemas.openxmlformats.org/officeDocument/2006/relationships/hyperlink" Target="http://energy-access.gnesd.org/cases/34-vietnam-rural-electrification-programme.html" TargetMode="External"/><Relationship Id="rId10" Type="http://schemas.openxmlformats.org/officeDocument/2006/relationships/hyperlink" Target="https://openknowledge.worldbank.org/handle/10986/16571" TargetMode="External"/><Relationship Id="rId4" Type="http://schemas.openxmlformats.org/officeDocument/2006/relationships/hyperlink" Target="https://www.astae.net/sites/astae/files/publication/Viet-Elec-WebReport_0.pdf" TargetMode="External"/><Relationship Id="rId9" Type="http://schemas.openxmlformats.org/officeDocument/2006/relationships/hyperlink" Target="http://documents.worldbank.org/curated/en/601001468027856008/Vietnam-State-and-people-central-and-local-working-together-the-rural-electrification-experience" TargetMode="External"/></Relationships>
</file>

<file path=ppt/slides/_rels/slide264.xml.rels><?xml version="1.0" encoding="UTF-8" standalone="yes"?>
<Relationships xmlns="http://schemas.openxmlformats.org/package/2006/relationships"><Relationship Id="rId8" Type="http://schemas.openxmlformats.org/officeDocument/2006/relationships/slide" Target="slide35.xml"/><Relationship Id="rId13" Type="http://schemas.openxmlformats.org/officeDocument/2006/relationships/slide" Target="slide143.xml"/><Relationship Id="rId3" Type="http://schemas.openxmlformats.org/officeDocument/2006/relationships/slide" Target="slide64.xml"/><Relationship Id="rId7" Type="http://schemas.openxmlformats.org/officeDocument/2006/relationships/slide" Target="slide124.xml"/><Relationship Id="rId12" Type="http://schemas.openxmlformats.org/officeDocument/2006/relationships/slide" Target="slide138.xml"/><Relationship Id="rId17" Type="http://schemas.openxmlformats.org/officeDocument/2006/relationships/slide" Target="slide22.xml"/><Relationship Id="rId2" Type="http://schemas.openxmlformats.org/officeDocument/2006/relationships/slide" Target="slide50.xml"/><Relationship Id="rId16" Type="http://schemas.openxmlformats.org/officeDocument/2006/relationships/slide" Target="slide20.xml"/><Relationship Id="rId1" Type="http://schemas.openxmlformats.org/officeDocument/2006/relationships/slideLayout" Target="../slideLayouts/slideLayout2.xml"/><Relationship Id="rId6" Type="http://schemas.openxmlformats.org/officeDocument/2006/relationships/slide" Target="slide118.xml"/><Relationship Id="rId11" Type="http://schemas.openxmlformats.org/officeDocument/2006/relationships/slide" Target="slide105.xml"/><Relationship Id="rId5" Type="http://schemas.openxmlformats.org/officeDocument/2006/relationships/slide" Target="slide88.xml"/><Relationship Id="rId15" Type="http://schemas.openxmlformats.org/officeDocument/2006/relationships/slide" Target="slide1.xml"/><Relationship Id="rId10" Type="http://schemas.openxmlformats.org/officeDocument/2006/relationships/slide" Target="slide128.xml"/><Relationship Id="rId4" Type="http://schemas.openxmlformats.org/officeDocument/2006/relationships/slide" Target="slide73.xml"/><Relationship Id="rId9" Type="http://schemas.openxmlformats.org/officeDocument/2006/relationships/slide" Target="slide100.xml"/><Relationship Id="rId14" Type="http://schemas.openxmlformats.org/officeDocument/2006/relationships/slide" Target="slide60.xml"/></Relationships>
</file>

<file path=ppt/slides/_rels/slide2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29.xml"/><Relationship Id="rId5" Type="http://schemas.openxmlformats.org/officeDocument/2006/relationships/slide" Target="slide26.xml"/><Relationship Id="rId4" Type="http://schemas.openxmlformats.org/officeDocument/2006/relationships/slide" Target="slide28.xml"/></Relationships>
</file>

<file path=ppt/slides/_rels/slide28.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s://books.google.co.uk/books?id=iOBi17Pr3fIC&amp;printsec=frontcover&amp;source=gbs_ge_summary_r&amp;cad=0" TargetMode="External"/><Relationship Id="rId7" Type="http://schemas.openxmlformats.org/officeDocument/2006/relationships/hyperlink" Target="http://documents.worldbank.org/curated/en/601001468027856008/Vietnam-State-and-people-central-and-local-working-together-the-rural-electrification-experience" TargetMode="Externa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hyperlink" Target="http://www.academia.edu/11422615/Grid-connected_versus_stand-alone_energy_systems_for_decentralized_power_A_review_of_literature" TargetMode="External"/><Relationship Id="rId11" Type="http://schemas.openxmlformats.org/officeDocument/2006/relationships/slide" Target="slide27.xml"/><Relationship Id="rId5" Type="http://schemas.openxmlformats.org/officeDocument/2006/relationships/hyperlink" Target="https://www.iea.org/publications/freepublications/publication/rural_elect.pdf" TargetMode="External"/><Relationship Id="rId10" Type="http://schemas.openxmlformats.org/officeDocument/2006/relationships/slide" Target="slide29.xml"/><Relationship Id="rId4" Type="http://schemas.openxmlformats.org/officeDocument/2006/relationships/hyperlink" Target="https://static.globalinnovationexchange.org/s3fs-public/asset/document/Meeting0the0Ch10Discussion0Version0.pdf?q3Tol9Bdn4yH4J43t3P9t3hq5lh6ZipT" TargetMode="External"/><Relationship Id="rId9" Type="http://schemas.openxmlformats.org/officeDocument/2006/relationships/slide" Target="slide20.xml"/></Relationships>
</file>

<file path=ppt/slides/_rels/slide29.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1.xml"/><Relationship Id="rId7" Type="http://schemas.openxmlformats.org/officeDocument/2006/relationships/slide" Target="slide252.xml"/><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slide" Target="slide240.xml"/><Relationship Id="rId5" Type="http://schemas.openxmlformats.org/officeDocument/2006/relationships/slide" Target="slide234.xml"/><Relationship Id="rId4" Type="http://schemas.openxmlformats.org/officeDocument/2006/relationships/slide" Target="slide20.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30.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35.xml"/><Relationship Id="rId4" Type="http://schemas.openxmlformats.org/officeDocument/2006/relationships/slide" Target="slide31.xml"/></Relationships>
</file>

<file path=ppt/slides/_rels/slide31.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35.xml"/><Relationship Id="rId2" Type="http://schemas.openxmlformats.org/officeDocument/2006/relationships/slide" Target="slide246.xml"/><Relationship Id="rId1" Type="http://schemas.openxmlformats.org/officeDocument/2006/relationships/slideLayout" Target="../slideLayouts/slideLayout7.xml"/><Relationship Id="rId6" Type="http://schemas.openxmlformats.org/officeDocument/2006/relationships/slide" Target="slide30.xml"/><Relationship Id="rId5" Type="http://schemas.openxmlformats.org/officeDocument/2006/relationships/slide" Target="slide32.xml"/><Relationship Id="rId4" Type="http://schemas.openxmlformats.org/officeDocument/2006/relationships/slide" Target="slide20.xml"/></Relationships>
</file>

<file path=ppt/slides/_rels/slide32.xml.rels><?xml version="1.0" encoding="UTF-8" standalone="yes"?>
<Relationships xmlns="http://schemas.openxmlformats.org/package/2006/relationships"><Relationship Id="rId3" Type="http://schemas.openxmlformats.org/officeDocument/2006/relationships/slide" Target="slide20.xml"/><Relationship Id="rId7" Type="http://schemas.openxmlformats.org/officeDocument/2006/relationships/image" Target="../media/image13.jpe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35.xml"/><Relationship Id="rId5" Type="http://schemas.openxmlformats.org/officeDocument/2006/relationships/slide" Target="slide31.xml"/><Relationship Id="rId4" Type="http://schemas.openxmlformats.org/officeDocument/2006/relationships/slide" Target="slide33.xml"/></Relationships>
</file>

<file path=ppt/slides/_rels/slide33.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35.xml"/><Relationship Id="rId5" Type="http://schemas.openxmlformats.org/officeDocument/2006/relationships/slide" Target="slide32.xml"/><Relationship Id="rId4" Type="http://schemas.openxmlformats.org/officeDocument/2006/relationships/slide" Target="slide34.xml"/></Relationships>
</file>

<file path=ppt/slides/_rels/slide34.xml.rels><?xml version="1.0" encoding="UTF-8" standalone="yes"?>
<Relationships xmlns="http://schemas.openxmlformats.org/package/2006/relationships"><Relationship Id="rId8" Type="http://schemas.openxmlformats.org/officeDocument/2006/relationships/hyperlink" Target="http://www.academia.edu/11422615/Grid-connected_versus_stand-alone_energy_systems_for_decentralized_power_A_review_of_literature" TargetMode="External"/><Relationship Id="rId13" Type="http://schemas.openxmlformats.org/officeDocument/2006/relationships/slide" Target="slide35.xml"/><Relationship Id="rId3" Type="http://schemas.openxmlformats.org/officeDocument/2006/relationships/hyperlink" Target="https://books.google.co.uk/books?id=iOBi17Pr3fIC&amp;printsec=frontcover&amp;source=gbs_ge_summary_r&amp;cad=0" TargetMode="External"/><Relationship Id="rId7" Type="http://schemas.openxmlformats.org/officeDocument/2006/relationships/hyperlink" Target="http://www.irena.org/DocumentDownloads/Publications/IRENA_Policies_Regulations_minigrids_2016.pdf" TargetMode="External"/><Relationship Id="rId12" Type="http://schemas.openxmlformats.org/officeDocument/2006/relationships/slide" Target="slide20.xml"/><Relationship Id="rId2" Type="http://schemas.openxmlformats.org/officeDocument/2006/relationships/hyperlink" Target="https://ruralelec.org/sites/default/files/hybrid_mini-grids_for_rural_electrification_2014.pdf" TargetMode="External"/><Relationship Id="rId1" Type="http://schemas.openxmlformats.org/officeDocument/2006/relationships/slideLayout" Target="../slideLayouts/slideLayout7.xml"/><Relationship Id="rId6" Type="http://schemas.openxmlformats.org/officeDocument/2006/relationships/hyperlink" Target="http://www.irena.org/DocumentDownloads/Publications/IRENA_Innovation_Outlook_Minigrids_2016.pdf" TargetMode="External"/><Relationship Id="rId11" Type="http://schemas.openxmlformats.org/officeDocument/2006/relationships/slide" Target="slide1.xml"/><Relationship Id="rId5" Type="http://schemas.openxmlformats.org/officeDocument/2006/relationships/hyperlink" Target="http://www.euei-pdf.org/sites/default/files/field_publication_file/RECP_MiniGrid_Policy_Toolkit_1pageview_(pdf,_17.6MB,_EN_0.pdf" TargetMode="External"/><Relationship Id="rId10" Type="http://schemas.openxmlformats.org/officeDocument/2006/relationships/hyperlink" Target="https://openknowledge.worldbank.org/handle/10986/16571" TargetMode="External"/><Relationship Id="rId4" Type="http://schemas.openxmlformats.org/officeDocument/2006/relationships/hyperlink" Target="https://static.globalinnovationexchange.org/s3fs-public/asset/document/Meeting0the0Ch10Discussion0Version0.pdf?q3Tol9Bdn4yH4J43t3P9t3hq5lh6ZipT" TargetMode="External"/><Relationship Id="rId9" Type="http://schemas.openxmlformats.org/officeDocument/2006/relationships/hyperlink" Target="http://www.nrecainternational.coop/wp-content/uploads/2016/11/GuidesforDevelopment.pdf" TargetMode="External"/><Relationship Id="rId14" Type="http://schemas.openxmlformats.org/officeDocument/2006/relationships/slide" Target="slide33.xml"/></Relationships>
</file>

<file path=ppt/slides/_rels/slide35.xml.rels><?xml version="1.0" encoding="UTF-8" standalone="yes"?>
<Relationships xmlns="http://schemas.openxmlformats.org/package/2006/relationships"><Relationship Id="rId8" Type="http://schemas.openxmlformats.org/officeDocument/2006/relationships/slide" Target="slide234.xml"/><Relationship Id="rId3" Type="http://schemas.openxmlformats.org/officeDocument/2006/relationships/slide" Target="slide1.xml"/><Relationship Id="rId7" Type="http://schemas.openxmlformats.org/officeDocument/2006/relationships/slide" Target="slide188.xml"/><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slide" Target="slide181.xml"/><Relationship Id="rId11" Type="http://schemas.openxmlformats.org/officeDocument/2006/relationships/slide" Target="slide34.xml"/><Relationship Id="rId5" Type="http://schemas.openxmlformats.org/officeDocument/2006/relationships/slide" Target="slide174.xml"/><Relationship Id="rId10" Type="http://schemas.openxmlformats.org/officeDocument/2006/relationships/slide" Target="slide258.xml"/><Relationship Id="rId4" Type="http://schemas.openxmlformats.org/officeDocument/2006/relationships/slide" Target="slide20.xml"/><Relationship Id="rId9" Type="http://schemas.openxmlformats.org/officeDocument/2006/relationships/slide" Target="slide246.xml"/></Relationships>
</file>

<file path=ppt/slides/_rels/slide3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35.xml"/><Relationship Id="rId5" Type="http://schemas.openxmlformats.org/officeDocument/2006/relationships/slide" Target="slide37.xml"/><Relationship Id="rId4" Type="http://schemas.openxmlformats.org/officeDocument/2006/relationships/slide" Target="slide41.xml"/></Relationships>
</file>

<file path=ppt/slides/_rels/slide37.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36.xml"/><Relationship Id="rId2" Type="http://schemas.openxmlformats.org/officeDocument/2006/relationships/slide" Target="slide246.xml"/><Relationship Id="rId1" Type="http://schemas.openxmlformats.org/officeDocument/2006/relationships/slideLayout" Target="../slideLayouts/slideLayout7.xml"/><Relationship Id="rId6" Type="http://schemas.openxmlformats.org/officeDocument/2006/relationships/slide" Target="slide38.xml"/><Relationship Id="rId5" Type="http://schemas.openxmlformats.org/officeDocument/2006/relationships/slide" Target="slide41.xml"/><Relationship Id="rId4" Type="http://schemas.openxmlformats.org/officeDocument/2006/relationships/slide" Target="slide20.xml"/></Relationships>
</file>

<file path=ppt/slides/_rels/slide38.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37.xml"/><Relationship Id="rId5" Type="http://schemas.openxmlformats.org/officeDocument/2006/relationships/slide" Target="slide39.xml"/><Relationship Id="rId4" Type="http://schemas.openxmlformats.org/officeDocument/2006/relationships/slide" Target="slide41.xml"/></Relationships>
</file>

<file path=ppt/slides/_rels/slide3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38.xml"/><Relationship Id="rId5" Type="http://schemas.openxmlformats.org/officeDocument/2006/relationships/slide" Target="slide40.xml"/><Relationship Id="rId4" Type="http://schemas.openxmlformats.org/officeDocument/2006/relationships/slide" Target="slide41.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2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1.xml"/><Relationship Id="rId4" Type="http://schemas.openxmlformats.org/officeDocument/2006/relationships/slide" Target="slide3.xml"/></Relationships>
</file>

<file path=ppt/slides/_rels/slide40.xml.rels><?xml version="1.0" encoding="UTF-8" standalone="yes"?>
<Relationships xmlns="http://schemas.openxmlformats.org/package/2006/relationships"><Relationship Id="rId8" Type="http://schemas.openxmlformats.org/officeDocument/2006/relationships/hyperlink" Target="https://openknowledge.worldbank.org/handle/10986/16571" TargetMode="External"/><Relationship Id="rId3" Type="http://schemas.openxmlformats.org/officeDocument/2006/relationships/hyperlink" Target="https://ruralelec.org/sites/default/files/hybrid_mini-grids_for_rural_electrification_2014.pdf" TargetMode="External"/><Relationship Id="rId7" Type="http://schemas.openxmlformats.org/officeDocument/2006/relationships/hyperlink" Target="http://www.irena.org/DocumentDownloads/Publications/IRENA_Policies_Regulations_minigrids_2016.pdf" TargetMode="External"/><Relationship Id="rId12" Type="http://schemas.openxmlformats.org/officeDocument/2006/relationships/slide" Target="slide39.xml"/><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hyperlink" Target="http://www.irena.org/DocumentDownloads/Publications/IRENA_Innovation_Outlook_Minigrids_2016.pdf" TargetMode="External"/><Relationship Id="rId11" Type="http://schemas.openxmlformats.org/officeDocument/2006/relationships/slide" Target="slide41.xml"/><Relationship Id="rId5" Type="http://schemas.openxmlformats.org/officeDocument/2006/relationships/hyperlink" Target="http://www.euei-pdf.org/sites/default/files/field_publication_file/RECP_MiniGrid_Policy_Toolkit_1pageview_(pdf,_17.6MB,_EN_0.pdf" TargetMode="External"/><Relationship Id="rId10" Type="http://schemas.openxmlformats.org/officeDocument/2006/relationships/slide" Target="slide20.xml"/><Relationship Id="rId4" Type="http://schemas.openxmlformats.org/officeDocument/2006/relationships/hyperlink" Target="https://static.globalinnovationexchange.org/s3fs-public/asset/document/Meeting0the0Ch10Discussion0Version0.pdf?q3Tol9Bdn4yH4J43t3P9t3hq5lh6ZipT" TargetMode="External"/><Relationship Id="rId9" Type="http://schemas.openxmlformats.org/officeDocument/2006/relationships/slide" Target="slide1.xml"/></Relationships>
</file>

<file path=ppt/slides/_rels/slide41.xml.rels><?xml version="1.0" encoding="UTF-8" standalone="yes"?>
<Relationships xmlns="http://schemas.openxmlformats.org/package/2006/relationships"><Relationship Id="rId8" Type="http://schemas.openxmlformats.org/officeDocument/2006/relationships/slide" Target="slide214.xml"/><Relationship Id="rId13" Type="http://schemas.openxmlformats.org/officeDocument/2006/relationships/image" Target="../media/image16.jpeg"/><Relationship Id="rId3" Type="http://schemas.openxmlformats.org/officeDocument/2006/relationships/slide" Target="slide20.xml"/><Relationship Id="rId7" Type="http://schemas.openxmlformats.org/officeDocument/2006/relationships/slide" Target="slide208.xml"/><Relationship Id="rId12" Type="http://schemas.openxmlformats.org/officeDocument/2006/relationships/slide" Target="slide4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202.xml"/><Relationship Id="rId11" Type="http://schemas.openxmlformats.org/officeDocument/2006/relationships/slide" Target="slide246.xml"/><Relationship Id="rId5" Type="http://schemas.openxmlformats.org/officeDocument/2006/relationships/slide" Target="slide181.xml"/><Relationship Id="rId10" Type="http://schemas.openxmlformats.org/officeDocument/2006/relationships/slide" Target="slide234.xml"/><Relationship Id="rId4" Type="http://schemas.openxmlformats.org/officeDocument/2006/relationships/slide" Target="slide174.xml"/><Relationship Id="rId9" Type="http://schemas.openxmlformats.org/officeDocument/2006/relationships/slide" Target="slide227.xml"/></Relationships>
</file>

<file path=ppt/slides/_rels/slide4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slide" Target="slide240.xml"/><Relationship Id="rId7" Type="http://schemas.openxmlformats.org/officeDocument/2006/relationships/slide" Target="slide43.xml"/><Relationship Id="rId2" Type="http://schemas.openxmlformats.org/officeDocument/2006/relationships/slide" Target="slide168.xml"/><Relationship Id="rId1" Type="http://schemas.openxmlformats.org/officeDocument/2006/relationships/slideLayout" Target="../slideLayouts/slideLayout2.xml"/><Relationship Id="rId6" Type="http://schemas.openxmlformats.org/officeDocument/2006/relationships/slide" Target="slide46.xml"/><Relationship Id="rId5" Type="http://schemas.openxmlformats.org/officeDocument/2006/relationships/slide" Target="slide20.xml"/><Relationship Id="rId4" Type="http://schemas.openxmlformats.org/officeDocument/2006/relationships/slide" Target="slide1.xml"/></Relationships>
</file>

<file path=ppt/slides/_rels/slide43.xml.rels><?xml version="1.0" encoding="UTF-8" standalone="yes"?>
<Relationships xmlns="http://schemas.openxmlformats.org/package/2006/relationships"><Relationship Id="rId8" Type="http://schemas.openxmlformats.org/officeDocument/2006/relationships/slide" Target="slide42.xml"/><Relationship Id="rId3" Type="http://schemas.openxmlformats.org/officeDocument/2006/relationships/slide" Target="slide168.xml"/><Relationship Id="rId7" Type="http://schemas.openxmlformats.org/officeDocument/2006/relationships/slide" Target="slide44.xml"/><Relationship Id="rId2" Type="http://schemas.openxmlformats.org/officeDocument/2006/relationships/slide" Target="slide220.xml"/><Relationship Id="rId1" Type="http://schemas.openxmlformats.org/officeDocument/2006/relationships/slideLayout" Target="../slideLayouts/slideLayout7.xml"/><Relationship Id="rId6" Type="http://schemas.openxmlformats.org/officeDocument/2006/relationships/slide" Target="slide46.xml"/><Relationship Id="rId5" Type="http://schemas.openxmlformats.org/officeDocument/2006/relationships/slide" Target="slide20.xml"/><Relationship Id="rId4" Type="http://schemas.openxmlformats.org/officeDocument/2006/relationships/slide" Target="slide1.xml"/></Relationships>
</file>

<file path=ppt/slides/_rels/slide44.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43.xml"/><Relationship Id="rId5" Type="http://schemas.openxmlformats.org/officeDocument/2006/relationships/slide" Target="slide45.xml"/><Relationship Id="rId4" Type="http://schemas.openxmlformats.org/officeDocument/2006/relationships/slide" Target="slide46.xml"/></Relationships>
</file>

<file path=ppt/slides/_rels/slide45.xml.rels><?xml version="1.0" encoding="UTF-8" standalone="yes"?>
<Relationships xmlns="http://schemas.openxmlformats.org/package/2006/relationships"><Relationship Id="rId3" Type="http://schemas.openxmlformats.org/officeDocument/2006/relationships/hyperlink" Target="https://www.gogla.org/sites/www.gogla.org/files/recource_docs/developing-effective-off-grid-lighting-policy.pdf" TargetMode="External"/><Relationship Id="rId7" Type="http://schemas.openxmlformats.org/officeDocument/2006/relationships/slide" Target="slide44.xml"/><Relationship Id="rId2" Type="http://schemas.openxmlformats.org/officeDocument/2006/relationships/hyperlink" Target="https://policy.practicalaction.org/policy-themes/energy/off-grid-solar" TargetMode="External"/><Relationship Id="rId1" Type="http://schemas.openxmlformats.org/officeDocument/2006/relationships/slideLayout" Target="../slideLayouts/slideLayout7.xml"/><Relationship Id="rId6" Type="http://schemas.openxmlformats.org/officeDocument/2006/relationships/slide" Target="slide46.xml"/><Relationship Id="rId5" Type="http://schemas.openxmlformats.org/officeDocument/2006/relationships/slide" Target="slide20.xml"/><Relationship Id="rId4" Type="http://schemas.openxmlformats.org/officeDocument/2006/relationships/slide" Target="slide1.xml"/></Relationships>
</file>

<file path=ppt/slides/_rels/slide46.xml.rels><?xml version="1.0" encoding="UTF-8" standalone="yes"?>
<Relationships xmlns="http://schemas.openxmlformats.org/package/2006/relationships"><Relationship Id="rId8" Type="http://schemas.openxmlformats.org/officeDocument/2006/relationships/slide" Target="slide202.xml"/><Relationship Id="rId3" Type="http://schemas.openxmlformats.org/officeDocument/2006/relationships/slide" Target="slide1.xml"/><Relationship Id="rId7" Type="http://schemas.openxmlformats.org/officeDocument/2006/relationships/slide" Target="slide195.xml"/><Relationship Id="rId12" Type="http://schemas.openxmlformats.org/officeDocument/2006/relationships/slide" Target="slide45.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slide" Target="slide174.xml"/><Relationship Id="rId11" Type="http://schemas.openxmlformats.org/officeDocument/2006/relationships/slide" Target="slide240.xml"/><Relationship Id="rId5" Type="http://schemas.openxmlformats.org/officeDocument/2006/relationships/slide" Target="slide168.xml"/><Relationship Id="rId10" Type="http://schemas.openxmlformats.org/officeDocument/2006/relationships/slide" Target="slide234.xml"/><Relationship Id="rId4" Type="http://schemas.openxmlformats.org/officeDocument/2006/relationships/slide" Target="slide20.xml"/><Relationship Id="rId9" Type="http://schemas.openxmlformats.org/officeDocument/2006/relationships/slide" Target="slide220.xml"/></Relationships>
</file>

<file path=ppt/slides/_rels/slide4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48.xml"/><Relationship Id="rId4" Type="http://schemas.openxmlformats.org/officeDocument/2006/relationships/slide" Target="slide50.xml"/></Relationships>
</file>

<file path=ppt/slides/_rels/slide48.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47.xml"/><Relationship Id="rId5" Type="http://schemas.openxmlformats.org/officeDocument/2006/relationships/slide" Target="slide49.xml"/><Relationship Id="rId4" Type="http://schemas.openxmlformats.org/officeDocument/2006/relationships/slide" Target="slide50.xml"/></Relationships>
</file>

<file path=ppt/slides/_rels/slide49.xml.rels><?xml version="1.0" encoding="UTF-8" standalone="yes"?>
<Relationships xmlns="http://schemas.openxmlformats.org/package/2006/relationships"><Relationship Id="rId8" Type="http://schemas.openxmlformats.org/officeDocument/2006/relationships/slide" Target="slide48.xml"/><Relationship Id="rId3" Type="http://schemas.openxmlformats.org/officeDocument/2006/relationships/hyperlink" Target="https://www.iea.org/publications/freepublications/publication/rural_elect.pdf" TargetMode="External"/><Relationship Id="rId7" Type="http://schemas.openxmlformats.org/officeDocument/2006/relationships/slide" Target="slide50.xml"/><Relationship Id="rId2" Type="http://schemas.openxmlformats.org/officeDocument/2006/relationships/hyperlink" Target="https://books.google.co.uk/books?id=iOBi17Pr3fIC&amp;printsec=frontcover&amp;source=gbs_ge_summary_r&amp;cad=0" TargetMode="External"/><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slide" Target="slide1.xml"/><Relationship Id="rId4" Type="http://schemas.openxmlformats.org/officeDocument/2006/relationships/hyperlink" Target="http://documents.worldbank.org/curated/en/601001468027856008/Vietnam-State-and-people-central-and-local-working-together-the-rural-electrification-experience" TargetMode="Externa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6.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50.xml.rels><?xml version="1.0" encoding="UTF-8" standalone="yes"?>
<Relationships xmlns="http://schemas.openxmlformats.org/package/2006/relationships"><Relationship Id="rId8" Type="http://schemas.openxmlformats.org/officeDocument/2006/relationships/slide" Target="slide49.xml"/><Relationship Id="rId3" Type="http://schemas.openxmlformats.org/officeDocument/2006/relationships/slide" Target="slide20.xml"/><Relationship Id="rId7" Type="http://schemas.openxmlformats.org/officeDocument/2006/relationships/slide" Target="slide258.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252.xml"/><Relationship Id="rId5" Type="http://schemas.openxmlformats.org/officeDocument/2006/relationships/slide" Target="slide240.xml"/><Relationship Id="rId4" Type="http://schemas.openxmlformats.org/officeDocument/2006/relationships/slide" Target="slide174.xml"/><Relationship Id="rId9" Type="http://schemas.openxmlformats.org/officeDocument/2006/relationships/image" Target="../media/image19.jpeg"/></Relationships>
</file>

<file path=ppt/slides/_rels/slide5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52.xml"/><Relationship Id="rId5" Type="http://schemas.openxmlformats.org/officeDocument/2006/relationships/hyperlink" Target="https://policy.practicalaction.org/component/dspace/item/building-energy-access-markets-a-value-chain-analysis-of-key-energy-market-1" TargetMode="External"/><Relationship Id="rId4" Type="http://schemas.openxmlformats.org/officeDocument/2006/relationships/slide" Target="slide55.xml"/></Relationships>
</file>

<file path=ppt/slides/_rels/slide52.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51.xml"/><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slide" Target="slide53.xml"/><Relationship Id="rId5" Type="http://schemas.openxmlformats.org/officeDocument/2006/relationships/slide" Target="slide55.xml"/><Relationship Id="rId4" Type="http://schemas.openxmlformats.org/officeDocument/2006/relationships/slide" Target="slide20.xml"/></Relationships>
</file>

<file path=ppt/slides/_rels/slide53.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52.xml"/><Relationship Id="rId5" Type="http://schemas.openxmlformats.org/officeDocument/2006/relationships/slide" Target="slide54.xml"/><Relationship Id="rId4" Type="http://schemas.openxmlformats.org/officeDocument/2006/relationships/slide" Target="slide55.xml"/></Relationships>
</file>

<file path=ppt/slides/_rels/slide54.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https://policy.practicalaction.org/policy-themes/energy/poor-peoples-energy-outlook/poor-people-s-energy-outlook-2016" TargetMode="External"/><Relationship Id="rId7" Type="http://schemas.openxmlformats.org/officeDocument/2006/relationships/hyperlink" Target="https://www.irena.org/DocumentDownloads/Publications/Evaluating_policies_in_support_of_the_deployment_of_renewable_power.pdf" TargetMode="External"/><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hyperlink" Target="http://www.ifc.org/wps/wcm/connect/topics_ext_content/ifc_external_corporate_site/ifc+sustainability/learning+and+adapting/knowledge+products/publications/publications_report_gap-opportunity" TargetMode="External"/><Relationship Id="rId11" Type="http://schemas.openxmlformats.org/officeDocument/2006/relationships/slide" Target="slide53.xml"/><Relationship Id="rId5" Type="http://schemas.openxmlformats.org/officeDocument/2006/relationships/hyperlink" Target="https://www.gogla.org/sites/www.gogla.org/files/recource_docs/developing-effective-off-grid-lighting-policy.pdf" TargetMode="External"/><Relationship Id="rId10" Type="http://schemas.openxmlformats.org/officeDocument/2006/relationships/slide" Target="slide55.xml"/><Relationship Id="rId4" Type="http://schemas.openxmlformats.org/officeDocument/2006/relationships/hyperlink" Target="https://policy.practicalaction.org/policy-themes/energy/off-grid-solar" TargetMode="External"/><Relationship Id="rId9" Type="http://schemas.openxmlformats.org/officeDocument/2006/relationships/slide" Target="slide20.xml"/></Relationships>
</file>

<file path=ppt/slides/_rels/slide5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4" Type="http://schemas.openxmlformats.org/officeDocument/2006/relationships/slide" Target="slide54.xml"/></Relationships>
</file>

<file path=ppt/slides/_rels/slide56.xml.rels><?xml version="1.0" encoding="UTF-8" standalone="yes"?>
<Relationships xmlns="http://schemas.openxmlformats.org/package/2006/relationships"><Relationship Id="rId3" Type="http://schemas.openxmlformats.org/officeDocument/2006/relationships/slide" Target="slide6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57.xml"/><Relationship Id="rId4" Type="http://schemas.openxmlformats.org/officeDocument/2006/relationships/hyperlink" Target="https://policy.practicalaction.org/component/dspace/item/building-energy-access-markets-a-value-chain-analysis-of-key-energy-market-1" TargetMode="External"/></Relationships>
</file>

<file path=ppt/slides/_rels/slide5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56.xml"/><Relationship Id="rId5" Type="http://schemas.openxmlformats.org/officeDocument/2006/relationships/slide" Target="slide58.xml"/><Relationship Id="rId4" Type="http://schemas.openxmlformats.org/officeDocument/2006/relationships/slide" Target="slide60.xml"/></Relationships>
</file>

<file path=ppt/slides/_rels/slide58.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57.xml"/><Relationship Id="rId5" Type="http://schemas.openxmlformats.org/officeDocument/2006/relationships/slide" Target="slide59.xml"/><Relationship Id="rId4" Type="http://schemas.openxmlformats.org/officeDocument/2006/relationships/slide" Target="slide60.xml"/></Relationships>
</file>

<file path=ppt/slides/_rels/slide59.xml.rels><?xml version="1.0" encoding="UTF-8" standalone="yes"?>
<Relationships xmlns="http://schemas.openxmlformats.org/package/2006/relationships"><Relationship Id="rId3" Type="http://schemas.openxmlformats.org/officeDocument/2006/relationships/hyperlink" Target="https://cleanenergysolutions.org/resources/policies-spur-energy-access" TargetMode="External"/><Relationship Id="rId7" Type="http://schemas.openxmlformats.org/officeDocument/2006/relationships/slide" Target="slide58.xml"/><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slide" Target="slide60.xml"/><Relationship Id="rId5" Type="http://schemas.openxmlformats.org/officeDocument/2006/relationships/slide" Target="slide20.xml"/><Relationship Id="rId4" Type="http://schemas.openxmlformats.org/officeDocument/2006/relationships/slide" Target="slide1.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7.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60.xml.rels><?xml version="1.0" encoding="UTF-8" standalone="yes"?>
<Relationships xmlns="http://schemas.openxmlformats.org/package/2006/relationships"><Relationship Id="rId8" Type="http://schemas.openxmlformats.org/officeDocument/2006/relationships/slide" Target="slide188.xml"/><Relationship Id="rId13" Type="http://schemas.openxmlformats.org/officeDocument/2006/relationships/slide" Target="slide220.xml"/><Relationship Id="rId18" Type="http://schemas.openxmlformats.org/officeDocument/2006/relationships/slide" Target="slide258.xml"/><Relationship Id="rId3" Type="http://schemas.openxmlformats.org/officeDocument/2006/relationships/slide" Target="slide1.xml"/><Relationship Id="rId7" Type="http://schemas.openxmlformats.org/officeDocument/2006/relationships/slide" Target="slide181.xml"/><Relationship Id="rId12" Type="http://schemas.openxmlformats.org/officeDocument/2006/relationships/slide" Target="slide214.xml"/><Relationship Id="rId17" Type="http://schemas.openxmlformats.org/officeDocument/2006/relationships/slide" Target="slide246.xml"/><Relationship Id="rId2" Type="http://schemas.openxmlformats.org/officeDocument/2006/relationships/image" Target="../media/image23.jpeg"/><Relationship Id="rId16" Type="http://schemas.openxmlformats.org/officeDocument/2006/relationships/slide" Target="slide240.xml"/><Relationship Id="rId1" Type="http://schemas.openxmlformats.org/officeDocument/2006/relationships/slideLayout" Target="../slideLayouts/slideLayout7.xml"/><Relationship Id="rId6" Type="http://schemas.openxmlformats.org/officeDocument/2006/relationships/slide" Target="slide174.xml"/><Relationship Id="rId11" Type="http://schemas.openxmlformats.org/officeDocument/2006/relationships/slide" Target="slide208.xml"/><Relationship Id="rId5" Type="http://schemas.openxmlformats.org/officeDocument/2006/relationships/slide" Target="slide168.xml"/><Relationship Id="rId15" Type="http://schemas.openxmlformats.org/officeDocument/2006/relationships/slide" Target="slide234.xml"/><Relationship Id="rId10" Type="http://schemas.openxmlformats.org/officeDocument/2006/relationships/slide" Target="slide202.xml"/><Relationship Id="rId19" Type="http://schemas.openxmlformats.org/officeDocument/2006/relationships/slide" Target="slide59.xml"/><Relationship Id="rId4" Type="http://schemas.openxmlformats.org/officeDocument/2006/relationships/slide" Target="slide20.xml"/><Relationship Id="rId9" Type="http://schemas.openxmlformats.org/officeDocument/2006/relationships/slide" Target="slide195.xml"/><Relationship Id="rId14" Type="http://schemas.openxmlformats.org/officeDocument/2006/relationships/slide" Target="slide227.xml"/></Relationships>
</file>

<file path=ppt/slides/_rels/slide6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62.xml"/><Relationship Id="rId4" Type="http://schemas.openxmlformats.org/officeDocument/2006/relationships/slide" Target="slide64.xml"/></Relationships>
</file>

<file path=ppt/slides/_rels/slide62.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61.xml"/><Relationship Id="rId5" Type="http://schemas.openxmlformats.org/officeDocument/2006/relationships/slide" Target="slide63.xml"/><Relationship Id="rId4" Type="http://schemas.openxmlformats.org/officeDocument/2006/relationships/slide" Target="slide64.xml"/></Relationships>
</file>

<file path=ppt/slides/_rels/slide63.xml.rels><?xml version="1.0" encoding="UTF-8" standalone="yes"?>
<Relationships xmlns="http://schemas.openxmlformats.org/package/2006/relationships"><Relationship Id="rId8" Type="http://schemas.openxmlformats.org/officeDocument/2006/relationships/slide" Target="slide62.xml"/><Relationship Id="rId3" Type="http://schemas.openxmlformats.org/officeDocument/2006/relationships/hyperlink" Target="http://www.irena.org/DocumentDownloads/Publications/IRENA_Policies_Regulations_minigrids_2016.pdf" TargetMode="External"/><Relationship Id="rId7" Type="http://schemas.openxmlformats.org/officeDocument/2006/relationships/slide" Target="slide64.xml"/><Relationship Id="rId2" Type="http://schemas.openxmlformats.org/officeDocument/2006/relationships/hyperlink" Target="http://www.euei-pdf.org/sites/default/files/field_publication_file/RECP_mini-grid_Policy_Toolkit_1pageview_(pdf,_17.6MB,_EN_0.pdf" TargetMode="External"/><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slide" Target="slide1.xml"/><Relationship Id="rId10" Type="http://schemas.openxmlformats.org/officeDocument/2006/relationships/hyperlink" Target="https://openknowledge.worldbank.org/bitstream/handle/10986/11034/396090SN0OBApp1140Electric01PUBLIC1.pdf?sequence=1&amp;isAllowed=y" TargetMode="External"/><Relationship Id="rId4" Type="http://schemas.openxmlformats.org/officeDocument/2006/relationships/hyperlink" Target="http://siteresources.worldbank.org/EXTAFRREGTOPENERGY/Resources/717305-1264695610003/6743444-1268073657582/15.4.Senegal.pdf" TargetMode="External"/><Relationship Id="rId9" Type="http://schemas.openxmlformats.org/officeDocument/2006/relationships/hyperlink" Target="http://www.martinot.info/Martinot_Reiche_WB.pdf" TargetMode="External"/></Relationships>
</file>

<file path=ppt/slides/_rels/slide64.xml.rels><?xml version="1.0" encoding="UTF-8" standalone="yes"?>
<Relationships xmlns="http://schemas.openxmlformats.org/package/2006/relationships"><Relationship Id="rId8" Type="http://schemas.openxmlformats.org/officeDocument/2006/relationships/slide" Target="slide208.xml"/><Relationship Id="rId13" Type="http://schemas.openxmlformats.org/officeDocument/2006/relationships/slide" Target="slide258.xml"/><Relationship Id="rId3" Type="http://schemas.openxmlformats.org/officeDocument/2006/relationships/slide" Target="slide1.xml"/><Relationship Id="rId7" Type="http://schemas.openxmlformats.org/officeDocument/2006/relationships/slide" Target="slide188.xml"/><Relationship Id="rId12" Type="http://schemas.openxmlformats.org/officeDocument/2006/relationships/slide" Target="slide252.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slide" Target="slide174.xml"/><Relationship Id="rId11" Type="http://schemas.openxmlformats.org/officeDocument/2006/relationships/slide" Target="slide240.xml"/><Relationship Id="rId5" Type="http://schemas.openxmlformats.org/officeDocument/2006/relationships/slide" Target="slide168.xml"/><Relationship Id="rId10" Type="http://schemas.openxmlformats.org/officeDocument/2006/relationships/slide" Target="slide227.xml"/><Relationship Id="rId4" Type="http://schemas.openxmlformats.org/officeDocument/2006/relationships/slide" Target="slide20.xml"/><Relationship Id="rId9" Type="http://schemas.openxmlformats.org/officeDocument/2006/relationships/slide" Target="slide220.xml"/><Relationship Id="rId14" Type="http://schemas.openxmlformats.org/officeDocument/2006/relationships/slide" Target="slide63.xml"/></Relationships>
</file>

<file path=ppt/slides/_rels/slide6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66.xml"/><Relationship Id="rId4" Type="http://schemas.openxmlformats.org/officeDocument/2006/relationships/slide" Target="slide68.xml"/></Relationships>
</file>

<file path=ppt/slides/_rels/slide6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65.xml"/><Relationship Id="rId5" Type="http://schemas.openxmlformats.org/officeDocument/2006/relationships/slide" Target="slide67.xml"/><Relationship Id="rId4" Type="http://schemas.openxmlformats.org/officeDocument/2006/relationships/slide" Target="slide68.xml"/></Relationships>
</file>

<file path=ppt/slides/_rels/slide67.xml.rels><?xml version="1.0" encoding="UTF-8" standalone="yes"?>
<Relationships xmlns="http://schemas.openxmlformats.org/package/2006/relationships"><Relationship Id="rId8" Type="http://schemas.openxmlformats.org/officeDocument/2006/relationships/slide" Target="slide68.xml"/><Relationship Id="rId3" Type="http://schemas.openxmlformats.org/officeDocument/2006/relationships/hyperlink" Target="http://www.irena.org/DocumentDownloads/Publications/IRENA_Policies_Regulations_minigrids_2016.pdf" TargetMode="External"/><Relationship Id="rId7" Type="http://schemas.openxmlformats.org/officeDocument/2006/relationships/slide" Target="slide20.xml"/><Relationship Id="rId2" Type="http://schemas.openxmlformats.org/officeDocument/2006/relationships/hyperlink" Target="http://www.euei-pdf.org/sites/default/files/field_publication_file/RECP_MiniGrid_Policy_Toolkit_1pageview_(pdf,_17.6MB,_EN_0.pdf" TargetMode="Externa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hyperlink" Target="https://openknowledge.worldbank.org/handle/10986/16571" TargetMode="External"/><Relationship Id="rId4" Type="http://schemas.openxmlformats.org/officeDocument/2006/relationships/hyperlink" Target="http://www.martinot.info/Martinot_Reiche_WB.pdf" TargetMode="External"/><Relationship Id="rId9" Type="http://schemas.openxmlformats.org/officeDocument/2006/relationships/slide" Target="slide66.xml"/></Relationships>
</file>

<file path=ppt/slides/_rels/slide68.xml.rels><?xml version="1.0" encoding="UTF-8" standalone="yes"?>
<Relationships xmlns="http://schemas.openxmlformats.org/package/2006/relationships"><Relationship Id="rId8" Type="http://schemas.openxmlformats.org/officeDocument/2006/relationships/slide" Target="slide67.xml"/><Relationship Id="rId3" Type="http://schemas.openxmlformats.org/officeDocument/2006/relationships/slide" Target="slide20.xml"/><Relationship Id="rId7" Type="http://schemas.openxmlformats.org/officeDocument/2006/relationships/slide" Target="slide246.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234.xml"/><Relationship Id="rId5" Type="http://schemas.openxmlformats.org/officeDocument/2006/relationships/slide" Target="slide202.xml"/><Relationship Id="rId4" Type="http://schemas.openxmlformats.org/officeDocument/2006/relationships/slide" Target="slide181.xml"/><Relationship Id="rId9" Type="http://schemas.openxmlformats.org/officeDocument/2006/relationships/image" Target="../media/image24.jpeg"/></Relationships>
</file>

<file path=ppt/slides/_rels/slide6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70.xml"/><Relationship Id="rId4" Type="http://schemas.openxmlformats.org/officeDocument/2006/relationships/slide" Target="slide73.xml"/></Relationships>
</file>

<file path=ppt/slides/_rels/slide7.xml.rels><?xml version="1.0" encoding="UTF-8" standalone="yes"?>
<Relationships xmlns="http://schemas.openxmlformats.org/package/2006/relationships"><Relationship Id="rId3" Type="http://schemas.openxmlformats.org/officeDocument/2006/relationships/slide" Target="slide19.xml"/><Relationship Id="rId7" Type="http://schemas.openxmlformats.org/officeDocument/2006/relationships/slide" Target="slide20.xml"/><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1.xml"/><Relationship Id="rId4" Type="http://schemas.openxmlformats.org/officeDocument/2006/relationships/slide" Target="slide6.xml"/></Relationships>
</file>

<file path=ppt/slides/_rels/slide70.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69.xml"/><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slide" Target="slide71.xml"/><Relationship Id="rId5" Type="http://schemas.openxmlformats.org/officeDocument/2006/relationships/slide" Target="slide73.xml"/><Relationship Id="rId4" Type="http://schemas.openxmlformats.org/officeDocument/2006/relationships/slide" Target="slide20.xml"/></Relationships>
</file>

<file path=ppt/slides/_rels/slide7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70.xml"/><Relationship Id="rId5" Type="http://schemas.openxmlformats.org/officeDocument/2006/relationships/slide" Target="slide72.xml"/><Relationship Id="rId4" Type="http://schemas.openxmlformats.org/officeDocument/2006/relationships/slide" Target="slide73.xml"/></Relationships>
</file>

<file path=ppt/slides/_rels/slide72.xml.rels><?xml version="1.0" encoding="UTF-8" standalone="yes"?>
<Relationships xmlns="http://schemas.openxmlformats.org/package/2006/relationships"><Relationship Id="rId3" Type="http://schemas.openxmlformats.org/officeDocument/2006/relationships/hyperlink" Target="http://www.irena.org/DocumentDownloads/Publications/IRENA_Policies_Regulations_minigrids_2016.pdf" TargetMode="External"/><Relationship Id="rId7" Type="http://schemas.openxmlformats.org/officeDocument/2006/relationships/slide" Target="slide71.xml"/><Relationship Id="rId2" Type="http://schemas.openxmlformats.org/officeDocument/2006/relationships/hyperlink" Target="http://www.euei-pdf.org/sites/default/files/field_publication_file/RECP_MiniGrid_Policy_Toolkit_1pageview_(pdf,_17.6MB,_EN_0.pdf" TargetMode="External"/><Relationship Id="rId1" Type="http://schemas.openxmlformats.org/officeDocument/2006/relationships/slideLayout" Target="../slideLayouts/slideLayout7.xml"/><Relationship Id="rId6" Type="http://schemas.openxmlformats.org/officeDocument/2006/relationships/slide" Target="slide73.xml"/><Relationship Id="rId5" Type="http://schemas.openxmlformats.org/officeDocument/2006/relationships/slide" Target="slide20.xml"/><Relationship Id="rId4" Type="http://schemas.openxmlformats.org/officeDocument/2006/relationships/slide" Target="slide1.xml"/></Relationships>
</file>

<file path=ppt/slides/_rels/slide73.xml.rels><?xml version="1.0" encoding="UTF-8" standalone="yes"?>
<Relationships xmlns="http://schemas.openxmlformats.org/package/2006/relationships"><Relationship Id="rId8" Type="http://schemas.openxmlformats.org/officeDocument/2006/relationships/slide" Target="slide220.xml"/><Relationship Id="rId13" Type="http://schemas.openxmlformats.org/officeDocument/2006/relationships/slide" Target="slide72.xml"/><Relationship Id="rId3" Type="http://schemas.openxmlformats.org/officeDocument/2006/relationships/slide" Target="slide20.xml"/><Relationship Id="rId7" Type="http://schemas.openxmlformats.org/officeDocument/2006/relationships/slide" Target="slide202.xml"/><Relationship Id="rId12" Type="http://schemas.openxmlformats.org/officeDocument/2006/relationships/slide" Target="slide258.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181.xml"/><Relationship Id="rId11" Type="http://schemas.openxmlformats.org/officeDocument/2006/relationships/slide" Target="slide252.xml"/><Relationship Id="rId5" Type="http://schemas.openxmlformats.org/officeDocument/2006/relationships/slide" Target="slide174.xml"/><Relationship Id="rId10" Type="http://schemas.openxmlformats.org/officeDocument/2006/relationships/slide" Target="slide240.xml"/><Relationship Id="rId4" Type="http://schemas.openxmlformats.org/officeDocument/2006/relationships/slide" Target="slide168.xml"/><Relationship Id="rId9" Type="http://schemas.openxmlformats.org/officeDocument/2006/relationships/slide" Target="slide234.xml"/><Relationship Id="rId14" Type="http://schemas.openxmlformats.org/officeDocument/2006/relationships/image" Target="../media/image19.jpeg"/></Relationships>
</file>

<file path=ppt/slides/_rels/slide74.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75.xml"/><Relationship Id="rId4" Type="http://schemas.openxmlformats.org/officeDocument/2006/relationships/slide" Target="slide78.xml"/></Relationships>
</file>

<file path=ppt/slides/_rels/slide75.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74.xml"/><Relationship Id="rId2" Type="http://schemas.openxmlformats.org/officeDocument/2006/relationships/slide" Target="slide168.xml"/><Relationship Id="rId1" Type="http://schemas.openxmlformats.org/officeDocument/2006/relationships/slideLayout" Target="../slideLayouts/slideLayout7.xml"/><Relationship Id="rId6" Type="http://schemas.openxmlformats.org/officeDocument/2006/relationships/slide" Target="slide76.xml"/><Relationship Id="rId5" Type="http://schemas.openxmlformats.org/officeDocument/2006/relationships/slide" Target="slide78.xml"/><Relationship Id="rId4" Type="http://schemas.openxmlformats.org/officeDocument/2006/relationships/slide" Target="slide20.xml"/></Relationships>
</file>

<file path=ppt/slides/_rels/slide76.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75.xml"/><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slide" Target="slide77.xml"/><Relationship Id="rId5" Type="http://schemas.openxmlformats.org/officeDocument/2006/relationships/slide" Target="slide78.xml"/><Relationship Id="rId4" Type="http://schemas.openxmlformats.org/officeDocument/2006/relationships/slide" Target="slide20.xml"/></Relationships>
</file>

<file path=ppt/slides/_rels/slide77.xml.rels><?xml version="1.0" encoding="UTF-8" standalone="yes"?>
<Relationships xmlns="http://schemas.openxmlformats.org/package/2006/relationships"><Relationship Id="rId3" Type="http://schemas.openxmlformats.org/officeDocument/2006/relationships/hyperlink" Target="http://www.irena.org/DocumentDownloads/Publications/IRENA_Policies_Regulations_minigrids_2016.pdf" TargetMode="External"/><Relationship Id="rId7" Type="http://schemas.openxmlformats.org/officeDocument/2006/relationships/slide" Target="slide76.xml"/><Relationship Id="rId2" Type="http://schemas.openxmlformats.org/officeDocument/2006/relationships/hyperlink" Target="http://www.euei-pdf.org/sites/default/files/field_publication_file/RECP_MiniGrid_Policy_Toolkit_1pageview_(pdf,_17.6MB,_EN_0.pdf" TargetMode="External"/><Relationship Id="rId1" Type="http://schemas.openxmlformats.org/officeDocument/2006/relationships/slideLayout" Target="../slideLayouts/slideLayout7.xml"/><Relationship Id="rId6" Type="http://schemas.openxmlformats.org/officeDocument/2006/relationships/slide" Target="slide78.xml"/><Relationship Id="rId5" Type="http://schemas.openxmlformats.org/officeDocument/2006/relationships/slide" Target="slide20.xml"/><Relationship Id="rId4" Type="http://schemas.openxmlformats.org/officeDocument/2006/relationships/slide" Target="slide1.xml"/></Relationships>
</file>

<file path=ppt/slides/_rels/slide78.xml.rels><?xml version="1.0" encoding="UTF-8" standalone="yes"?>
<Relationships xmlns="http://schemas.openxmlformats.org/package/2006/relationships"><Relationship Id="rId8" Type="http://schemas.openxmlformats.org/officeDocument/2006/relationships/slide" Target="slide246.xml"/><Relationship Id="rId3" Type="http://schemas.openxmlformats.org/officeDocument/2006/relationships/slide" Target="slide1.xml"/><Relationship Id="rId7" Type="http://schemas.openxmlformats.org/officeDocument/2006/relationships/slide" Target="slide227.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slide" Target="slide208.xml"/><Relationship Id="rId5" Type="http://schemas.openxmlformats.org/officeDocument/2006/relationships/slide" Target="slide188.xml"/><Relationship Id="rId4" Type="http://schemas.openxmlformats.org/officeDocument/2006/relationships/slide" Target="slide20.xml"/><Relationship Id="rId9" Type="http://schemas.openxmlformats.org/officeDocument/2006/relationships/slide" Target="slide77.xml"/></Relationships>
</file>

<file path=ppt/slides/_rels/slide7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80.xml"/><Relationship Id="rId4" Type="http://schemas.openxmlformats.org/officeDocument/2006/relationships/slide" Target="slide8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7" Type="http://schemas.openxmlformats.org/officeDocument/2006/relationships/slide" Target="slide22.xml"/><Relationship Id="rId2" Type="http://schemas.openxmlformats.org/officeDocument/2006/relationships/slide" Target="slide9.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1.xml"/><Relationship Id="rId4" Type="http://schemas.openxmlformats.org/officeDocument/2006/relationships/image" Target="../media/image7.jpeg"/></Relationships>
</file>

<file path=ppt/slides/_rels/slide80.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79.xml"/><Relationship Id="rId2" Type="http://schemas.openxmlformats.org/officeDocument/2006/relationships/slide" Target="slide258.xml"/><Relationship Id="rId1" Type="http://schemas.openxmlformats.org/officeDocument/2006/relationships/slideLayout" Target="../slideLayouts/slideLayout7.xml"/><Relationship Id="rId6" Type="http://schemas.openxmlformats.org/officeDocument/2006/relationships/slide" Target="slide81.xml"/><Relationship Id="rId5" Type="http://schemas.openxmlformats.org/officeDocument/2006/relationships/slide" Target="slide82.xml"/><Relationship Id="rId4" Type="http://schemas.openxmlformats.org/officeDocument/2006/relationships/slide" Target="slide20.xml"/></Relationships>
</file>

<file path=ppt/slides/_rels/slide81.xml.rels><?xml version="1.0" encoding="UTF-8" standalone="yes"?>
<Relationships xmlns="http://schemas.openxmlformats.org/package/2006/relationships"><Relationship Id="rId8" Type="http://schemas.openxmlformats.org/officeDocument/2006/relationships/slide" Target="slide80.xml"/><Relationship Id="rId3" Type="http://schemas.openxmlformats.org/officeDocument/2006/relationships/hyperlink" Target="http://www.euei-pdf.org/sites/default/files/field_publication_file/RECP_MiniGrid_Policy_Toolkit_1pageview_(pdf,_17.6MB,_EN_0.pdf" TargetMode="External"/><Relationship Id="rId7" Type="http://schemas.openxmlformats.org/officeDocument/2006/relationships/slide" Target="slide82.xml"/><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slide" Target="slide1.xml"/><Relationship Id="rId4" Type="http://schemas.openxmlformats.org/officeDocument/2006/relationships/hyperlink" Target="http://www.irena.org/DocumentDownloads/Publications/IRENA_Policies_Regulations_minigrids_2016.pdf" TargetMode="External"/></Relationships>
</file>

<file path=ppt/slides/_rels/slide82.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slide" Target="slide20.xml"/><Relationship Id="rId7" Type="http://schemas.openxmlformats.org/officeDocument/2006/relationships/slide" Target="slide81.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214.xml"/><Relationship Id="rId5" Type="http://schemas.openxmlformats.org/officeDocument/2006/relationships/slide" Target="slide202.xml"/><Relationship Id="rId4" Type="http://schemas.openxmlformats.org/officeDocument/2006/relationships/slide" Target="slide195.xml"/></Relationships>
</file>

<file path=ppt/slides/_rels/slide83.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84.xml"/><Relationship Id="rId4" Type="http://schemas.openxmlformats.org/officeDocument/2006/relationships/slide" Target="slide88.xml"/></Relationships>
</file>

<file path=ppt/slides/_rels/slide84.xml.rels><?xml version="1.0" encoding="UTF-8" standalone="yes"?>
<Relationships xmlns="http://schemas.openxmlformats.org/package/2006/relationships"><Relationship Id="rId3" Type="http://schemas.openxmlformats.org/officeDocument/2006/relationships/slide" Target="slide1.xml"/><Relationship Id="rId7" Type="http://schemas.openxmlformats.org/officeDocument/2006/relationships/slide" Target="slide83.xml"/><Relationship Id="rId2" Type="http://schemas.openxmlformats.org/officeDocument/2006/relationships/slide" Target="slide246.xml"/><Relationship Id="rId1" Type="http://schemas.openxmlformats.org/officeDocument/2006/relationships/slideLayout" Target="../slideLayouts/slideLayout2.xml"/><Relationship Id="rId6" Type="http://schemas.openxmlformats.org/officeDocument/2006/relationships/slide" Target="slide85.xml"/><Relationship Id="rId5" Type="http://schemas.openxmlformats.org/officeDocument/2006/relationships/slide" Target="slide88.xml"/><Relationship Id="rId4" Type="http://schemas.openxmlformats.org/officeDocument/2006/relationships/slide" Target="slide20.xml"/></Relationships>
</file>

<file path=ppt/slides/_rels/slide8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84.xml"/><Relationship Id="rId5" Type="http://schemas.openxmlformats.org/officeDocument/2006/relationships/slide" Target="slide86.xml"/><Relationship Id="rId4" Type="http://schemas.openxmlformats.org/officeDocument/2006/relationships/slide" Target="slide88.xml"/></Relationships>
</file>

<file path=ppt/slides/_rels/slide8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85.xml"/><Relationship Id="rId5" Type="http://schemas.openxmlformats.org/officeDocument/2006/relationships/slide" Target="slide87.xml"/><Relationship Id="rId4" Type="http://schemas.openxmlformats.org/officeDocument/2006/relationships/slide" Target="slide88.xml"/></Relationships>
</file>

<file path=ppt/slides/_rels/slide87.xml.rels><?xml version="1.0" encoding="UTF-8" standalone="yes"?>
<Relationships xmlns="http://schemas.openxmlformats.org/package/2006/relationships"><Relationship Id="rId8" Type="http://schemas.openxmlformats.org/officeDocument/2006/relationships/slide" Target="slide86.xml"/><Relationship Id="rId3" Type="http://schemas.openxmlformats.org/officeDocument/2006/relationships/hyperlink" Target="https://www.dmu.ac.uk/documents/technology-documents/research-faculties/oasys/project-outputs/peer-reviewed-journal-articles/pj7--financing-energy-access--rser-paper.pdf" TargetMode="External"/><Relationship Id="rId7" Type="http://schemas.openxmlformats.org/officeDocument/2006/relationships/slide" Target="slide88.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slide" Target="slide20.xml"/><Relationship Id="rId5" Type="http://schemas.openxmlformats.org/officeDocument/2006/relationships/slide" Target="slide1.xml"/><Relationship Id="rId4" Type="http://schemas.openxmlformats.org/officeDocument/2006/relationships/hyperlink" Target="http://www.unepfi.org/fileadmin/documents/Financing_Renewable_Energy_in_subSaharan_Africa.pdf" TargetMode="External"/></Relationships>
</file>

<file path=ppt/slides/_rels/slide88.xml.rels><?xml version="1.0" encoding="UTF-8" standalone="yes"?>
<Relationships xmlns="http://schemas.openxmlformats.org/package/2006/relationships"><Relationship Id="rId8" Type="http://schemas.openxmlformats.org/officeDocument/2006/relationships/slide" Target="slide202.xml"/><Relationship Id="rId13" Type="http://schemas.openxmlformats.org/officeDocument/2006/relationships/slide" Target="slide258.xml"/><Relationship Id="rId3" Type="http://schemas.openxmlformats.org/officeDocument/2006/relationships/slide" Target="slide20.xml"/><Relationship Id="rId7" Type="http://schemas.openxmlformats.org/officeDocument/2006/relationships/slide" Target="slide195.xml"/><Relationship Id="rId12" Type="http://schemas.openxmlformats.org/officeDocument/2006/relationships/slide" Target="slide246.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181.xml"/><Relationship Id="rId11" Type="http://schemas.openxmlformats.org/officeDocument/2006/relationships/slide" Target="slide234.xml"/><Relationship Id="rId5" Type="http://schemas.openxmlformats.org/officeDocument/2006/relationships/slide" Target="slide174.xml"/><Relationship Id="rId15" Type="http://schemas.openxmlformats.org/officeDocument/2006/relationships/image" Target="../media/image29.jpeg"/><Relationship Id="rId10" Type="http://schemas.openxmlformats.org/officeDocument/2006/relationships/slide" Target="slide227.xml"/><Relationship Id="rId4" Type="http://schemas.openxmlformats.org/officeDocument/2006/relationships/slide" Target="slide168.xml"/><Relationship Id="rId9" Type="http://schemas.openxmlformats.org/officeDocument/2006/relationships/slide" Target="slide208.xml"/><Relationship Id="rId14" Type="http://schemas.openxmlformats.org/officeDocument/2006/relationships/slide" Target="slide87.xml"/></Relationships>
</file>

<file path=ppt/slides/_rels/slide8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90.xml"/><Relationship Id="rId4" Type="http://schemas.openxmlformats.org/officeDocument/2006/relationships/slide" Target="slide93.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10.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20.xml"/><Relationship Id="rId4" Type="http://schemas.openxmlformats.org/officeDocument/2006/relationships/slide" Target="slide1.xml"/></Relationships>
</file>

<file path=ppt/slides/_rels/slide90.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89.xml"/><Relationship Id="rId5" Type="http://schemas.openxmlformats.org/officeDocument/2006/relationships/slide" Target="slide91.xml"/><Relationship Id="rId4" Type="http://schemas.openxmlformats.org/officeDocument/2006/relationships/slide" Target="slide93.xml"/></Relationships>
</file>

<file path=ppt/slides/_rels/slide91.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90.xml"/><Relationship Id="rId5" Type="http://schemas.openxmlformats.org/officeDocument/2006/relationships/slide" Target="slide92.xml"/><Relationship Id="rId4" Type="http://schemas.openxmlformats.org/officeDocument/2006/relationships/slide" Target="slide93.xml"/></Relationships>
</file>

<file path=ppt/slides/_rels/slide92.xml.rels><?xml version="1.0" encoding="UTF-8" standalone="yes"?>
<Relationships xmlns="http://schemas.openxmlformats.org/package/2006/relationships"><Relationship Id="rId3" Type="http://schemas.openxmlformats.org/officeDocument/2006/relationships/hyperlink" Target="http://greenmini-grid.se4all-africa.org/file/160/download" TargetMode="External"/><Relationship Id="rId7" Type="http://schemas.openxmlformats.org/officeDocument/2006/relationships/slide" Target="slide91.xml"/><Relationship Id="rId2" Type="http://schemas.openxmlformats.org/officeDocument/2006/relationships/hyperlink" Target="https://ruralelec.org/access-financing" TargetMode="External"/><Relationship Id="rId1" Type="http://schemas.openxmlformats.org/officeDocument/2006/relationships/slideLayout" Target="../slideLayouts/slideLayout7.xml"/><Relationship Id="rId6" Type="http://schemas.openxmlformats.org/officeDocument/2006/relationships/slide" Target="slide93.xml"/><Relationship Id="rId5" Type="http://schemas.openxmlformats.org/officeDocument/2006/relationships/slide" Target="slide20.xml"/><Relationship Id="rId4" Type="http://schemas.openxmlformats.org/officeDocument/2006/relationships/slide" Target="slide1.xml"/></Relationships>
</file>

<file path=ppt/slides/_rels/slide93.xml.rels><?xml version="1.0" encoding="UTF-8" standalone="yes"?>
<Relationships xmlns="http://schemas.openxmlformats.org/package/2006/relationships"><Relationship Id="rId8" Type="http://schemas.openxmlformats.org/officeDocument/2006/relationships/slide" Target="slide195.xml"/><Relationship Id="rId3" Type="http://schemas.openxmlformats.org/officeDocument/2006/relationships/slide" Target="slide1.xml"/><Relationship Id="rId7" Type="http://schemas.openxmlformats.org/officeDocument/2006/relationships/slide" Target="slide188.xml"/><Relationship Id="rId12" Type="http://schemas.openxmlformats.org/officeDocument/2006/relationships/slide" Target="slide92.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slide" Target="slide174.xml"/><Relationship Id="rId11" Type="http://schemas.openxmlformats.org/officeDocument/2006/relationships/slide" Target="slide246.xml"/><Relationship Id="rId5" Type="http://schemas.openxmlformats.org/officeDocument/2006/relationships/slide" Target="slide168.xml"/><Relationship Id="rId10" Type="http://schemas.openxmlformats.org/officeDocument/2006/relationships/slide" Target="slide220.xml"/><Relationship Id="rId4" Type="http://schemas.openxmlformats.org/officeDocument/2006/relationships/slide" Target="slide20.xml"/><Relationship Id="rId9" Type="http://schemas.openxmlformats.org/officeDocument/2006/relationships/slide" Target="slide202.xml"/></Relationships>
</file>

<file path=ppt/slides/_rels/slide94.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slide" Target="slide95.xml"/><Relationship Id="rId4" Type="http://schemas.openxmlformats.org/officeDocument/2006/relationships/slide" Target="slide100.xml"/></Relationships>
</file>

<file path=ppt/slides/_rels/slide9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94.xml"/><Relationship Id="rId5" Type="http://schemas.openxmlformats.org/officeDocument/2006/relationships/slide" Target="slide96.xml"/><Relationship Id="rId4" Type="http://schemas.openxmlformats.org/officeDocument/2006/relationships/slide" Target="slide100.xml"/></Relationships>
</file>

<file path=ppt/slides/_rels/slide96.xml.rels><?xml version="1.0" encoding="UTF-8" standalone="yes"?>
<Relationships xmlns="http://schemas.openxmlformats.org/package/2006/relationships"><Relationship Id="rId8" Type="http://schemas.openxmlformats.org/officeDocument/2006/relationships/slide" Target="slide95.xml"/><Relationship Id="rId3" Type="http://schemas.openxmlformats.org/officeDocument/2006/relationships/slide" Target="slide240.xml"/><Relationship Id="rId7" Type="http://schemas.openxmlformats.org/officeDocument/2006/relationships/slide" Target="slide97.xml"/><Relationship Id="rId2" Type="http://schemas.openxmlformats.org/officeDocument/2006/relationships/slide" Target="slide168.xml"/><Relationship Id="rId1" Type="http://schemas.openxmlformats.org/officeDocument/2006/relationships/slideLayout" Target="../slideLayouts/slideLayout7.xml"/><Relationship Id="rId6" Type="http://schemas.openxmlformats.org/officeDocument/2006/relationships/slide" Target="slide100.xml"/><Relationship Id="rId5" Type="http://schemas.openxmlformats.org/officeDocument/2006/relationships/slide" Target="slide20.xml"/><Relationship Id="rId4" Type="http://schemas.openxmlformats.org/officeDocument/2006/relationships/slide" Target="slide1.xml"/></Relationships>
</file>

<file path=ppt/slides/_rels/slide9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96.xml"/><Relationship Id="rId5" Type="http://schemas.openxmlformats.org/officeDocument/2006/relationships/slide" Target="slide98.xml"/><Relationship Id="rId4" Type="http://schemas.openxmlformats.org/officeDocument/2006/relationships/slide" Target="slide100.xml"/></Relationships>
</file>

<file path=ppt/slides/_rels/slide98.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97.xml"/><Relationship Id="rId5" Type="http://schemas.openxmlformats.org/officeDocument/2006/relationships/slide" Target="slide99.xml"/><Relationship Id="rId4" Type="http://schemas.openxmlformats.org/officeDocument/2006/relationships/slide" Target="slide100.xml"/></Relationships>
</file>

<file path=ppt/slides/_rels/slide9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hyperlink" Target="http://www.welcomeurope.com/european-subsidies-sector-Energy.html" TargetMode="External"/><Relationship Id="rId1" Type="http://schemas.openxmlformats.org/officeDocument/2006/relationships/slideLayout" Target="../slideLayouts/slideLayout7.xml"/><Relationship Id="rId6" Type="http://schemas.openxmlformats.org/officeDocument/2006/relationships/slide" Target="slide98.xml"/><Relationship Id="rId5" Type="http://schemas.openxmlformats.org/officeDocument/2006/relationships/slide" Target="slide100.xml"/><Relationship Id="rId4" Type="http://schemas.openxmlformats.org/officeDocument/2006/relationships/slide" Target="slide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screen"/>
          <a:stretch>
            <a:fillRect/>
          </a:stretch>
        </p:blipFill>
        <p:spPr bwMode="auto">
          <a:xfrm>
            <a:off x="-1297" y="0"/>
            <a:ext cx="12193294" cy="6860443"/>
          </a:xfrm>
          <a:prstGeom prst="rect">
            <a:avLst/>
          </a:prstGeom>
          <a:noFill/>
          <a:ln w="9525">
            <a:noFill/>
            <a:miter lim="800000"/>
            <a:headEnd/>
            <a:tailEnd/>
          </a:ln>
          <a:effectLst/>
        </p:spPr>
      </p:pic>
      <p:sp>
        <p:nvSpPr>
          <p:cNvPr id="2" name="Title 1"/>
          <p:cNvSpPr>
            <a:spLocks noGrp="1"/>
          </p:cNvSpPr>
          <p:nvPr>
            <p:ph type="ctrTitle"/>
          </p:nvPr>
        </p:nvSpPr>
        <p:spPr>
          <a:xfrm>
            <a:off x="629474" y="273333"/>
            <a:ext cx="9853215" cy="1989660"/>
          </a:xfrm>
        </p:spPr>
        <p:txBody>
          <a:bodyPr anchor="b">
            <a:normAutofit/>
          </a:bodyPr>
          <a:lstStyle/>
          <a:p>
            <a:pPr algn="l">
              <a:lnSpc>
                <a:spcPct val="80000"/>
              </a:lnSpc>
            </a:pPr>
            <a:r>
              <a:rPr lang="en-GB" sz="6600" b="1" dirty="0">
                <a:solidFill>
                  <a:schemeClr val="bg1"/>
                </a:solidFill>
                <a:latin typeface="+mn-lt"/>
              </a:rPr>
              <a:t>National </a:t>
            </a:r>
            <a:r>
              <a:rPr lang="en-GB" sz="6600" b="1">
                <a:solidFill>
                  <a:schemeClr val="bg1"/>
                </a:solidFill>
                <a:latin typeface="+mn-lt"/>
              </a:rPr>
              <a:t>Approaches </a:t>
            </a:r>
            <a:r>
              <a:rPr lang="en-GB" sz="6600" b="1" smtClean="0">
                <a:solidFill>
                  <a:schemeClr val="bg1"/>
                </a:solidFill>
                <a:latin typeface="+mn-lt"/>
              </a:rPr>
              <a:t/>
            </a:r>
            <a:br>
              <a:rPr lang="en-GB" sz="6600" b="1" smtClean="0">
                <a:solidFill>
                  <a:schemeClr val="bg1"/>
                </a:solidFill>
                <a:latin typeface="+mn-lt"/>
              </a:rPr>
            </a:br>
            <a:r>
              <a:rPr lang="en-GB" sz="6600" b="1" smtClean="0">
                <a:solidFill>
                  <a:schemeClr val="bg1"/>
                </a:solidFill>
                <a:latin typeface="+mn-lt"/>
              </a:rPr>
              <a:t>to </a:t>
            </a:r>
            <a:r>
              <a:rPr lang="en-GB" sz="6600" b="1" dirty="0">
                <a:solidFill>
                  <a:schemeClr val="bg1"/>
                </a:solidFill>
                <a:latin typeface="+mn-lt"/>
              </a:rPr>
              <a:t>Electrification</a:t>
            </a:r>
          </a:p>
        </p:txBody>
      </p:sp>
      <p:sp>
        <p:nvSpPr>
          <p:cNvPr id="3" name="Subtitle 2"/>
          <p:cNvSpPr>
            <a:spLocks noGrp="1"/>
          </p:cNvSpPr>
          <p:nvPr>
            <p:ph type="subTitle" idx="1"/>
          </p:nvPr>
        </p:nvSpPr>
        <p:spPr>
          <a:xfrm>
            <a:off x="651106" y="2450607"/>
            <a:ext cx="9144000" cy="1655762"/>
          </a:xfrm>
        </p:spPr>
        <p:txBody>
          <a:bodyPr>
            <a:normAutofit/>
          </a:bodyPr>
          <a:lstStyle/>
          <a:p>
            <a:pPr algn="l"/>
            <a:r>
              <a:rPr lang="en-GB" sz="5400" dirty="0">
                <a:solidFill>
                  <a:schemeClr val="bg1"/>
                </a:solidFill>
                <a:latin typeface="+mj-lt"/>
                <a:ea typeface="+mj-ea"/>
                <a:cs typeface="+mj-cs"/>
              </a:rPr>
              <a:t>Review of Options</a:t>
            </a:r>
          </a:p>
        </p:txBody>
      </p:sp>
      <p:sp>
        <p:nvSpPr>
          <p:cNvPr id="6" name="TextBox 5">
            <a:hlinkClick r:id="rId3" action="ppaction://hlinksldjump"/>
          </p:cNvPr>
          <p:cNvSpPr txBox="1"/>
          <p:nvPr/>
        </p:nvSpPr>
        <p:spPr>
          <a:xfrm>
            <a:off x="11217350" y="6488668"/>
            <a:ext cx="985042"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3" action="ppaction://hlinksldjump"/>
              </a:rPr>
              <a:t>NEXT</a:t>
            </a:r>
            <a:endParaRPr lang="en-GB" dirty="0"/>
          </a:p>
        </p:txBody>
      </p:sp>
      <p:grpSp>
        <p:nvGrpSpPr>
          <p:cNvPr id="9" name="Group 8"/>
          <p:cNvGrpSpPr/>
          <p:nvPr/>
        </p:nvGrpSpPr>
        <p:grpSpPr>
          <a:xfrm>
            <a:off x="663509" y="5508567"/>
            <a:ext cx="6702897" cy="990791"/>
            <a:chOff x="663509" y="5468164"/>
            <a:chExt cx="6891254" cy="1018635"/>
          </a:xfrm>
        </p:grpSpPr>
        <p:pic>
          <p:nvPicPr>
            <p:cNvPr id="10" name="Picture 2" descr="C:\Users\fromm_car\Desktop\SEADS Logo.jpg"/>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663509" y="5469472"/>
              <a:ext cx="2177457" cy="94210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koeber_mic\Pictures\EnDev-logo_SV_RGB300.jpg"/>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3689005" y="5508733"/>
              <a:ext cx="882995" cy="97806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s://practicalaction.org/images/palogos/practical-action-logo-highres-300dpi.jpg"/>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5382883" y="5468164"/>
              <a:ext cx="2171880" cy="94341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19982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81401684"/>
              </p:ext>
            </p:extLst>
          </p:nvPr>
        </p:nvGraphicFramePr>
        <p:xfrm>
          <a:off x="346257" y="1987062"/>
          <a:ext cx="11499486" cy="2717117"/>
        </p:xfrm>
        <a:graphic>
          <a:graphicData uri="http://schemas.openxmlformats.org/drawingml/2006/table">
            <a:tbl>
              <a:tblPr>
                <a:tableStyleId>{5C22544A-7EE6-4342-B048-85BDC9FD1C3A}</a:tableStyleId>
              </a:tblPr>
              <a:tblGrid>
                <a:gridCol w="1916581">
                  <a:extLst>
                    <a:ext uri="{9D8B030D-6E8A-4147-A177-3AD203B41FA5}">
                      <a16:colId xmlns:a16="http://schemas.microsoft.com/office/drawing/2014/main" val="20000"/>
                    </a:ext>
                  </a:extLst>
                </a:gridCol>
                <a:gridCol w="1916581">
                  <a:extLst>
                    <a:ext uri="{9D8B030D-6E8A-4147-A177-3AD203B41FA5}">
                      <a16:colId xmlns:a16="http://schemas.microsoft.com/office/drawing/2014/main" val="20001"/>
                    </a:ext>
                  </a:extLst>
                </a:gridCol>
                <a:gridCol w="1916581">
                  <a:extLst>
                    <a:ext uri="{9D8B030D-6E8A-4147-A177-3AD203B41FA5}">
                      <a16:colId xmlns:a16="http://schemas.microsoft.com/office/drawing/2014/main" val="20002"/>
                    </a:ext>
                  </a:extLst>
                </a:gridCol>
                <a:gridCol w="2101702">
                  <a:extLst>
                    <a:ext uri="{9D8B030D-6E8A-4147-A177-3AD203B41FA5}">
                      <a16:colId xmlns:a16="http://schemas.microsoft.com/office/drawing/2014/main" val="20003"/>
                    </a:ext>
                  </a:extLst>
                </a:gridCol>
                <a:gridCol w="1731460">
                  <a:extLst>
                    <a:ext uri="{9D8B030D-6E8A-4147-A177-3AD203B41FA5}">
                      <a16:colId xmlns:a16="http://schemas.microsoft.com/office/drawing/2014/main" val="20004"/>
                    </a:ext>
                  </a:extLst>
                </a:gridCol>
                <a:gridCol w="1916581">
                  <a:extLst>
                    <a:ext uri="{9D8B030D-6E8A-4147-A177-3AD203B41FA5}">
                      <a16:colId xmlns:a16="http://schemas.microsoft.com/office/drawing/2014/main" val="20005"/>
                    </a:ext>
                  </a:extLst>
                </a:gridCol>
              </a:tblGrid>
              <a:tr h="604472">
                <a:tc>
                  <a:txBody>
                    <a:bodyPr/>
                    <a:lstStyle/>
                    <a:p>
                      <a:pPr algn="ctr" fontAlgn="ctr"/>
                      <a:r>
                        <a:rPr lang="en-GB" sz="1600" b="1" u="none" strike="noStrike" dirty="0" smtClean="0">
                          <a:solidFill>
                            <a:schemeClr val="bg1"/>
                          </a:solidFill>
                          <a:effectLst/>
                        </a:rPr>
                        <a:t>Technology</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600"/>
                    </a:solidFill>
                  </a:tcPr>
                </a:tc>
                <a:tc>
                  <a:txBody>
                    <a:bodyPr/>
                    <a:lstStyle/>
                    <a:p>
                      <a:pPr algn="ctr" fontAlgn="ctr"/>
                      <a:r>
                        <a:rPr lang="en-GB" sz="1600" b="1" u="none" strike="noStrike" dirty="0">
                          <a:solidFill>
                            <a:schemeClr val="bg1"/>
                          </a:solidFill>
                          <a:effectLst/>
                        </a:rPr>
                        <a:t>Delivery Model</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6699"/>
                    </a:solidFill>
                  </a:tcPr>
                </a:tc>
                <a:tc>
                  <a:txBody>
                    <a:bodyPr/>
                    <a:lstStyle/>
                    <a:p>
                      <a:pPr algn="ctr" fontAlgn="ctr"/>
                      <a:r>
                        <a:rPr lang="en-GB" sz="1600" b="1" u="none" strike="noStrike" dirty="0" smtClean="0">
                          <a:solidFill>
                            <a:schemeClr val="bg1"/>
                          </a:solidFill>
                          <a:effectLst/>
                        </a:rPr>
                        <a:t>Legal </a:t>
                      </a:r>
                      <a:r>
                        <a:rPr lang="en-GB" sz="1600" b="1" u="none" strike="noStrike" dirty="0">
                          <a:solidFill>
                            <a:schemeClr val="bg1"/>
                          </a:solidFill>
                          <a:effectLst/>
                        </a:rPr>
                        <a:t>Basis</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00"/>
                    </a:solidFill>
                  </a:tcPr>
                </a:tc>
                <a:tc>
                  <a:txBody>
                    <a:bodyPr/>
                    <a:lstStyle/>
                    <a:p>
                      <a:pPr algn="ctr" fontAlgn="ctr"/>
                      <a:r>
                        <a:rPr lang="en-GB" sz="1600" b="1" u="none" strike="noStrike" dirty="0" smtClean="0">
                          <a:solidFill>
                            <a:schemeClr val="bg1"/>
                          </a:solidFill>
                          <a:effectLst/>
                        </a:rPr>
                        <a:t>Price/Tariff </a:t>
                      </a:r>
                      <a:r>
                        <a:rPr lang="en-GB" sz="1600" b="1" u="none" strike="noStrike" dirty="0">
                          <a:solidFill>
                            <a:schemeClr val="bg1"/>
                          </a:solidFill>
                          <a:effectLst/>
                        </a:rPr>
                        <a:t>Regulation</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3300"/>
                    </a:solidFill>
                  </a:tcPr>
                </a:tc>
                <a:tc>
                  <a:txBody>
                    <a:bodyPr/>
                    <a:lstStyle/>
                    <a:p>
                      <a:pPr algn="ctr" fontAlgn="ctr"/>
                      <a:r>
                        <a:rPr lang="en-GB" sz="1600" b="1" u="none" strike="noStrike" dirty="0" smtClean="0">
                          <a:solidFill>
                            <a:schemeClr val="bg1"/>
                          </a:solidFill>
                          <a:effectLst/>
                        </a:rPr>
                        <a:t>Finance</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fontAlgn="ctr"/>
                      <a:r>
                        <a:rPr lang="en-GB" sz="1600" b="1" u="none" strike="noStrike" dirty="0" smtClean="0">
                          <a:solidFill>
                            <a:schemeClr val="bg1"/>
                          </a:solidFill>
                          <a:effectLst/>
                        </a:rPr>
                        <a:t>Non-Financial Interventions</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56249">
                <a:tc>
                  <a:txBody>
                    <a:bodyPr/>
                    <a:lstStyle/>
                    <a:p>
                      <a:pPr marL="0" marR="0" lvl="1" indent="0" algn="ctr" defTabSz="914400" rtl="0" eaLnBrk="1" fontAlgn="ctr" latinLnBrk="0" hangingPunct="1">
                        <a:lnSpc>
                          <a:spcPct val="100000"/>
                        </a:lnSpc>
                        <a:spcBef>
                          <a:spcPts val="0"/>
                        </a:spcBef>
                        <a:spcAft>
                          <a:spcPts val="0"/>
                        </a:spcAft>
                        <a:buClrTx/>
                        <a:buSzTx/>
                        <a:buFontTx/>
                        <a:buNone/>
                        <a:tabLst/>
                        <a:defRPr/>
                      </a:pPr>
                      <a:r>
                        <a:rPr lang="en-GB" sz="1800" dirty="0" smtClean="0"/>
                        <a:t>The physical means by which electricity is generated, transmitted and distributed</a:t>
                      </a:r>
                      <a:endParaRPr lang="en-GB" sz="1800" b="1" i="0" u="none" strike="noStrike" dirty="0" smtClean="0">
                        <a:solidFill>
                          <a:schemeClr val="bg1"/>
                        </a:solidFill>
                        <a:effectLst/>
                        <a:latin typeface="+mn-lt"/>
                      </a:endParaRPr>
                    </a:p>
                    <a:p>
                      <a:pPr algn="ctr" fontAlgn="ctr"/>
                      <a:endParaRPr lang="en-GB" sz="1200" b="1" i="0" u="none" strike="noStrike" dirty="0">
                        <a:solidFill>
                          <a:schemeClr val="bg1"/>
                        </a:solidFill>
                        <a:effectLst/>
                        <a:latin typeface="Calibri"/>
                      </a:endParaRPr>
                    </a:p>
                  </a:txBody>
                  <a:tcPr marL="72000" marR="72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GB" sz="1800" kern="1200" dirty="0" smtClean="0">
                        <a:solidFill>
                          <a:schemeClr val="dk1"/>
                        </a:solidFill>
                        <a:latin typeface="+mn-lt"/>
                        <a:ea typeface="+mn-ea"/>
                        <a:cs typeface="+mn-cs"/>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The  (market) chain of organisations through which electricity is delivered to users</a:t>
                      </a:r>
                    </a:p>
                    <a:p>
                      <a:pPr algn="ctr" fontAlgn="ctr"/>
                      <a:endParaRPr lang="en-GB" sz="1200" b="1" i="0" u="none" strike="noStrike" dirty="0">
                        <a:solidFill>
                          <a:schemeClr val="bg1"/>
                        </a:solidFill>
                        <a:effectLst/>
                        <a:latin typeface="Calibri"/>
                      </a:endParaRPr>
                    </a:p>
                  </a:txBody>
                  <a:tcPr marL="72000" marR="72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The  basis on which organisations are legally entitled to sell electricity</a:t>
                      </a:r>
                    </a:p>
                    <a:p>
                      <a:pPr marL="0" marR="0" indent="0" algn="ctr" defTabSz="914400" rtl="0" eaLnBrk="1" fontAlgn="ctr" latinLnBrk="0" hangingPunct="1">
                        <a:lnSpc>
                          <a:spcPct val="100000"/>
                        </a:lnSpc>
                        <a:spcBef>
                          <a:spcPts val="0"/>
                        </a:spcBef>
                        <a:spcAft>
                          <a:spcPts val="0"/>
                        </a:spcAft>
                        <a:buClrTx/>
                        <a:buSzTx/>
                        <a:buFontTx/>
                        <a:buNone/>
                        <a:tabLst/>
                        <a:defRPr/>
                      </a:pPr>
                      <a:endParaRPr lang="en-GB" sz="1800" kern="1200" dirty="0">
                        <a:solidFill>
                          <a:schemeClr val="dk1"/>
                        </a:solidFill>
                        <a:latin typeface="+mn-lt"/>
                        <a:ea typeface="+mn-ea"/>
                        <a:cs typeface="+mn-cs"/>
                      </a:endParaRPr>
                    </a:p>
                  </a:txBody>
                  <a:tcPr marL="72000" marR="72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The basis on which the price of electricity (or of standalone systems) are regulated </a:t>
                      </a:r>
                    </a:p>
                    <a:p>
                      <a:pPr marL="0" marR="0" indent="0" algn="ctr" defTabSz="914400" rtl="0" eaLnBrk="1" fontAlgn="ctr" latinLnBrk="0" hangingPunct="1">
                        <a:lnSpc>
                          <a:spcPct val="100000"/>
                        </a:lnSpc>
                        <a:spcBef>
                          <a:spcPts val="0"/>
                        </a:spcBef>
                        <a:spcAft>
                          <a:spcPts val="0"/>
                        </a:spcAft>
                        <a:buClrTx/>
                        <a:buSzTx/>
                        <a:buFontTx/>
                        <a:buNone/>
                        <a:tabLst/>
                        <a:defRPr/>
                      </a:pPr>
                      <a:endParaRPr lang="en-GB" sz="1800" kern="1200" dirty="0">
                        <a:solidFill>
                          <a:schemeClr val="dk1"/>
                        </a:solidFill>
                        <a:latin typeface="+mn-lt"/>
                        <a:ea typeface="+mn-ea"/>
                        <a:cs typeface="+mn-cs"/>
                      </a:endParaRPr>
                    </a:p>
                  </a:txBody>
                  <a:tcPr marL="72000" marR="72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Forms of funding used to finance electricity access</a:t>
                      </a:r>
                    </a:p>
                    <a:p>
                      <a:pPr marL="0" marR="0" indent="0" algn="ctr" defTabSz="914400" rtl="0" eaLnBrk="1" fontAlgn="ctr" latinLnBrk="0" hangingPunct="1">
                        <a:lnSpc>
                          <a:spcPct val="100000"/>
                        </a:lnSpc>
                        <a:spcBef>
                          <a:spcPts val="0"/>
                        </a:spcBef>
                        <a:spcAft>
                          <a:spcPts val="0"/>
                        </a:spcAft>
                        <a:buClrTx/>
                        <a:buSzTx/>
                        <a:buFontTx/>
                        <a:buNone/>
                        <a:tabLst/>
                        <a:defRPr/>
                      </a:pPr>
                      <a:endParaRPr lang="en-GB" sz="1800" kern="1200" dirty="0">
                        <a:solidFill>
                          <a:schemeClr val="dk1"/>
                        </a:solidFill>
                        <a:latin typeface="+mn-lt"/>
                        <a:ea typeface="+mn-ea"/>
                        <a:cs typeface="+mn-cs"/>
                      </a:endParaRPr>
                    </a:p>
                  </a:txBody>
                  <a:tcPr marL="72000" marR="72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800" kern="1200" dirty="0" smtClean="0">
                          <a:solidFill>
                            <a:schemeClr val="dk1"/>
                          </a:solidFill>
                          <a:latin typeface="+mn-lt"/>
                          <a:ea typeface="+mn-ea"/>
                          <a:cs typeface="+mn-cs"/>
                        </a:rPr>
                        <a:t>Actions taken to support or facilitate electricity access</a:t>
                      </a:r>
                    </a:p>
                    <a:p>
                      <a:pPr marL="0" marR="0" indent="0" algn="ctr" defTabSz="914400" rtl="0" eaLnBrk="1" fontAlgn="ctr" latinLnBrk="0" hangingPunct="1">
                        <a:lnSpc>
                          <a:spcPct val="100000"/>
                        </a:lnSpc>
                        <a:spcBef>
                          <a:spcPts val="0"/>
                        </a:spcBef>
                        <a:spcAft>
                          <a:spcPts val="0"/>
                        </a:spcAft>
                        <a:buClrTx/>
                        <a:buSzTx/>
                        <a:buFontTx/>
                        <a:buNone/>
                        <a:tabLst/>
                        <a:defRPr/>
                      </a:pPr>
                      <a:endParaRPr lang="en-GB" sz="1800" kern="1200" dirty="0">
                        <a:solidFill>
                          <a:schemeClr val="dk1"/>
                        </a:solidFill>
                        <a:latin typeface="+mn-lt"/>
                        <a:ea typeface="+mn-ea"/>
                        <a:cs typeface="+mn-cs"/>
                      </a:endParaRPr>
                    </a:p>
                  </a:txBody>
                  <a:tcPr marL="72000" marR="72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
        <p:nvSpPr>
          <p:cNvPr id="8" name="TextBox 7"/>
          <p:cNvSpPr txBox="1"/>
          <p:nvPr/>
        </p:nvSpPr>
        <p:spPr>
          <a:xfrm>
            <a:off x="10813313" y="6492206"/>
            <a:ext cx="1381983"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9" name="TextBox 8"/>
          <p:cNvSpPr txBox="1"/>
          <p:nvPr/>
        </p:nvSpPr>
        <p:spPr>
          <a:xfrm>
            <a:off x="10813313" y="6106693"/>
            <a:ext cx="1381984"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sp>
        <p:nvSpPr>
          <p:cNvPr id="7" name="Title 1"/>
          <p:cNvSpPr txBox="1">
            <a:spLocks/>
          </p:cNvSpPr>
          <p:nvPr/>
        </p:nvSpPr>
        <p:spPr>
          <a:xfrm>
            <a:off x="200581" y="74178"/>
            <a:ext cx="11070771" cy="852983"/>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accent1">
                    <a:lumMod val="75000"/>
                  </a:schemeClr>
                </a:solidFill>
                <a:effectLst/>
                <a:uLnTx/>
                <a:uFillTx/>
                <a:latin typeface="+mj-lt"/>
                <a:ea typeface="+mj-ea"/>
                <a:cs typeface="+mj-cs"/>
              </a:rPr>
              <a:t>Categorization Framework</a:t>
            </a:r>
            <a:endParaRPr kumimoji="0" lang="en-GB" sz="18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TextBox 5">
            <a:hlinkClick r:id="rId4" action="ppaction://hlinksldjump"/>
          </p:cNvPr>
          <p:cNvSpPr txBox="1"/>
          <p:nvPr/>
        </p:nvSpPr>
        <p:spPr>
          <a:xfrm>
            <a:off x="10813312" y="5715282"/>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0" name="TextBox 9">
            <a:hlinkClick r:id="rId4" action="ppaction://hlinksldjump"/>
          </p:cNvPr>
          <p:cNvSpPr txBox="1"/>
          <p:nvPr/>
        </p:nvSpPr>
        <p:spPr>
          <a:xfrm>
            <a:off x="10813312" y="5345950"/>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165159768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798707" y="611933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219940" y="117040"/>
            <a:ext cx="11752119" cy="861774"/>
          </a:xfrm>
          <a:prstGeom prst="rect">
            <a:avLst/>
          </a:prstGeom>
        </p:spPr>
        <p:txBody>
          <a:bodyPr wrap="square">
            <a:spAutoFit/>
          </a:bodyPr>
          <a:lstStyle/>
          <a:p>
            <a:r>
              <a:rPr lang="en-GB" sz="4000" b="1" dirty="0">
                <a:solidFill>
                  <a:schemeClr val="accent1">
                    <a:lumMod val="75000"/>
                  </a:schemeClr>
                </a:solidFill>
                <a:latin typeface="+mj-lt"/>
                <a:ea typeface="+mj-ea"/>
                <a:cs typeface="+mj-cs"/>
              </a:rPr>
              <a:t>Grants </a:t>
            </a:r>
            <a:r>
              <a:rPr lang="en-GB" sz="4000" b="1">
                <a:solidFill>
                  <a:schemeClr val="accent1">
                    <a:lumMod val="75000"/>
                  </a:schemeClr>
                </a:solidFill>
                <a:latin typeface="+mj-lt"/>
                <a:ea typeface="+mj-ea"/>
                <a:cs typeface="+mj-cs"/>
              </a:rPr>
              <a:t>and </a:t>
            </a:r>
            <a:r>
              <a:rPr lang="en-GB" sz="4000" b="1" smtClean="0">
                <a:solidFill>
                  <a:schemeClr val="accent1">
                    <a:lumMod val="75000"/>
                  </a:schemeClr>
                </a:solidFill>
                <a:latin typeface="+mj-lt"/>
                <a:ea typeface="+mj-ea"/>
                <a:cs typeface="+mj-cs"/>
              </a:rPr>
              <a:t>Subsidies</a:t>
            </a:r>
            <a:r>
              <a:rPr lang="en-GB" sz="2800" b="1"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802690681"/>
              </p:ext>
            </p:extLst>
          </p:nvPr>
        </p:nvGraphicFramePr>
        <p:xfrm>
          <a:off x="2427514" y="1034532"/>
          <a:ext cx="7249886" cy="5142435"/>
        </p:xfrm>
        <a:graphic>
          <a:graphicData uri="http://schemas.openxmlformats.org/drawingml/2006/table">
            <a:tbl>
              <a:tblPr/>
              <a:tblGrid>
                <a:gridCol w="4992906">
                  <a:extLst>
                    <a:ext uri="{9D8B030D-6E8A-4147-A177-3AD203B41FA5}">
                      <a16:colId xmlns:a16="http://schemas.microsoft.com/office/drawing/2014/main" val="20000"/>
                    </a:ext>
                  </a:extLst>
                </a:gridCol>
                <a:gridCol w="2256980">
                  <a:extLst>
                    <a:ext uri="{9D8B030D-6E8A-4147-A177-3AD203B41FA5}">
                      <a16:colId xmlns:a16="http://schemas.microsoft.com/office/drawing/2014/main" val="20001"/>
                    </a:ext>
                  </a:extLst>
                </a:gridCol>
              </a:tblGrid>
              <a:tr h="1080342">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Grants</a:t>
                      </a:r>
                      <a:r>
                        <a:rPr lang="en-GB" sz="1600" b="0" i="0" u="none" strike="noStrike" dirty="0" smtClean="0">
                          <a:solidFill>
                            <a:schemeClr val="bg1"/>
                          </a:solidFill>
                          <a:effectLst/>
                          <a:latin typeface="Calibri"/>
                        </a:rPr>
                        <a:t>/ Subsidies</a:t>
                      </a:r>
                      <a:endParaRPr lang="en-GB" sz="1600" b="0" i="0" u="none" strike="noStrike" dirty="0">
                        <a:solidFill>
                          <a:schemeClr val="bg1"/>
                        </a:solidFill>
                        <a:effectLst/>
                        <a:latin typeface="Calibri"/>
                      </a:endParaRP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0"/>
                  </a:ext>
                </a:extLst>
              </a:tr>
              <a:tr h="270086">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1"/>
                  </a:ext>
                </a:extLst>
              </a:tr>
              <a:tr h="270086">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2"/>
                  </a:ext>
                </a:extLst>
              </a:tr>
              <a:tr h="270086">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3"/>
                  </a:ext>
                </a:extLst>
              </a:tr>
              <a:tr h="270086">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4"/>
                  </a:ext>
                </a:extLst>
              </a:tr>
              <a:tr h="270086">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5"/>
                  </a:ext>
                </a:extLst>
              </a:tr>
              <a:tr h="270086">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6"/>
                  </a:ext>
                </a:extLst>
              </a:tr>
              <a:tr h="270086">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7"/>
                  </a:ext>
                </a:extLst>
              </a:tr>
              <a:tr h="270086">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1"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8"/>
                  </a:ext>
                </a:extLst>
              </a:tr>
              <a:tr h="270086">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2"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09"/>
                  </a:ext>
                </a:extLst>
              </a:tr>
              <a:tr h="270086">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3"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10"/>
                  </a:ext>
                </a:extLst>
              </a:tr>
              <a:tr h="270086">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4"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11"/>
                  </a:ext>
                </a:extLst>
              </a:tr>
              <a:tr h="270086">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5"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12"/>
                  </a:ext>
                </a:extLst>
              </a:tr>
              <a:tr h="270086">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6"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13"/>
                  </a:ext>
                </a:extLst>
              </a:tr>
              <a:tr h="270086">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7"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14"/>
                  </a:ext>
                </a:extLst>
              </a:tr>
              <a:tr h="280889">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8"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FAADC"/>
                    </a:solidFill>
                  </a:tcPr>
                </a:tc>
                <a:extLst>
                  <a:ext uri="{0D108BD9-81ED-4DB2-BD59-A6C34878D82A}">
                    <a16:rowId xmlns:a16="http://schemas.microsoft.com/office/drawing/2014/main" val="10015"/>
                  </a:ext>
                </a:extLst>
              </a:tr>
            </a:tbl>
          </a:graphicData>
        </a:graphic>
      </p:graphicFrame>
      <p:sp>
        <p:nvSpPr>
          <p:cNvPr id="7" name="TextBox 6"/>
          <p:cNvSpPr txBox="1"/>
          <p:nvPr/>
        </p:nvSpPr>
        <p:spPr>
          <a:xfrm>
            <a:off x="10798708" y="648866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9" action="ppaction://hlinksldjump"/>
              </a:rPr>
              <a:t>PREVIOUS</a:t>
            </a:r>
            <a:endParaRPr lang="en-GB" dirty="0"/>
          </a:p>
        </p:txBody>
      </p:sp>
      <p:pic>
        <p:nvPicPr>
          <p:cNvPr id="8" name="Picture 7" descr="strommast_06.jpg"/>
          <p:cNvPicPr>
            <a:picLocks noChangeAspect="1"/>
          </p:cNvPicPr>
          <p:nvPr/>
        </p:nvPicPr>
        <p:blipFill>
          <a:blip r:embed="rId20" cstate="screen"/>
          <a:srcRect/>
          <a:stretch>
            <a:fillRect/>
          </a:stretch>
        </p:blipFill>
        <p:spPr>
          <a:xfrm>
            <a:off x="9982991" y="2333043"/>
            <a:ext cx="2209009" cy="3047209"/>
          </a:xfrm>
          <a:prstGeom prst="rect">
            <a:avLst/>
          </a:prstGeom>
        </p:spPr>
      </p:pic>
    </p:spTree>
    <p:extLst>
      <p:ext uri="{BB962C8B-B14F-4D97-AF65-F5344CB8AC3E}">
        <p14:creationId xmlns:p14="http://schemas.microsoft.com/office/powerpoint/2010/main" val="338395216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886" y="182515"/>
            <a:ext cx="11821378" cy="6675485"/>
          </a:xfrm>
        </p:spPr>
        <p:txBody>
          <a:bodyPr anchor="t">
            <a:normAutofit fontScale="90000"/>
          </a:bodyPr>
          <a:lstStyle/>
          <a:p>
            <a:pPr>
              <a:spcBef>
                <a:spcPts val="600"/>
              </a:spcBef>
              <a:spcAft>
                <a:spcPts val="600"/>
              </a:spcAft>
            </a:pPr>
            <a:r>
              <a:rPr lang="en-GB" b="1" dirty="0" smtClean="0">
                <a:solidFill>
                  <a:schemeClr val="accent1">
                    <a:lumMod val="75000"/>
                  </a:schemeClr>
                </a:solidFill>
              </a:rPr>
              <a:t>Cross-Subsidies</a:t>
            </a:r>
            <a:r>
              <a:rPr lang="en-GB" dirty="0" smtClean="0"/>
              <a:t/>
            </a:r>
            <a:br>
              <a:rPr lang="en-GB" dirty="0" smtClean="0"/>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b="1" dirty="0" smtClean="0"/>
              <a:t>– </a:t>
            </a:r>
            <a:r>
              <a:rPr lang="en-GB" sz="1800" b="1" i="1" dirty="0" smtClean="0">
                <a:solidFill>
                  <a:schemeClr val="accent1">
                    <a:lumMod val="75000"/>
                  </a:schemeClr>
                </a:solidFill>
              </a:rPr>
              <a:t>Funds drawn from charges on one (usually existing or high income) group of users and used to subsidize provision to another (usually new or low-income) group of users  </a:t>
            </a:r>
            <a:br>
              <a:rPr lang="en-GB" sz="1800" b="1" i="1" dirty="0" smtClean="0">
                <a:solidFill>
                  <a:schemeClr val="accent1">
                    <a:lumMod val="75000"/>
                  </a:schemeClr>
                </a:solidFill>
              </a:rPr>
            </a:br>
            <a:r>
              <a:rPr lang="en-GB" sz="1800" i="1" dirty="0">
                <a:solidFill>
                  <a:schemeClr val="accent1">
                    <a:lumMod val="75000"/>
                  </a:schemeClr>
                </a:solidFill>
              </a:rPr>
              <a:t/>
            </a:r>
            <a:br>
              <a:rPr lang="en-GB" sz="1800" i="1" dirty="0">
                <a:solidFill>
                  <a:schemeClr val="accent1">
                    <a:lumMod val="75000"/>
                  </a:schemeClr>
                </a:solidFill>
              </a:rPr>
            </a:br>
            <a:r>
              <a:rPr lang="en-GB" sz="1800" dirty="0"/>
              <a:t>Cross </a:t>
            </a:r>
            <a:r>
              <a:rPr lang="en-GB" sz="1800" dirty="0" smtClean="0"/>
              <a:t>subsidies may be established within electricity businesses, with the price/tariff structure being shaped to increase charges from some groups (</a:t>
            </a:r>
            <a:r>
              <a:rPr lang="en-GB" sz="1800" dirty="0" err="1" smtClean="0"/>
              <a:t>eg</a:t>
            </a:r>
            <a:r>
              <a:rPr lang="en-GB" sz="1800" dirty="0" smtClean="0"/>
              <a:t> commercial or higher-consuming household users) in order to allow prices or tariffs for others (</a:t>
            </a:r>
            <a:r>
              <a:rPr lang="en-GB" sz="1800" dirty="0" err="1" smtClean="0"/>
              <a:t>eg</a:t>
            </a:r>
            <a:r>
              <a:rPr lang="en-GB" sz="1800" dirty="0" smtClean="0"/>
              <a:t> industrial users or lower-consuming  users) to be reduced. Alternatively mechanisms (such as an energy fund) may be established to take funding from one electricity provider or set of providers, whose underlying cost of provision is relatively low (</a:t>
            </a:r>
            <a:r>
              <a:rPr lang="en-GB" sz="1800" dirty="0" err="1" smtClean="0"/>
              <a:t>eg</a:t>
            </a:r>
            <a:r>
              <a:rPr lang="en-GB" sz="1800" dirty="0" smtClean="0"/>
              <a:t> the national grid company) to subsidize another set of providers.  While cross subsidies may reduce costs and make electricity affordable for the users who benefit from them, they will inevitably increase costs for other users. Some element of cross-subsidy is inherent in any electricity business, simply because it is impractical to charge each user at their individual cost-recovery level. To enable </a:t>
            </a:r>
            <a:r>
              <a:rPr lang="en-GB" sz="1800" dirty="0"/>
              <a:t>effective </a:t>
            </a:r>
            <a:r>
              <a:rPr lang="en-GB" sz="1800" dirty="0" smtClean="0"/>
              <a:t>cross-subsidy, it </a:t>
            </a:r>
            <a:r>
              <a:rPr lang="en-GB" sz="1800" dirty="0"/>
              <a:t>is essential </a:t>
            </a:r>
            <a:r>
              <a:rPr lang="en-GB" sz="1800" dirty="0" smtClean="0"/>
              <a:t>to define groups of users which are as homogeneous as possible, to understand what the costs of provision to these groups are, and what alternative forms of electricity they may be able to access, in order to set appropriate prices or tariffs and cross-subsidy transfers. Any cross-subsidy arrangement which operates between providers will require government intervention. </a:t>
            </a:r>
            <a:r>
              <a:rPr lang="en-GB" sz="900" dirty="0" smtClean="0"/>
              <a:t> </a:t>
            </a:r>
            <a:br>
              <a:rPr lang="en-GB" sz="900" dirty="0" smtClean="0"/>
            </a:br>
            <a:r>
              <a:rPr lang="en-GB" sz="900" dirty="0"/>
              <a:t/>
            </a:r>
            <a:br>
              <a:rPr lang="en-GB" sz="900" dirty="0"/>
            </a:br>
            <a:r>
              <a:rPr lang="en-GB" sz="1800" b="1" i="1" dirty="0">
                <a:solidFill>
                  <a:schemeClr val="accent1">
                    <a:lumMod val="75000"/>
                  </a:schemeClr>
                </a:solidFill>
              </a:rPr>
              <a:t>Interactions with other NEA Categories:</a:t>
            </a:r>
            <a:r>
              <a:rPr lang="en-GB" sz="1800" dirty="0">
                <a:solidFill>
                  <a:schemeClr val="accent1">
                    <a:lumMod val="75000"/>
                  </a:schemeClr>
                </a:solidFill>
              </a:rPr>
              <a:t>  </a:t>
            </a:r>
            <a:r>
              <a:rPr lang="en-GB" sz="1800" dirty="0"/>
              <a:t/>
            </a:r>
            <a:br>
              <a:rPr lang="en-GB" sz="1800" dirty="0"/>
            </a:br>
            <a:r>
              <a:rPr lang="en-GB" sz="1800" dirty="0"/>
              <a:t/>
            </a:r>
            <a:br>
              <a:rPr lang="en-GB" sz="1800" dirty="0"/>
            </a:br>
            <a:r>
              <a:rPr lang="en-GB" sz="1800" b="1" i="1" dirty="0">
                <a:solidFill>
                  <a:schemeClr val="accent1">
                    <a:lumMod val="75000"/>
                  </a:schemeClr>
                </a:solidFill>
              </a:rPr>
              <a:t>Technologies</a:t>
            </a:r>
            <a:r>
              <a:rPr lang="en-GB" sz="1800" dirty="0"/>
              <a:t> – </a:t>
            </a:r>
            <a:r>
              <a:rPr lang="en-GB" sz="1800" dirty="0" smtClean="0"/>
              <a:t>Some degree of cross-subsidy exists within any grid system because it is impossible to determine costs of provision for individual users and prices or tariffs are therefore generally set uniformly across broad classes of user. This cross-subsidy effect can be increased and targeted by deliberately setting differential prices or tariffs. The same cross-subsidy effect exists, though on a lesser scale within individual mini-grids and again prices/tariffs can be shaped to benefit specific groups. For standalone systems costs of provision vary less (for a given type and size of system) and users are generally charged the specific system cost, or something close to it. Standalone system providers will be reluctant to provide cross-subsidies in the absence of a concession or pricing structure set by government or regulator, because they will fear competition from others. Cross-subsidies between different technologies delivered by a single provider (for instance </a:t>
            </a:r>
            <a:br>
              <a:rPr lang="en-GB" sz="1800" dirty="0" smtClean="0"/>
            </a:br>
            <a:r>
              <a:rPr lang="en-GB" sz="1800" dirty="0" smtClean="0"/>
              <a:t>subsidy of standalone systems provided by the grid operator) or between technologies delivered by different providers </a:t>
            </a:r>
            <a:br>
              <a:rPr lang="en-GB" sz="1800" dirty="0" smtClean="0"/>
            </a:br>
            <a:r>
              <a:rPr lang="en-GB" sz="1800" dirty="0" smtClean="0"/>
              <a:t>(e.g. the grid system and separately owned mini-grids) may be established but are likely to be driven by government policy or </a:t>
            </a:r>
            <a:br>
              <a:rPr lang="en-GB" sz="1800" dirty="0" smtClean="0"/>
            </a:br>
            <a:r>
              <a:rPr lang="en-GB" sz="1800" dirty="0" smtClean="0"/>
              <a:t>regulation.      </a:t>
            </a:r>
            <a:r>
              <a:rPr lang="en-GB" sz="1800" dirty="0"/>
              <a:t/>
            </a:r>
            <a:br>
              <a:rPr lang="en-GB" sz="1800" dirty="0"/>
            </a:br>
            <a:endParaRPr lang="en-GB" sz="1800" dirty="0"/>
          </a:p>
        </p:txBody>
      </p:sp>
      <p:sp>
        <p:nvSpPr>
          <p:cNvPr id="3" name="TextBox 2">
            <a:hlinkClick r:id="rId2" action="ppaction://hlinksldjump"/>
          </p:cNvPr>
          <p:cNvSpPr txBox="1"/>
          <p:nvPr/>
        </p:nvSpPr>
        <p:spPr>
          <a:xfrm>
            <a:off x="10788316" y="6126847"/>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5" y="5742143"/>
            <a:ext cx="1414075"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788316" y="6488668"/>
            <a:ext cx="1414076"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264560860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161" y="182881"/>
            <a:ext cx="10951029" cy="5735586"/>
          </a:xfrm>
        </p:spPr>
        <p:txBody>
          <a:bodyPr anchor="t">
            <a:normAutofit/>
          </a:bodyPr>
          <a:lstStyle/>
          <a:p>
            <a:r>
              <a:rPr lang="en-GB" sz="4000" b="1" dirty="0" smtClean="0">
                <a:solidFill>
                  <a:schemeClr val="accent1">
                    <a:lumMod val="75000"/>
                  </a:schemeClr>
                </a:solidFill>
              </a:rPr>
              <a:t>Cross-Subsidies</a:t>
            </a:r>
            <a:r>
              <a:rPr lang="en-GB" sz="1800" dirty="0" smtClean="0"/>
              <a:t/>
            </a:r>
            <a:br>
              <a:rPr lang="en-GB" sz="1800" dirty="0" smtClean="0"/>
            </a:br>
            <a:r>
              <a:rPr lang="en-GB" sz="1600" dirty="0" smtClean="0"/>
              <a:t/>
            </a:r>
            <a:br>
              <a:rPr lang="en-GB" sz="1600" dirty="0" smtClean="0"/>
            </a:br>
            <a:r>
              <a:rPr lang="en-GB" sz="1600" b="1" i="1" dirty="0" smtClean="0">
                <a:solidFill>
                  <a:schemeClr val="accent1">
                    <a:lumMod val="75000"/>
                  </a:schemeClr>
                </a:solidFill>
              </a:rPr>
              <a:t>Delivery Model </a:t>
            </a:r>
            <a:r>
              <a:rPr lang="en-GB" sz="1600" dirty="0" smtClean="0"/>
              <a:t>– Active cross-subsidies are more likely to be put in place within a public delivery model, where the delivery organisation has social as well as financial objectives. In a private or public-private model cross-subsidies may be established either for social reasons (provided this does not threaten investor returns) or for commercial reasons (</a:t>
            </a:r>
            <a:r>
              <a:rPr lang="en-GB" sz="1600" dirty="0" err="1" smtClean="0"/>
              <a:t>eg</a:t>
            </a:r>
            <a:r>
              <a:rPr lang="en-GB" sz="1600" dirty="0" smtClean="0"/>
              <a:t> where a mini-grid operator believes that commercial customers will be willing to pay for electricity at a higher price than the cost of supplying them, and this can be used to lower charges to and so increase demand from households, thus increasing overall revenues). Otherwise cross-subsidies are likely to be the result of regulatory action.       </a:t>
            </a:r>
            <a:br>
              <a:rPr lang="en-GB" sz="1600" dirty="0" smtClean="0"/>
            </a:br>
            <a:r>
              <a:rPr lang="en-GB" sz="1600" dirty="0" smtClean="0"/>
              <a:t/>
            </a:r>
            <a:br>
              <a:rPr lang="en-GB" sz="1600" dirty="0" smtClean="0"/>
            </a:br>
            <a:r>
              <a:rPr lang="en-GB" sz="1600" b="1" i="1" dirty="0" smtClean="0">
                <a:solidFill>
                  <a:schemeClr val="accent1">
                    <a:lumMod val="75000"/>
                  </a:schemeClr>
                </a:solidFill>
              </a:rPr>
              <a:t>Legal basis: - </a:t>
            </a:r>
            <a:r>
              <a:rPr lang="en-GB" sz="1600" dirty="0" smtClean="0"/>
              <a:t>Concessions </a:t>
            </a:r>
            <a:r>
              <a:rPr lang="en-GB" sz="1600" dirty="0"/>
              <a:t>can provide a </a:t>
            </a:r>
            <a:r>
              <a:rPr lang="en-GB" sz="1600" dirty="0" smtClean="0"/>
              <a:t>vehicle for cross-subsidisation, with finds transferring between concessionaires under the terms of concession agreements. Under a licensing structure some form of levy and energy fund will probably be needed.  Cross subsidies between providers are unlikely to be practicable in an unregulated environment.  </a:t>
            </a:r>
            <a:r>
              <a:rPr lang="en-GB" sz="1600" dirty="0"/>
              <a:t/>
            </a:r>
            <a:br>
              <a:rPr lang="en-GB" sz="1600" dirty="0"/>
            </a:br>
            <a:r>
              <a:rPr lang="en-GB" sz="1600" dirty="0" smtClean="0"/>
              <a:t/>
            </a:r>
            <a:br>
              <a:rPr lang="en-GB" sz="1600" dirty="0" smtClean="0"/>
            </a:br>
            <a:r>
              <a:rPr lang="en-GB" sz="1600" b="1" i="1" dirty="0">
                <a:solidFill>
                  <a:schemeClr val="accent1">
                    <a:lumMod val="75000"/>
                  </a:schemeClr>
                </a:solidFill>
              </a:rPr>
              <a:t>Price/Ta</a:t>
            </a:r>
            <a:r>
              <a:rPr lang="en-GB" sz="1600" b="1" i="1" dirty="0" smtClean="0">
                <a:solidFill>
                  <a:schemeClr val="accent1">
                    <a:lumMod val="75000"/>
                  </a:schemeClr>
                </a:solidFill>
              </a:rPr>
              <a:t>riff regulation</a:t>
            </a:r>
            <a:r>
              <a:rPr lang="en-GB" sz="1600" dirty="0" smtClean="0"/>
              <a:t>: </a:t>
            </a:r>
            <a:r>
              <a:rPr lang="en-GB" sz="1600" i="1" dirty="0" smtClean="0"/>
              <a:t>– </a:t>
            </a:r>
            <a:r>
              <a:rPr lang="en-GB" sz="1600" dirty="0"/>
              <a:t>Any </a:t>
            </a:r>
            <a:r>
              <a:rPr lang="en-GB" sz="1600" dirty="0" smtClean="0"/>
              <a:t>cross-subsidies will be linked to price/tariff regulation. Where prices or tariffs are shaped to subsidize one group of users by increasing prices or tariffs for another group within a regulated electricity business, the price/tariff structure will require regulatory approval, and may be driven by regulatory requirements. Any cross-subsidies between providers will almost inevitably be driven by government or regulatory requirements. Either cross subsidies or grants or subsidies from outside the sector will be needed within any uniform price/tariff arrangement to prevent providers in higher cost areas or to higher cost groups becoming insolvent, while those with a lower cost base are enabled to make excess profits.  Within an individual price/tariff regime, any cross-subsidies should be factored in to price/tariff calculations, and may be used to make electricity more affordable for those it is more costly to supply, and hence more equitable.       </a:t>
            </a:r>
            <a:r>
              <a:rPr lang="en-GB" sz="1600" dirty="0"/>
              <a:t/>
            </a:r>
            <a:br>
              <a:rPr lang="en-GB" sz="1600" dirty="0"/>
            </a:br>
            <a:endParaRPr lang="en-GB" sz="1800" dirty="0"/>
          </a:p>
        </p:txBody>
      </p:sp>
      <p:sp>
        <p:nvSpPr>
          <p:cNvPr id="3" name="TextBox 2">
            <a:hlinkClick r:id="rId2" action="ppaction://hlinksldjump"/>
          </p:cNvPr>
          <p:cNvSpPr txBox="1"/>
          <p:nvPr/>
        </p:nvSpPr>
        <p:spPr>
          <a:xfrm>
            <a:off x="10813312" y="573380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TextBox 4">
            <a:hlinkClick r:id="rId2" action="ppaction://hlinksldjump"/>
          </p:cNvPr>
          <p:cNvSpPr txBox="1"/>
          <p:nvPr/>
        </p:nvSpPr>
        <p:spPr>
          <a:xfrm>
            <a:off x="10813312" y="5364469"/>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7" name="TextBox 6"/>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139757568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stadt_05.jpg"/>
          <p:cNvPicPr>
            <a:picLocks noChangeAspect="1"/>
          </p:cNvPicPr>
          <p:nvPr/>
        </p:nvPicPr>
        <p:blipFill>
          <a:blip r:embed="rId2" cstate="screen"/>
          <a:stretch>
            <a:fillRect/>
          </a:stretch>
        </p:blipFill>
        <p:spPr>
          <a:xfrm>
            <a:off x="0" y="3977640"/>
            <a:ext cx="10799064" cy="2880360"/>
          </a:xfrm>
          <a:prstGeom prst="rect">
            <a:avLst/>
          </a:prstGeom>
        </p:spPr>
      </p:pic>
      <p:sp>
        <p:nvSpPr>
          <p:cNvPr id="2" name="Title 1"/>
          <p:cNvSpPr>
            <a:spLocks noGrp="1"/>
          </p:cNvSpPr>
          <p:nvPr>
            <p:ph type="title"/>
          </p:nvPr>
        </p:nvSpPr>
        <p:spPr>
          <a:xfrm>
            <a:off x="215858" y="170036"/>
            <a:ext cx="11157857" cy="6673334"/>
          </a:xfrm>
        </p:spPr>
        <p:txBody>
          <a:bodyPr anchor="t">
            <a:normAutofit/>
          </a:bodyPr>
          <a:lstStyle/>
          <a:p>
            <a:r>
              <a:rPr lang="en-GB" sz="4000" b="1" dirty="0" smtClean="0">
                <a:solidFill>
                  <a:schemeClr val="accent1">
                    <a:lumMod val="75000"/>
                  </a:schemeClr>
                </a:solidFill>
              </a:rPr>
              <a:t>Cross-Subsidies</a:t>
            </a:r>
            <a:r>
              <a:rPr lang="en-GB" dirty="0" smtClean="0"/>
              <a:t/>
            </a:r>
            <a:br>
              <a:rPr lang="en-GB" dirty="0" smtClean="0"/>
            </a:br>
            <a:r>
              <a:rPr lang="en-GB" sz="1800" dirty="0" smtClean="0"/>
              <a:t> </a:t>
            </a:r>
            <a:br>
              <a:rPr lang="en-GB" sz="1800" dirty="0" smtClean="0"/>
            </a:br>
            <a:r>
              <a:rPr lang="en-GB" sz="1600" b="1" i="1" dirty="0" smtClean="0">
                <a:solidFill>
                  <a:schemeClr val="accent1">
                    <a:lumMod val="75000"/>
                  </a:schemeClr>
                </a:solidFill>
              </a:rPr>
              <a:t>Other </a:t>
            </a:r>
            <a:r>
              <a:rPr lang="en-GB" sz="1600" b="1" i="1" dirty="0">
                <a:solidFill>
                  <a:schemeClr val="accent1">
                    <a:lumMod val="75000"/>
                  </a:schemeClr>
                </a:solidFill>
              </a:rPr>
              <a:t>Forms of Finance </a:t>
            </a:r>
            <a:r>
              <a:rPr lang="en-GB" sz="1600" dirty="0" smtClean="0"/>
              <a:t>–  Cross-subsidies may be used to attract private finance – but may also discourage it to the extent that funds are extracted from some businesses and thereby reduce returns. If they are seen as arbitrary or politically driven this is particularly likely to drive away private investment.  Cross-subsidies will also directly affect user finance, since it is effectively a means of reducing the level of finance required from one set of users and increasing that from another. Cross-subsidies may also be seen as an alternative to external grants and subsidies – but it must be recalled that they merely move funding within the electricity sector rather than bringing new funds into the sector as a whole.   </a:t>
            </a:r>
            <a:br>
              <a:rPr lang="en-GB" sz="1600" dirty="0" smtClean="0"/>
            </a:br>
            <a:r>
              <a:rPr lang="en-GB" sz="1600" dirty="0"/>
              <a:t/>
            </a:r>
            <a:br>
              <a:rPr lang="en-GB" sz="1600" dirty="0"/>
            </a:br>
            <a:r>
              <a:rPr lang="en-GB" sz="1600" b="1" i="1" dirty="0">
                <a:solidFill>
                  <a:schemeClr val="accent1">
                    <a:lumMod val="75000"/>
                  </a:schemeClr>
                </a:solidFill>
              </a:rPr>
              <a:t>Non-Financial </a:t>
            </a:r>
            <a:r>
              <a:rPr lang="en-GB" sz="1600" b="1" i="1" dirty="0" smtClean="0">
                <a:solidFill>
                  <a:schemeClr val="accent1">
                    <a:lumMod val="75000"/>
                  </a:schemeClr>
                </a:solidFill>
              </a:rPr>
              <a:t>Interventions:</a:t>
            </a:r>
            <a:r>
              <a:rPr lang="en-GB" sz="1600" dirty="0" smtClean="0"/>
              <a:t/>
            </a:r>
            <a:br>
              <a:rPr lang="en-GB" sz="1600" dirty="0" smtClean="0"/>
            </a:br>
            <a:r>
              <a:rPr lang="en-GB" sz="1600" dirty="0"/>
              <a:t/>
            </a:r>
            <a:br>
              <a:rPr lang="en-GB" sz="1600" dirty="0"/>
            </a:br>
            <a:r>
              <a:rPr lang="en-GB" sz="1600" dirty="0" smtClean="0"/>
              <a:t>Regulatory </a:t>
            </a:r>
            <a:r>
              <a:rPr lang="en-GB" sz="1600" dirty="0"/>
              <a:t>reform will be required to define any cross-subsidy framework and agree the introduction of such </a:t>
            </a:r>
            <a:r>
              <a:rPr lang="en-GB" sz="1600" dirty="0" smtClean="0"/>
              <a:t>a framework </a:t>
            </a:r>
            <a:r>
              <a:rPr lang="en-GB" sz="1600" dirty="0"/>
              <a:t>with all relevant parties before it can successfully be implemented</a:t>
            </a:r>
            <a:r>
              <a:rPr lang="en-GB" sz="1600" dirty="0" smtClean="0"/>
              <a:t>.</a:t>
            </a:r>
            <a:r>
              <a:rPr lang="en-GB" sz="1600" dirty="0"/>
              <a:t> </a:t>
            </a:r>
            <a:r>
              <a:rPr lang="en-GB" sz="1600" dirty="0" smtClean="0"/>
              <a:t>Any cross-subsidy arrangement between providers will also need </a:t>
            </a:r>
            <a:r>
              <a:rPr lang="en-GB" sz="1600" dirty="0"/>
              <a:t>backing from Government </a:t>
            </a:r>
            <a:r>
              <a:rPr lang="en-GB" sz="1600" dirty="0" smtClean="0"/>
              <a:t>policy, and should align with and support electricity access targets. </a:t>
            </a:r>
            <a:r>
              <a:rPr lang="en-GB" sz="1600" dirty="0"/>
              <a:t>Cross-subsidies may also be </a:t>
            </a:r>
            <a:r>
              <a:rPr lang="en-GB" sz="1600" dirty="0" smtClean="0"/>
              <a:t>an appropriate means to support introduction of new technologies. Capacity building and technical assistance may be needed to enable policymakers and regulators to establish cross-subsidy arrangements which are effective and will produce desired outcomes without adverse unintended consequences. </a:t>
            </a:r>
            <a:r>
              <a:rPr lang="en-GB" sz="1800" dirty="0"/>
              <a:t/>
            </a:r>
            <a:br>
              <a:rPr lang="en-GB" sz="1800" dirty="0"/>
            </a:br>
            <a:endParaRPr lang="en-GB" sz="1800" dirty="0"/>
          </a:p>
        </p:txBody>
      </p:sp>
      <p:sp>
        <p:nvSpPr>
          <p:cNvPr id="3" name="TextBox 2">
            <a:hlinkClick r:id="rId3" action="ppaction://hlinksldjump"/>
          </p:cNvPr>
          <p:cNvSpPr txBox="1"/>
          <p:nvPr/>
        </p:nvSpPr>
        <p:spPr>
          <a:xfrm>
            <a:off x="10813312" y="5748635"/>
            <a:ext cx="1378688"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TextBox 4">
            <a:hlinkClick r:id="rId3" action="ppaction://hlinksldjump"/>
          </p:cNvPr>
          <p:cNvSpPr txBox="1"/>
          <p:nvPr/>
        </p:nvSpPr>
        <p:spPr>
          <a:xfrm>
            <a:off x="10813312" y="5356916"/>
            <a:ext cx="137868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7" name="TextBox 6"/>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187681783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0534" y="124355"/>
            <a:ext cx="11838712" cy="612475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Cross-Subsidies</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pPr>
              <a:lnSpc>
                <a:spcPct val="90000"/>
              </a:lnSpc>
            </a:pPr>
            <a:r>
              <a:rPr lang="en-GB" sz="1600" b="1" i="1" dirty="0">
                <a:solidFill>
                  <a:schemeClr val="accent1">
                    <a:lumMod val="75000"/>
                  </a:schemeClr>
                </a:solidFill>
                <a:latin typeface="+mj-lt"/>
                <a:ea typeface="+mj-ea"/>
                <a:cs typeface="+mj-cs"/>
              </a:rPr>
              <a:t>Advantages and Disadvantages </a:t>
            </a:r>
            <a:endParaRPr lang="en-GB" sz="1600" b="1" i="1" dirty="0" smtClean="0">
              <a:solidFill>
                <a:schemeClr val="accent1">
                  <a:lumMod val="75000"/>
                </a:schemeClr>
              </a:solidFill>
              <a:latin typeface="+mj-lt"/>
              <a:ea typeface="+mj-ea"/>
              <a:cs typeface="+mj-cs"/>
            </a:endParaRPr>
          </a:p>
          <a:p>
            <a:pPr>
              <a:lnSpc>
                <a:spcPct val="90000"/>
              </a:lnSpc>
            </a:pPr>
            <a:r>
              <a:rPr lang="en-GB" sz="1600" dirty="0">
                <a:latin typeface="+mj-lt"/>
                <a:ea typeface="+mj-ea"/>
                <a:cs typeface="+mj-cs"/>
              </a:rPr>
              <a:t>The great advantage of cross-subsidies is that they can increase electricity access to low-income groups without having dependence upon external sources of finance.  By providing a </a:t>
            </a:r>
            <a:r>
              <a:rPr lang="en-GB" sz="1600" dirty="0" smtClean="0">
                <a:latin typeface="+mj-lt"/>
                <a:ea typeface="+mj-ea"/>
                <a:cs typeface="+mj-cs"/>
              </a:rPr>
              <a:t>price/tariff </a:t>
            </a:r>
            <a:r>
              <a:rPr lang="en-GB" sz="1600" dirty="0">
                <a:latin typeface="+mj-lt"/>
                <a:ea typeface="+mj-ea"/>
                <a:cs typeface="+mj-cs"/>
              </a:rPr>
              <a:t>structure that is tailored towards different levels of consumption (reflecting the levels of affordability), </a:t>
            </a:r>
            <a:r>
              <a:rPr lang="en-GB" sz="1600" dirty="0" smtClean="0">
                <a:latin typeface="+mj-lt"/>
                <a:ea typeface="+mj-ea"/>
                <a:cs typeface="+mj-cs"/>
              </a:rPr>
              <a:t> </a:t>
            </a:r>
            <a:r>
              <a:rPr lang="en-GB" sz="1600" dirty="0">
                <a:latin typeface="+mj-lt"/>
                <a:ea typeface="+mj-ea"/>
                <a:cs typeface="+mj-cs"/>
              </a:rPr>
              <a:t>those most able/willing to pay for electricity can offset the costs for lower-income </a:t>
            </a:r>
            <a:r>
              <a:rPr lang="en-GB" sz="1600" dirty="0" smtClean="0">
                <a:latin typeface="+mj-lt"/>
                <a:ea typeface="+mj-ea"/>
                <a:cs typeface="+mj-cs"/>
              </a:rPr>
              <a:t>groups, and those to whom relatively low cost electricity can be supplied can support electricity access for those for whom it relatively expensive to provide it. Cross-subsidies therefore support more equitable electricity access. </a:t>
            </a:r>
          </a:p>
          <a:p>
            <a:pPr>
              <a:lnSpc>
                <a:spcPct val="90000"/>
              </a:lnSpc>
            </a:pPr>
            <a:endParaRPr lang="en-GB" sz="1600" dirty="0">
              <a:latin typeface="+mj-lt"/>
              <a:ea typeface="+mj-ea"/>
              <a:cs typeface="+mj-cs"/>
            </a:endParaRPr>
          </a:p>
          <a:p>
            <a:pPr>
              <a:lnSpc>
                <a:spcPct val="90000"/>
              </a:lnSpc>
            </a:pPr>
            <a:r>
              <a:rPr lang="en-GB" sz="1600" dirty="0" smtClean="0">
                <a:latin typeface="+mj-lt"/>
                <a:ea typeface="+mj-ea"/>
                <a:cs typeface="+mj-cs"/>
              </a:rPr>
              <a:t>The main disadvantage of cross-subsidies is that their negative impacts and limitations are often forgotten or ignored. While they may work well if prices or tariffs are to a large group of relatively affluent users are raised by a small amount to provide support for a relatively small group of lower income users, cross-subsidies will not work if the group of low income users is too large or the support needed is too great relative to the group of users from whom the subsidies are drawn. In these circumstances excessive cross subsidies may lead to the group who are being expected to fund subsidies looking for alternative means of electricity access (</a:t>
            </a:r>
            <a:r>
              <a:rPr lang="en-GB" sz="1600" dirty="0" err="1" smtClean="0">
                <a:latin typeface="+mj-lt"/>
                <a:ea typeface="+mj-ea"/>
                <a:cs typeface="+mj-cs"/>
              </a:rPr>
              <a:t>eg</a:t>
            </a:r>
            <a:r>
              <a:rPr lang="en-GB" sz="1600" dirty="0" smtClean="0">
                <a:latin typeface="+mj-lt"/>
                <a:ea typeface="+mj-ea"/>
                <a:cs typeface="+mj-cs"/>
              </a:rPr>
              <a:t> business users may turn to diesel generators) and/or the electricity providers from which the subsidies are drawn becoming insolvent.</a:t>
            </a:r>
          </a:p>
          <a:p>
            <a:pPr>
              <a:lnSpc>
                <a:spcPct val="90000"/>
              </a:lnSpc>
            </a:pPr>
            <a:endParaRPr lang="en-GB" sz="1600" dirty="0">
              <a:latin typeface="+mj-lt"/>
              <a:ea typeface="+mj-ea"/>
              <a:cs typeface="+mj-cs"/>
            </a:endParaRPr>
          </a:p>
          <a:p>
            <a:pPr>
              <a:lnSpc>
                <a:spcPct val="90000"/>
              </a:lnSpc>
            </a:pPr>
            <a:r>
              <a:rPr lang="en-GB" sz="1600" dirty="0" smtClean="0">
                <a:latin typeface="+mj-lt"/>
                <a:ea typeface="+mj-ea"/>
                <a:cs typeface="+mj-cs"/>
              </a:rPr>
              <a:t>Where cross-subsidies are non-transparent it is easy for both policy makers and users to forget them. Policy makers may then fail to understand their negative consequences while users come to take them for granted and demand that they be extended and increased beyond the point at which they are beneficial, and they may become the subject of political pressure.  The complexity and difficulties in setting up and administering effective cross-subsidy arrangements without incurring these unintended consequences are also often underestimated.  </a:t>
            </a:r>
            <a:endParaRPr lang="en-GB" sz="1600" dirty="0">
              <a:latin typeface="+mj-lt"/>
              <a:ea typeface="+mj-ea"/>
              <a:cs typeface="+mj-cs"/>
            </a:endParaRPr>
          </a:p>
          <a:p>
            <a:pPr>
              <a:lnSpc>
                <a:spcPct val="90000"/>
              </a:lnSpc>
            </a:pPr>
            <a:endParaRPr lang="en-GB" sz="1200" b="1" i="1" dirty="0" smtClean="0">
              <a:solidFill>
                <a:schemeClr val="accent1">
                  <a:lumMod val="75000"/>
                </a:schemeClr>
              </a:solidFill>
              <a:latin typeface="+mj-lt"/>
              <a:ea typeface="+mj-ea"/>
              <a:cs typeface="+mj-cs"/>
            </a:endParaRPr>
          </a:p>
          <a:p>
            <a:pPr>
              <a:lnSpc>
                <a:spcPct val="90000"/>
              </a:lnSpc>
            </a:pPr>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indent="-285750">
              <a:lnSpc>
                <a:spcPct val="90000"/>
              </a:lnSpc>
              <a:buFont typeface="Arial" panose="020B0604020202020204" pitchFamily="34" charset="0"/>
              <a:buChar char="•"/>
            </a:pPr>
            <a:r>
              <a:rPr lang="en-GB" sz="1600" dirty="0" smtClean="0">
                <a:latin typeface="+mj-lt"/>
              </a:rPr>
              <a:t>Davis, 1998. Cross </a:t>
            </a:r>
            <a:r>
              <a:rPr lang="en-GB" sz="1600" dirty="0">
                <a:latin typeface="+mj-lt"/>
              </a:rPr>
              <a:t>subsidies and sensitivities: Further analyses of sustainable financing of electrification </a:t>
            </a:r>
            <a:r>
              <a:rPr lang="en-GB" sz="1600" dirty="0" smtClean="0">
                <a:latin typeface="+mj-lt"/>
              </a:rPr>
              <a:t>in </a:t>
            </a:r>
            <a:r>
              <a:rPr lang="en-GB" sz="1600" dirty="0">
                <a:latin typeface="+mj-lt"/>
              </a:rPr>
              <a:t>South </a:t>
            </a:r>
            <a:r>
              <a:rPr lang="en-GB" sz="1600" dirty="0" smtClean="0">
                <a:latin typeface="+mj-lt"/>
              </a:rPr>
              <a:t>Africa </a:t>
            </a:r>
            <a:r>
              <a:rPr lang="en-GB" sz="1600" u="sng" dirty="0">
                <a:latin typeface="+mj-lt"/>
                <a:hlinkClick r:id="rId2"/>
              </a:rPr>
              <a:t>https://open.uct.ac.za/handle/11427/23011</a:t>
            </a:r>
            <a:endParaRPr lang="en-GB" sz="1600" dirty="0">
              <a:latin typeface="+mj-lt"/>
            </a:endParaRPr>
          </a:p>
          <a:p>
            <a:pPr marL="285750" indent="-285750">
              <a:lnSpc>
                <a:spcPct val="90000"/>
              </a:lnSpc>
              <a:buFont typeface="Arial" panose="020B0604020202020204" pitchFamily="34" charset="0"/>
              <a:buChar char="•"/>
            </a:pPr>
            <a:r>
              <a:rPr lang="en-GB" sz="1600" dirty="0" smtClean="0">
                <a:latin typeface="+mj-lt"/>
              </a:rPr>
              <a:t>World </a:t>
            </a:r>
            <a:r>
              <a:rPr lang="en-GB" sz="1600" dirty="0">
                <a:latin typeface="+mj-lt"/>
              </a:rPr>
              <a:t>Bank. 2014. From the Bottom Up: How Small Power Producers and Mini-Grids Can Deliver Electrification and </a:t>
            </a:r>
            <a:r>
              <a:rPr lang="en-GB" sz="1600" dirty="0" smtClean="0">
                <a:latin typeface="+mj-lt"/>
              </a:rPr>
              <a:t>                                Renewable </a:t>
            </a:r>
            <a:r>
              <a:rPr lang="en-GB" sz="1600" dirty="0">
                <a:latin typeface="+mj-lt"/>
              </a:rPr>
              <a:t>Energy </a:t>
            </a:r>
            <a:r>
              <a:rPr lang="en-GB" sz="1600" dirty="0" smtClean="0">
                <a:latin typeface="+mj-lt"/>
              </a:rPr>
              <a:t>in </a:t>
            </a:r>
            <a:r>
              <a:rPr lang="en-GB" sz="1600" dirty="0">
                <a:latin typeface="+mj-lt"/>
              </a:rPr>
              <a:t>Africa.</a:t>
            </a:r>
            <a:r>
              <a:rPr lang="en-GB" sz="1600" b="1" dirty="0">
                <a:latin typeface="+mj-lt"/>
              </a:rPr>
              <a:t>  </a:t>
            </a:r>
            <a:r>
              <a:rPr lang="en-GB" sz="1600" u="sng" dirty="0">
                <a:latin typeface="+mj-lt"/>
                <a:hlinkClick r:id="rId3"/>
              </a:rPr>
              <a:t>https://</a:t>
            </a:r>
            <a:r>
              <a:rPr lang="en-GB" sz="1600" u="sng" dirty="0" smtClean="0">
                <a:latin typeface="+mj-lt"/>
                <a:hlinkClick r:id="rId3"/>
              </a:rPr>
              <a:t>openknowledge.worldbank.org/handle/10986/16571</a:t>
            </a:r>
            <a:endParaRPr lang="en-GB" sz="1600" dirty="0">
              <a:latin typeface="+mj-lt"/>
              <a:ea typeface="+mj-ea"/>
              <a:cs typeface="+mj-cs"/>
            </a:endParaRPr>
          </a:p>
        </p:txBody>
      </p:sp>
      <p:sp>
        <p:nvSpPr>
          <p:cNvPr id="8" name="TextBox 7">
            <a:hlinkClick r:id="rId4" action="ppaction://hlinksldjump"/>
          </p:cNvPr>
          <p:cNvSpPr txBox="1"/>
          <p:nvPr/>
        </p:nvSpPr>
        <p:spPr>
          <a:xfrm>
            <a:off x="10788316" y="537227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7" name="TextBox 6"/>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9" name="TextBox 8">
            <a:hlinkClick r:id="rId4" action="ppaction://hlinksldjump"/>
          </p:cNvPr>
          <p:cNvSpPr txBox="1"/>
          <p:nvPr/>
        </p:nvSpPr>
        <p:spPr>
          <a:xfrm>
            <a:off x="10788316" y="5744410"/>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23290421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798949" y="612729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219940" y="116001"/>
            <a:ext cx="11752119" cy="861774"/>
          </a:xfrm>
          <a:prstGeom prst="rect">
            <a:avLst/>
          </a:prstGeom>
        </p:spPr>
        <p:txBody>
          <a:bodyPr wrap="square">
            <a:spAutoFit/>
          </a:bodyPr>
          <a:lstStyle/>
          <a:p>
            <a:r>
              <a:rPr lang="en-GB" sz="4000" b="1" smtClean="0">
                <a:solidFill>
                  <a:schemeClr val="accent1">
                    <a:lumMod val="75000"/>
                  </a:schemeClr>
                </a:solidFill>
                <a:latin typeface="+mj-lt"/>
                <a:ea typeface="+mj-ea"/>
                <a:cs typeface="+mj-cs"/>
              </a:rPr>
              <a:t>Cross-Subsidies</a:t>
            </a:r>
            <a:r>
              <a:rPr lang="en-GB" sz="2800" b="1"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3407244122"/>
              </p:ext>
            </p:extLst>
          </p:nvPr>
        </p:nvGraphicFramePr>
        <p:xfrm>
          <a:off x="2579914" y="1219200"/>
          <a:ext cx="6553200" cy="4957767"/>
        </p:xfrm>
        <a:graphic>
          <a:graphicData uri="http://schemas.openxmlformats.org/drawingml/2006/table">
            <a:tbl>
              <a:tblPr/>
              <a:tblGrid>
                <a:gridCol w="4801637">
                  <a:extLst>
                    <a:ext uri="{9D8B030D-6E8A-4147-A177-3AD203B41FA5}">
                      <a16:colId xmlns:a16="http://schemas.microsoft.com/office/drawing/2014/main" val="20000"/>
                    </a:ext>
                  </a:extLst>
                </a:gridCol>
                <a:gridCol w="1751563">
                  <a:extLst>
                    <a:ext uri="{9D8B030D-6E8A-4147-A177-3AD203B41FA5}">
                      <a16:colId xmlns:a16="http://schemas.microsoft.com/office/drawing/2014/main" val="20001"/>
                    </a:ext>
                  </a:extLst>
                </a:gridCol>
              </a:tblGrid>
              <a:tr h="1041547">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Cross-Subsidies</a:t>
                      </a:r>
                      <a:r>
                        <a:rPr lang="en-GB" sz="1600" b="0" i="0" u="none" strike="noStrike" dirty="0">
                          <a:solidFill>
                            <a:srgbClr val="000000"/>
                          </a:solidFill>
                          <a:effectLst/>
                          <a:latin typeface="Calibri"/>
                        </a:rPr>
                        <a:t> </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extLst>
                  <a:ext uri="{0D108BD9-81ED-4DB2-BD59-A6C34878D82A}">
                    <a16:rowId xmlns:a16="http://schemas.microsoft.com/office/drawing/2014/main" val="10000"/>
                  </a:ext>
                </a:extLst>
              </a:tr>
              <a:tr h="260387">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0387">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extLst>
                  <a:ext uri="{0D108BD9-81ED-4DB2-BD59-A6C34878D82A}">
                    <a16:rowId xmlns:a16="http://schemas.microsoft.com/office/drawing/2014/main" val="10002"/>
                  </a:ext>
                </a:extLst>
              </a:tr>
              <a:tr h="260387">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0387">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0387">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0387">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0387">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0387">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0387">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extLst>
                  <a:ext uri="{0D108BD9-81ED-4DB2-BD59-A6C34878D82A}">
                    <a16:rowId xmlns:a16="http://schemas.microsoft.com/office/drawing/2014/main" val="10009"/>
                  </a:ext>
                </a:extLst>
              </a:tr>
              <a:tr h="260387">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extLst>
                  <a:ext uri="{0D108BD9-81ED-4DB2-BD59-A6C34878D82A}">
                    <a16:rowId xmlns:a16="http://schemas.microsoft.com/office/drawing/2014/main" val="10010"/>
                  </a:ext>
                </a:extLst>
              </a:tr>
              <a:tr h="260387">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0387">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0387">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0387">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extLst>
                  <a:ext uri="{0D108BD9-81ED-4DB2-BD59-A6C34878D82A}">
                    <a16:rowId xmlns:a16="http://schemas.microsoft.com/office/drawing/2014/main" val="10014"/>
                  </a:ext>
                </a:extLst>
              </a:tr>
              <a:tr h="270802">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66FF"/>
                    </a:solidFill>
                  </a:tcPr>
                </a:tc>
                <a:extLst>
                  <a:ext uri="{0D108BD9-81ED-4DB2-BD59-A6C34878D82A}">
                    <a16:rowId xmlns:a16="http://schemas.microsoft.com/office/drawing/2014/main" val="10015"/>
                  </a:ext>
                </a:extLst>
              </a:tr>
            </a:tbl>
          </a:graphicData>
        </a:graphic>
      </p:graphicFrame>
      <p:sp>
        <p:nvSpPr>
          <p:cNvPr id="7" name="TextBox 6"/>
          <p:cNvSpPr txBox="1"/>
          <p:nvPr/>
        </p:nvSpPr>
        <p:spPr>
          <a:xfrm>
            <a:off x="10788316" y="6493753"/>
            <a:ext cx="1434233"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9" action="ppaction://hlinksldjump"/>
              </a:rPr>
              <a:t>PREVIOUS</a:t>
            </a:r>
            <a:endParaRPr lang="en-GB" dirty="0"/>
          </a:p>
        </p:txBody>
      </p:sp>
      <p:pic>
        <p:nvPicPr>
          <p:cNvPr id="8" name="Picture 7" descr="lampe.jpg"/>
          <p:cNvPicPr>
            <a:picLocks noChangeAspect="1"/>
          </p:cNvPicPr>
          <p:nvPr/>
        </p:nvPicPr>
        <p:blipFill>
          <a:blip r:embed="rId10" cstate="screen"/>
          <a:srcRect/>
          <a:stretch>
            <a:fillRect/>
          </a:stretch>
        </p:blipFill>
        <p:spPr>
          <a:xfrm>
            <a:off x="10140604" y="2955340"/>
            <a:ext cx="2051395" cy="2660447"/>
          </a:xfrm>
          <a:prstGeom prst="rect">
            <a:avLst/>
          </a:prstGeom>
        </p:spPr>
      </p:pic>
    </p:spTree>
    <p:extLst>
      <p:ext uri="{BB962C8B-B14F-4D97-AF65-F5344CB8AC3E}">
        <p14:creationId xmlns:p14="http://schemas.microsoft.com/office/powerpoint/2010/main" val="107799050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71" y="-131234"/>
            <a:ext cx="11941629" cy="6776578"/>
          </a:xfrm>
        </p:spPr>
        <p:txBody>
          <a:bodyPr>
            <a:normAutofit/>
          </a:bodyPr>
          <a:lstStyle/>
          <a:p>
            <a:pPr>
              <a:spcBef>
                <a:spcPts val="600"/>
              </a:spcBef>
            </a:pPr>
            <a:r>
              <a:rPr lang="en-GB" sz="4000" b="1" dirty="0" smtClean="0">
                <a:solidFill>
                  <a:schemeClr val="accent1">
                    <a:lumMod val="75000"/>
                  </a:schemeClr>
                </a:solidFill>
              </a:rPr>
              <a:t>Tax Exemptions:</a:t>
            </a:r>
            <a:r>
              <a:rPr lang="en-GB" sz="4000" dirty="0" smtClean="0"/>
              <a:t/>
            </a:r>
            <a:br>
              <a:rPr lang="en-GB" sz="4000" dirty="0" smtClean="0"/>
            </a:br>
            <a:r>
              <a:rPr lang="en-GB" sz="1800" dirty="0" smtClean="0"/>
              <a:t> </a:t>
            </a:r>
            <a:br>
              <a:rPr lang="en-GB" sz="1800" dirty="0" smtClean="0"/>
            </a:br>
            <a:r>
              <a:rPr lang="en-GB" sz="1800" b="1" i="1" dirty="0">
                <a:solidFill>
                  <a:schemeClr val="accent1">
                    <a:lumMod val="75000"/>
                  </a:schemeClr>
                </a:solidFill>
              </a:rPr>
              <a:t>Definition</a:t>
            </a:r>
            <a:r>
              <a:rPr lang="en-GB" sz="1800" dirty="0"/>
              <a:t> </a:t>
            </a:r>
            <a:r>
              <a:rPr lang="en-GB" sz="1800" b="1" i="1" dirty="0" smtClean="0"/>
              <a:t>–</a:t>
            </a:r>
            <a:r>
              <a:rPr lang="en-GB" sz="1600" b="1" i="1" dirty="0" smtClean="0"/>
              <a:t> </a:t>
            </a:r>
            <a:r>
              <a:rPr lang="en-GB" sz="1600" b="1" i="1" dirty="0" smtClean="0">
                <a:solidFill>
                  <a:schemeClr val="accent1">
                    <a:lumMod val="75000"/>
                  </a:schemeClr>
                </a:solidFill>
              </a:rPr>
              <a:t>Waivers </a:t>
            </a:r>
            <a:r>
              <a:rPr lang="en-GB" sz="1600" b="1" i="1" dirty="0">
                <a:solidFill>
                  <a:schemeClr val="accent1">
                    <a:lumMod val="75000"/>
                  </a:schemeClr>
                </a:solidFill>
              </a:rPr>
              <a:t>granted by government on taxes on electricity, equipment used in generating or distributing electricity or electricity businesses.  </a:t>
            </a:r>
            <a:r>
              <a:rPr lang="en-GB" sz="1600" b="1" i="1" dirty="0" smtClean="0">
                <a:solidFill>
                  <a:schemeClr val="accent1">
                    <a:lumMod val="75000"/>
                  </a:schemeClr>
                </a:solidFill>
              </a:rPr>
              <a:t/>
            </a:r>
            <a:br>
              <a:rPr lang="en-GB" sz="1600" b="1" i="1" dirty="0" smtClean="0">
                <a:solidFill>
                  <a:schemeClr val="accent1">
                    <a:lumMod val="75000"/>
                  </a:schemeClr>
                </a:solidFill>
              </a:rPr>
            </a:br>
            <a:r>
              <a:rPr lang="en-GB" sz="1600" i="1" dirty="0" smtClean="0">
                <a:solidFill>
                  <a:schemeClr val="accent1">
                    <a:lumMod val="75000"/>
                  </a:schemeClr>
                </a:solidFill>
              </a:rPr>
              <a:t> </a:t>
            </a:r>
            <a:br>
              <a:rPr lang="en-GB" sz="1600" i="1" dirty="0" smtClean="0">
                <a:solidFill>
                  <a:schemeClr val="accent1">
                    <a:lumMod val="75000"/>
                  </a:schemeClr>
                </a:solidFill>
              </a:rPr>
            </a:br>
            <a:r>
              <a:rPr lang="en-GB" sz="1600" dirty="0" smtClean="0"/>
              <a:t>Any tax exemptions is effectively a grant or subsidy from government towards electricity provision, increasing affordability for users. It is particularly important to ensure that electricity is not disadvantages relative to other</a:t>
            </a:r>
            <a:r>
              <a:rPr lang="en-GB" sz="1600" dirty="0"/>
              <a:t>, less beneficial, forms of energy, such as </a:t>
            </a:r>
            <a:r>
              <a:rPr lang="en-GB" sz="1600" dirty="0" smtClean="0"/>
              <a:t>kerosene by </a:t>
            </a:r>
            <a:r>
              <a:rPr lang="en-GB" sz="1600" dirty="0"/>
              <a:t>tax exemptions Three key </a:t>
            </a:r>
            <a:r>
              <a:rPr lang="en-GB" sz="1600" dirty="0" smtClean="0"/>
              <a:t>forms of exemption are:</a:t>
            </a:r>
            <a:r>
              <a:rPr lang="en-GB" sz="900" dirty="0" smtClean="0"/>
              <a:t/>
            </a:r>
            <a:br>
              <a:rPr lang="en-GB" sz="900" dirty="0" smtClean="0"/>
            </a:br>
            <a:r>
              <a:rPr lang="en-GB" sz="900" dirty="0" smtClean="0"/>
              <a:t> </a:t>
            </a:r>
            <a:r>
              <a:rPr lang="en-GB" sz="1600" dirty="0"/>
              <a:t/>
            </a:r>
            <a:br>
              <a:rPr lang="en-GB" sz="1600" dirty="0"/>
            </a:br>
            <a:r>
              <a:rPr lang="en-GB" sz="1600" i="1" dirty="0"/>
              <a:t>Import tax </a:t>
            </a:r>
            <a:r>
              <a:rPr lang="en-GB" sz="1600" dirty="0" smtClean="0"/>
              <a:t>– import </a:t>
            </a:r>
            <a:r>
              <a:rPr lang="en-GB" sz="1600" dirty="0"/>
              <a:t>tax exemptions </a:t>
            </a:r>
            <a:r>
              <a:rPr lang="en-GB" sz="1600" dirty="0" smtClean="0"/>
              <a:t>are </a:t>
            </a:r>
            <a:r>
              <a:rPr lang="en-GB" sz="1600" dirty="0"/>
              <a:t>used to incentivise </a:t>
            </a:r>
            <a:r>
              <a:rPr lang="en-GB" sz="1600" dirty="0" smtClean="0"/>
              <a:t>renewable </a:t>
            </a:r>
            <a:r>
              <a:rPr lang="en-GB" sz="1600" dirty="0"/>
              <a:t>generation of electricity and </a:t>
            </a:r>
            <a:r>
              <a:rPr lang="en-GB" sz="1600" dirty="0" smtClean="0"/>
              <a:t>deployment </a:t>
            </a:r>
            <a:r>
              <a:rPr lang="en-GB" sz="1600" dirty="0"/>
              <a:t>of off-grid systems for </a:t>
            </a:r>
            <a:r>
              <a:rPr lang="en-GB" sz="1600" dirty="0" smtClean="0"/>
              <a:t>electrification in many countries (including </a:t>
            </a:r>
            <a:r>
              <a:rPr lang="en-GB" sz="1600" dirty="0">
                <a:hlinkClick r:id="rId2" action="ppaction://hlinksldjump"/>
              </a:rPr>
              <a:t>Tunisia</a:t>
            </a:r>
            <a:r>
              <a:rPr lang="en-GB" sz="1600" dirty="0"/>
              <a:t>, </a:t>
            </a:r>
            <a:r>
              <a:rPr lang="en-GB" sz="1600" dirty="0" smtClean="0">
                <a:hlinkClick r:id="rId3" action="ppaction://hlinksldjump"/>
              </a:rPr>
              <a:t>Bangladesh</a:t>
            </a:r>
            <a:r>
              <a:rPr lang="en-GB" sz="1600" dirty="0" smtClean="0"/>
              <a:t>, </a:t>
            </a:r>
            <a:r>
              <a:rPr lang="en-GB" sz="1600" dirty="0" smtClean="0">
                <a:hlinkClick r:id="rId4" action="ppaction://hlinksldjump"/>
              </a:rPr>
              <a:t>Ethiopia</a:t>
            </a:r>
            <a:r>
              <a:rPr lang="en-GB" sz="1600" dirty="0" smtClean="0"/>
              <a:t>, </a:t>
            </a:r>
            <a:r>
              <a:rPr lang="en-GB" sz="1600" dirty="0" err="1" smtClean="0">
                <a:hlinkClick r:id="rId5" action="ppaction://hlinksldjump"/>
              </a:rPr>
              <a:t>Mali</a:t>
            </a:r>
            <a:r>
              <a:rPr lang="en-GB" sz="1600" dirty="0" smtClean="0"/>
              <a:t> and </a:t>
            </a:r>
            <a:r>
              <a:rPr lang="en-GB" sz="1600" dirty="0" smtClean="0">
                <a:hlinkClick r:id="rId6" action="ppaction://hlinksldjump"/>
              </a:rPr>
              <a:t>Nepa</a:t>
            </a:r>
            <a:r>
              <a:rPr lang="en-GB" sz="1600" dirty="0" smtClean="0"/>
              <a:t>l). </a:t>
            </a:r>
            <a:r>
              <a:rPr lang="en-GB" sz="900" dirty="0"/>
              <a:t/>
            </a:r>
            <a:br>
              <a:rPr lang="en-GB" sz="900" dirty="0"/>
            </a:br>
            <a:r>
              <a:rPr lang="en-GB" sz="900" dirty="0" smtClean="0"/>
              <a:t/>
            </a:r>
            <a:br>
              <a:rPr lang="en-GB" sz="900" dirty="0" smtClean="0"/>
            </a:br>
            <a:r>
              <a:rPr lang="en-GB" sz="1600" i="1" dirty="0" smtClean="0"/>
              <a:t>Value </a:t>
            </a:r>
            <a:r>
              <a:rPr lang="en-GB" sz="1600" i="1" dirty="0"/>
              <a:t>Added Tax </a:t>
            </a:r>
            <a:r>
              <a:rPr lang="en-GB" sz="1600" dirty="0"/>
              <a:t>– </a:t>
            </a:r>
            <a:r>
              <a:rPr lang="en-GB" sz="1600" dirty="0" smtClean="0"/>
              <a:t>electricity itself is often VAT exempt, but electricity costs may still be impacted significantly by VAT charged on equipment and services used in electricity provision. This </a:t>
            </a:r>
            <a:r>
              <a:rPr lang="en-GB" sz="1600" dirty="0"/>
              <a:t>negative impact of VAT has been recognised and </a:t>
            </a:r>
            <a:r>
              <a:rPr lang="en-GB" sz="1600" dirty="0" smtClean="0"/>
              <a:t>addressed in several countries.  </a:t>
            </a:r>
            <a:r>
              <a:rPr lang="en-GB" sz="1600" dirty="0"/>
              <a:t>In </a:t>
            </a:r>
            <a:r>
              <a:rPr lang="en-GB" sz="1600" dirty="0">
                <a:hlinkClick r:id="rId7" action="ppaction://hlinksldjump"/>
              </a:rPr>
              <a:t>Kenya</a:t>
            </a:r>
            <a:r>
              <a:rPr lang="en-GB" sz="1600" dirty="0"/>
              <a:t> and </a:t>
            </a:r>
            <a:r>
              <a:rPr lang="en-GB" sz="1600" dirty="0">
                <a:hlinkClick r:id="rId8" action="ppaction://hlinksldjump"/>
              </a:rPr>
              <a:t>Tanzania</a:t>
            </a:r>
            <a:r>
              <a:rPr lang="en-GB" sz="1600" dirty="0"/>
              <a:t> for example, VAT has been removed on solar </a:t>
            </a:r>
            <a:r>
              <a:rPr lang="en-GB" sz="1600" dirty="0" smtClean="0"/>
              <a:t>products, while in </a:t>
            </a:r>
            <a:r>
              <a:rPr lang="en-GB" sz="1600" dirty="0"/>
              <a:t>Senegal and the </a:t>
            </a:r>
            <a:r>
              <a:rPr lang="en-GB" sz="1600" dirty="0" smtClean="0"/>
              <a:t>Seychelles </a:t>
            </a:r>
            <a:r>
              <a:rPr lang="en-GB" sz="1600" dirty="0"/>
              <a:t>there is  tax exemption for any renewable energy equipment</a:t>
            </a:r>
            <a:r>
              <a:rPr lang="en-GB" sz="1600" dirty="0" smtClean="0"/>
              <a:t>.</a:t>
            </a:r>
            <a:r>
              <a:rPr lang="en-GB" sz="900" dirty="0" smtClean="0"/>
              <a:t/>
            </a:r>
            <a:br>
              <a:rPr lang="en-GB" sz="900" dirty="0" smtClean="0"/>
            </a:br>
            <a:r>
              <a:rPr lang="en-GB" sz="900" dirty="0"/>
              <a:t/>
            </a:r>
            <a:br>
              <a:rPr lang="en-GB" sz="900" dirty="0"/>
            </a:br>
            <a:r>
              <a:rPr lang="en-GB" sz="1600" i="1" dirty="0"/>
              <a:t>Corporate taxes </a:t>
            </a:r>
            <a:r>
              <a:rPr lang="en-GB" sz="1600" dirty="0"/>
              <a:t>– </a:t>
            </a:r>
            <a:r>
              <a:rPr lang="en-GB" sz="1600" dirty="0" smtClean="0"/>
              <a:t>taxes charged on electricity businesses and their operations reduce returns available to investors.  By reducing these taxes, governments can enable businesses to charge lower prices while maintaining acceptable levels of returns, and to extend electricity provision into areas where it might </a:t>
            </a:r>
            <a:r>
              <a:rPr lang="en-GB" sz="1600" dirty="0"/>
              <a:t>otherwise not be economically sustainable.  This approach has been demonstrated in Zambia for example</a:t>
            </a:r>
            <a:r>
              <a:rPr lang="en-GB" sz="1600" dirty="0" smtClean="0"/>
              <a:t>.</a:t>
            </a:r>
            <a:br>
              <a:rPr lang="en-GB" sz="1600" dirty="0" smtClean="0"/>
            </a:br>
            <a:r>
              <a:rPr lang="en-GB" sz="1600" dirty="0"/>
              <a:t/>
            </a:r>
            <a:br>
              <a:rPr lang="en-GB" sz="1600" dirty="0"/>
            </a:br>
            <a:r>
              <a:rPr lang="en-GB" sz="1800" b="1" i="1" dirty="0">
                <a:solidFill>
                  <a:schemeClr val="accent1">
                    <a:lumMod val="75000"/>
                  </a:schemeClr>
                </a:solidFill>
              </a:rPr>
              <a:t>Interactions with other NEA Categories:</a:t>
            </a:r>
            <a:r>
              <a:rPr lang="en-GB" sz="1800" dirty="0">
                <a:solidFill>
                  <a:schemeClr val="accent1">
                    <a:lumMod val="75000"/>
                  </a:schemeClr>
                </a:solidFill>
              </a:rPr>
              <a:t>  </a:t>
            </a:r>
            <a:r>
              <a:rPr lang="en-GB" sz="1800" dirty="0"/>
              <a:t/>
            </a:r>
            <a:br>
              <a:rPr lang="en-GB" sz="1800" dirty="0"/>
            </a:br>
            <a:r>
              <a:rPr lang="en-GB" sz="1600" dirty="0"/>
              <a:t/>
            </a:r>
            <a:br>
              <a:rPr lang="en-GB" sz="1600" dirty="0"/>
            </a:br>
            <a:r>
              <a:rPr lang="en-GB" sz="1600" b="1" i="1" dirty="0">
                <a:solidFill>
                  <a:schemeClr val="accent1">
                    <a:lumMod val="75000"/>
                  </a:schemeClr>
                </a:solidFill>
              </a:rPr>
              <a:t>Technologies – </a:t>
            </a:r>
            <a:r>
              <a:rPr lang="en-GB" sz="1600" dirty="0"/>
              <a:t>Exemptions from import tax and VAT are particularly important to catalyse development </a:t>
            </a:r>
            <a:r>
              <a:rPr lang="en-GB" sz="1600" dirty="0" smtClean="0"/>
              <a:t>of renewable standalone systems and generating equipment , where capital costs represent a higher proportion of overall costs than for fossil-fuelled electricity,                                   and equipment often has to be imported. Materials </a:t>
            </a:r>
            <a:r>
              <a:rPr lang="en-GB" sz="1600" dirty="0"/>
              <a:t>involved with grid extension </a:t>
            </a:r>
            <a:r>
              <a:rPr lang="en-GB" sz="1600" dirty="0" smtClean="0"/>
              <a:t>and mini-grid distribution systems are more                           difficult to differentiate </a:t>
            </a:r>
            <a:r>
              <a:rPr lang="en-GB" sz="1600" dirty="0"/>
              <a:t>from other industrial </a:t>
            </a:r>
            <a:r>
              <a:rPr lang="en-GB" sz="1600" dirty="0" smtClean="0"/>
              <a:t>applications and are therefore more rarely subject to tax exemptions. It is                            particularly </a:t>
            </a:r>
            <a:r>
              <a:rPr lang="en-GB" sz="1600" dirty="0"/>
              <a:t>important to ensure that tax treatment is </a:t>
            </a:r>
            <a:r>
              <a:rPr lang="en-GB" sz="1600" dirty="0" smtClean="0"/>
              <a:t>equitable - </a:t>
            </a:r>
            <a:r>
              <a:rPr lang="en-GB" sz="1600" dirty="0"/>
              <a:t>If (grid provided) electricity is exempt from VAT, shouldn’t </a:t>
            </a:r>
            <a:r>
              <a:rPr lang="en-GB" sz="1600" dirty="0" smtClean="0"/>
              <a:t>                                  standalone off-grid </a:t>
            </a:r>
            <a:r>
              <a:rPr lang="en-GB" sz="1600" dirty="0"/>
              <a:t>systems enjoy similar exemptions? </a:t>
            </a:r>
          </a:p>
        </p:txBody>
      </p:sp>
      <p:sp>
        <p:nvSpPr>
          <p:cNvPr id="3" name="TextBox 2">
            <a:hlinkClick r:id="rId9" action="ppaction://hlinksldjump"/>
          </p:cNvPr>
          <p:cNvSpPr txBox="1"/>
          <p:nvPr/>
        </p:nvSpPr>
        <p:spPr>
          <a:xfrm>
            <a:off x="10798949" y="611456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0" action="ppaction://hlinksldjump"/>
              </a:rPr>
              <a:t>CATEGORIES</a:t>
            </a:r>
            <a:endParaRPr lang="en-GB" dirty="0"/>
          </a:p>
        </p:txBody>
      </p:sp>
      <p:sp>
        <p:nvSpPr>
          <p:cNvPr id="4" name="TextBox 3">
            <a:hlinkClick r:id="rId9" action="ppaction://hlinksldjump"/>
          </p:cNvPr>
          <p:cNvSpPr txBox="1"/>
          <p:nvPr/>
        </p:nvSpPr>
        <p:spPr>
          <a:xfrm>
            <a:off x="10788316" y="5734599"/>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1"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12" action="ppaction://hlinksldjump"/>
              </a:rPr>
              <a:t>NEXT</a:t>
            </a:r>
            <a:endParaRPr lang="en-GB" b="1" dirty="0"/>
          </a:p>
        </p:txBody>
      </p:sp>
    </p:spTree>
    <p:extLst>
      <p:ext uri="{BB962C8B-B14F-4D97-AF65-F5344CB8AC3E}">
        <p14:creationId xmlns:p14="http://schemas.microsoft.com/office/powerpoint/2010/main" val="2645608603"/>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trommast_stadt_02.jpg"/>
          <p:cNvPicPr>
            <a:picLocks noChangeAspect="1"/>
          </p:cNvPicPr>
          <p:nvPr/>
        </p:nvPicPr>
        <p:blipFill>
          <a:blip r:embed="rId2" cstate="screen"/>
          <a:stretch>
            <a:fillRect/>
          </a:stretch>
        </p:blipFill>
        <p:spPr>
          <a:xfrm>
            <a:off x="0" y="5379755"/>
            <a:ext cx="12192000" cy="1478245"/>
          </a:xfrm>
          <a:prstGeom prst="rect">
            <a:avLst/>
          </a:prstGeom>
        </p:spPr>
      </p:pic>
      <p:sp>
        <p:nvSpPr>
          <p:cNvPr id="2" name="Title 1"/>
          <p:cNvSpPr>
            <a:spLocks noGrp="1"/>
          </p:cNvSpPr>
          <p:nvPr>
            <p:ph type="title"/>
          </p:nvPr>
        </p:nvSpPr>
        <p:spPr>
          <a:xfrm>
            <a:off x="240946" y="183545"/>
            <a:ext cx="11469239" cy="4820052"/>
          </a:xfrm>
        </p:spPr>
        <p:txBody>
          <a:bodyPr anchor="t">
            <a:normAutofit/>
          </a:bodyPr>
          <a:lstStyle/>
          <a:p>
            <a:r>
              <a:rPr lang="en-GB" sz="4000" b="1" dirty="0" smtClean="0">
                <a:solidFill>
                  <a:schemeClr val="accent1">
                    <a:lumMod val="75000"/>
                  </a:schemeClr>
                </a:solidFill>
              </a:rPr>
              <a:t>Tax Exemptions</a:t>
            </a:r>
            <a:r>
              <a:rPr lang="en-GB" sz="4000" dirty="0" smtClean="0"/>
              <a:t/>
            </a:r>
            <a:br>
              <a:rPr lang="en-GB" sz="4000" dirty="0" smtClean="0"/>
            </a:br>
            <a:r>
              <a:rPr lang="en-GB" sz="1800" dirty="0" smtClean="0"/>
              <a:t> </a:t>
            </a:r>
            <a:br>
              <a:rPr lang="en-GB" sz="1800" dirty="0" smtClean="0"/>
            </a:br>
            <a:r>
              <a:rPr lang="en-GB" sz="1600" b="1" i="1" dirty="0" smtClean="0">
                <a:solidFill>
                  <a:schemeClr val="accent1">
                    <a:lumMod val="75000"/>
                  </a:schemeClr>
                </a:solidFill>
              </a:rPr>
              <a:t>Delivery Model </a:t>
            </a:r>
            <a:r>
              <a:rPr lang="en-GB" sz="1600" dirty="0" smtClean="0"/>
              <a:t>– organisations involved in public delivery models may enjoy tax exemptions by virtue of their public ownership. (The question of equity with those providing electricity under other models should then be considered). Specific exemptions are more likely to be relevant to private and public-private models.  </a:t>
            </a:r>
            <a:r>
              <a:rPr lang="en-GB" sz="1600" dirty="0"/>
              <a:t/>
            </a:r>
            <a:br>
              <a:rPr lang="en-GB" sz="1600" dirty="0"/>
            </a:br>
            <a:r>
              <a:rPr lang="en-GB" sz="1600" dirty="0" smtClean="0"/>
              <a:t/>
            </a:r>
            <a:br>
              <a:rPr lang="en-GB" sz="1600" dirty="0" smtClean="0"/>
            </a:br>
            <a:r>
              <a:rPr lang="en-GB" sz="1600" b="1" i="1" dirty="0" smtClean="0">
                <a:solidFill>
                  <a:schemeClr val="accent1">
                    <a:lumMod val="75000"/>
                  </a:schemeClr>
                </a:solidFill>
              </a:rPr>
              <a:t>Legal basis - </a:t>
            </a:r>
            <a:r>
              <a:rPr lang="en-GB" sz="1600" dirty="0" smtClean="0"/>
              <a:t>tax exemptions may be written </a:t>
            </a:r>
            <a:r>
              <a:rPr lang="en-GB" sz="1600" dirty="0"/>
              <a:t>into </a:t>
            </a:r>
            <a:r>
              <a:rPr lang="en-GB" sz="1600" dirty="0" smtClean="0"/>
              <a:t>Concession agreements. Licences are more likely to provide a qualification requirement for accessing tax exemptions. Import tax and VAT exemptions may be provided even where provision is unregulated, by attaching the exemption to the type of equipment rather than the type of business.  </a:t>
            </a:r>
            <a:br>
              <a:rPr lang="en-GB" sz="1600" dirty="0" smtClean="0"/>
            </a:br>
            <a:r>
              <a:rPr lang="en-GB" sz="1600" dirty="0"/>
              <a:t/>
            </a:r>
            <a:br>
              <a:rPr lang="en-GB" sz="1600" dirty="0"/>
            </a:br>
            <a:r>
              <a:rPr lang="en-GB" sz="1600" b="1" i="1" dirty="0">
                <a:solidFill>
                  <a:schemeClr val="accent1">
                    <a:lumMod val="75000"/>
                  </a:schemeClr>
                </a:solidFill>
              </a:rPr>
              <a:t>Price/Tari</a:t>
            </a:r>
            <a:r>
              <a:rPr lang="en-GB" sz="1600" b="1" i="1" dirty="0" smtClean="0">
                <a:solidFill>
                  <a:schemeClr val="accent1">
                    <a:lumMod val="75000"/>
                  </a:schemeClr>
                </a:solidFill>
              </a:rPr>
              <a:t>ff </a:t>
            </a:r>
            <a:r>
              <a:rPr lang="en-GB" sz="1600" b="1" i="1" dirty="0">
                <a:solidFill>
                  <a:schemeClr val="accent1">
                    <a:lumMod val="75000"/>
                  </a:schemeClr>
                </a:solidFill>
              </a:rPr>
              <a:t>regulation</a:t>
            </a:r>
            <a:r>
              <a:rPr lang="en-GB" sz="1600" dirty="0" smtClean="0"/>
              <a:t>: Tax exemptions, like any other form of public subsidy, should be factored into price or tariff calculations as part of any regulatory process.</a:t>
            </a:r>
            <a:br>
              <a:rPr lang="en-GB" sz="1600" dirty="0" smtClean="0"/>
            </a:br>
            <a:r>
              <a:rPr lang="en-GB" sz="1600" dirty="0"/>
              <a:t/>
            </a:r>
            <a:br>
              <a:rPr lang="en-GB" sz="1600" dirty="0"/>
            </a:br>
            <a:r>
              <a:rPr lang="en-GB" sz="1600" b="1" i="1" dirty="0">
                <a:solidFill>
                  <a:schemeClr val="accent1">
                    <a:lumMod val="75000"/>
                  </a:schemeClr>
                </a:solidFill>
              </a:rPr>
              <a:t>Other forms of Finance</a:t>
            </a:r>
            <a:r>
              <a:rPr lang="en-GB" sz="1600" i="1" dirty="0"/>
              <a:t>: </a:t>
            </a:r>
            <a:r>
              <a:rPr lang="en-GB" sz="1600" dirty="0"/>
              <a:t>Tax exemptions effectively act as a form of grant or subsidy and have similar effects in attracting private investment and making electricity more affordable to users (and thereby reducing the need for user </a:t>
            </a:r>
            <a:r>
              <a:rPr lang="en-GB" sz="1600" dirty="0" smtClean="0"/>
              <a:t>finance.</a:t>
            </a:r>
            <a:br>
              <a:rPr lang="en-GB" sz="1600" dirty="0" smtClean="0"/>
            </a:br>
            <a:r>
              <a:rPr lang="en-GB" sz="1600" dirty="0"/>
              <a:t/>
            </a:r>
            <a:br>
              <a:rPr lang="en-GB" sz="1600" dirty="0"/>
            </a:br>
            <a:r>
              <a:rPr lang="en-GB" sz="1600" b="1" i="1" dirty="0">
                <a:solidFill>
                  <a:schemeClr val="accent1">
                    <a:lumMod val="75000"/>
                  </a:schemeClr>
                </a:solidFill>
              </a:rPr>
              <a:t>Non-Financial Interventions</a:t>
            </a:r>
            <a:r>
              <a:rPr lang="en-GB" sz="1600" i="1" dirty="0"/>
              <a:t>: </a:t>
            </a:r>
            <a:r>
              <a:rPr lang="en-GB" sz="1600" dirty="0"/>
              <a:t>Qualification for tax exemptions may be linked to compliance with technical and quality standards. Tax exemptions may also be introduced to support introduction of new technologies. Technical assistance can be useful in developing</a:t>
            </a:r>
            <a:br>
              <a:rPr lang="en-GB" sz="1600" dirty="0"/>
            </a:br>
            <a:r>
              <a:rPr lang="en-GB" sz="1600" dirty="0"/>
              <a:t>effective tax exemption arrangement and Capacity building is particularly important to support </a:t>
            </a:r>
            <a:r>
              <a:rPr lang="en-GB" sz="1600" dirty="0" smtClean="0"/>
              <a:t>implementation</a:t>
            </a:r>
            <a:endParaRPr lang="en-GB" sz="1600" dirty="0"/>
          </a:p>
        </p:txBody>
      </p:sp>
      <p:sp>
        <p:nvSpPr>
          <p:cNvPr id="3" name="TextBox 2">
            <a:hlinkClick r:id="rId3" action="ppaction://hlinksldjump"/>
          </p:cNvPr>
          <p:cNvSpPr txBox="1"/>
          <p:nvPr/>
        </p:nvSpPr>
        <p:spPr>
          <a:xfrm>
            <a:off x="10788316" y="572561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4" name="TextBox 3">
            <a:hlinkClick r:id="rId3" action="ppaction://hlinksldjump"/>
          </p:cNvPr>
          <p:cNvSpPr txBox="1"/>
          <p:nvPr/>
        </p:nvSpPr>
        <p:spPr>
          <a:xfrm>
            <a:off x="10788316" y="5351545"/>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238526240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3288" y="-54895"/>
            <a:ext cx="11849103" cy="7017306"/>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Tax Exemptions</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rPr>
              <a:t>Advantages and Disadvantages</a:t>
            </a:r>
          </a:p>
          <a:p>
            <a:endParaRPr lang="en-GB" sz="1600" dirty="0"/>
          </a:p>
          <a:p>
            <a:r>
              <a:rPr lang="en-GB" sz="1600" dirty="0">
                <a:latin typeface="+mj-lt"/>
              </a:rPr>
              <a:t>There are advantages to project developers, investors, local communities and to Government from the provision of tax exemptions for activities related to </a:t>
            </a:r>
            <a:r>
              <a:rPr lang="en-GB" sz="1600" dirty="0" smtClean="0">
                <a:latin typeface="+mj-lt"/>
              </a:rPr>
              <a:t>electrification</a:t>
            </a:r>
            <a:r>
              <a:rPr lang="en-GB" sz="1600" dirty="0">
                <a:latin typeface="+mj-lt"/>
              </a:rPr>
              <a:t>.  For developers and their financiers, the reduced cost of system components and related materials means that </a:t>
            </a:r>
            <a:r>
              <a:rPr lang="en-GB" sz="1600" dirty="0" smtClean="0">
                <a:latin typeface="+mj-lt"/>
              </a:rPr>
              <a:t>projects </a:t>
            </a:r>
            <a:r>
              <a:rPr lang="en-GB" sz="1600" dirty="0">
                <a:latin typeface="+mj-lt"/>
              </a:rPr>
              <a:t>can be more cost effective, with upfront costs reduced to provide lower investment risk – this can be the difference between the developer achieving access to finance and not.  For local communities, </a:t>
            </a:r>
            <a:r>
              <a:rPr lang="en-GB" sz="1600" dirty="0" smtClean="0">
                <a:latin typeface="+mj-lt"/>
              </a:rPr>
              <a:t>electricity </a:t>
            </a:r>
            <a:r>
              <a:rPr lang="en-GB" sz="1600" dirty="0">
                <a:latin typeface="+mj-lt"/>
              </a:rPr>
              <a:t>can be offered at a lower price since the </a:t>
            </a:r>
            <a:r>
              <a:rPr lang="en-GB" sz="1600" dirty="0" smtClean="0">
                <a:latin typeface="+mj-lt"/>
              </a:rPr>
              <a:t>costs </a:t>
            </a:r>
            <a:r>
              <a:rPr lang="en-GB" sz="1600" dirty="0">
                <a:latin typeface="+mj-lt"/>
              </a:rPr>
              <a:t>have been reduced.  And for Government, the reduced income from tax payments is </a:t>
            </a:r>
            <a:r>
              <a:rPr lang="en-GB" sz="1600" dirty="0" smtClean="0">
                <a:latin typeface="+mj-lt"/>
              </a:rPr>
              <a:t>may be balanced </a:t>
            </a:r>
            <a:r>
              <a:rPr lang="en-GB" sz="1600" dirty="0">
                <a:latin typeface="+mj-lt"/>
              </a:rPr>
              <a:t>by the reduced need for Government expenditure to provide a basic service for remote households; the project developers can now meet this demand, which otherwise would have required the allocation of </a:t>
            </a:r>
            <a:r>
              <a:rPr lang="en-GB" sz="1600" dirty="0" smtClean="0">
                <a:latin typeface="+mj-lt"/>
              </a:rPr>
              <a:t>public </a:t>
            </a:r>
            <a:r>
              <a:rPr lang="en-GB" sz="1600" dirty="0">
                <a:latin typeface="+mj-lt"/>
              </a:rPr>
              <a:t>services budget from the Government</a:t>
            </a:r>
            <a:r>
              <a:rPr lang="en-GB" sz="1600" dirty="0" smtClean="0">
                <a:latin typeface="+mj-lt"/>
              </a:rPr>
              <a:t>.</a:t>
            </a:r>
          </a:p>
          <a:p>
            <a:endParaRPr lang="en-GB" sz="1600" dirty="0">
              <a:latin typeface="+mj-lt"/>
            </a:endParaRPr>
          </a:p>
          <a:p>
            <a:r>
              <a:rPr lang="en-GB" sz="1600" dirty="0" smtClean="0">
                <a:latin typeface="+mj-lt"/>
              </a:rPr>
              <a:t>Tax exemptions may seem less painful than explicit grants and subsidies, since they do not require any payment from government, but they nevertheless represent a reduction in government revenues. This may also carry the downside of lack of transparency. Moreover tax exemptions represent a relatively blunt instrument and care must be taken to ensure that it is those who would not otherwise be able to afford electricity, and not the relatively affluent, who benefit. Most problems related to tax exemptions, however, arise from their implementation. Establishing clear criteria for their application can be difficult and lack of clarity (to </a:t>
            </a:r>
            <a:r>
              <a:rPr lang="en-GB" sz="1600" dirty="0">
                <a:latin typeface="+mj-lt"/>
              </a:rPr>
              <a:t>the officials involved as well as to the potential </a:t>
            </a:r>
            <a:r>
              <a:rPr lang="en-GB" sz="1600" dirty="0" smtClean="0">
                <a:latin typeface="+mj-lt"/>
              </a:rPr>
              <a:t>recipients) </a:t>
            </a:r>
            <a:r>
              <a:rPr lang="en-GB" sz="1600" dirty="0">
                <a:latin typeface="+mj-lt"/>
              </a:rPr>
              <a:t>can lead to </a:t>
            </a:r>
            <a:r>
              <a:rPr lang="en-GB" sz="1600" dirty="0" smtClean="0">
                <a:latin typeface="+mj-lt"/>
              </a:rPr>
              <a:t>inconsistency, delays</a:t>
            </a:r>
            <a:r>
              <a:rPr lang="en-GB" sz="1600" dirty="0">
                <a:latin typeface="+mj-lt"/>
              </a:rPr>
              <a:t>, costs and frustrations that undermine the positive </a:t>
            </a:r>
            <a:r>
              <a:rPr lang="en-GB" sz="1600" dirty="0" smtClean="0">
                <a:latin typeface="+mj-lt"/>
              </a:rPr>
              <a:t>intentions. Implementation also requires awareness, cooperation and understanding of electrical technology and standards from officials such a customs officers who would not normally have much involvement or interest in the electricity sector.</a:t>
            </a:r>
          </a:p>
          <a:p>
            <a:endParaRPr lang="en-GB" sz="1600" dirty="0" smtClean="0">
              <a:latin typeface="+mj-lt"/>
            </a:endParaRPr>
          </a:p>
          <a:p>
            <a:r>
              <a:rPr lang="en-GB" sz="1600" dirty="0" smtClean="0"/>
              <a:t> </a:t>
            </a:r>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r>
              <a:rPr lang="en-GB" sz="1600" b="1" i="1" dirty="0" smtClean="0">
                <a:solidFill>
                  <a:schemeClr val="accent1">
                    <a:lumMod val="75000"/>
                  </a:schemeClr>
                </a:solidFill>
                <a:latin typeface="+mj-lt"/>
                <a:ea typeface="+mj-ea"/>
                <a:cs typeface="+mj-cs"/>
              </a:rPr>
              <a:t>:</a:t>
            </a:r>
          </a:p>
          <a:p>
            <a:endParaRPr lang="en-GB" sz="1600" b="1" i="1" dirty="0">
              <a:solidFill>
                <a:schemeClr val="accent1">
                  <a:lumMod val="75000"/>
                </a:schemeClr>
              </a:solidFill>
              <a:latin typeface="+mj-lt"/>
              <a:ea typeface="+mj-ea"/>
              <a:cs typeface="+mj-cs"/>
            </a:endParaRPr>
          </a:p>
          <a:p>
            <a:pPr marL="285750" indent="-285750">
              <a:buFont typeface="Arial" panose="020B0604020202020204" pitchFamily="34" charset="0"/>
              <a:buChar char="•"/>
            </a:pPr>
            <a:r>
              <a:rPr lang="en-GB" sz="1600" dirty="0">
                <a:latin typeface="+mj-lt"/>
              </a:rPr>
              <a:t>IRENA (2016), Policies and Regulations for Private Sector Renewable Energy </a:t>
            </a:r>
            <a:r>
              <a:rPr lang="en-GB" sz="1600" dirty="0" smtClean="0">
                <a:latin typeface="+mj-lt"/>
              </a:rPr>
              <a:t>Mini-Grids </a:t>
            </a:r>
            <a:r>
              <a:rPr lang="en-GB" sz="1600" u="sng" dirty="0">
                <a:latin typeface="+mj-lt"/>
                <a:hlinkClick r:id="rId2"/>
              </a:rPr>
              <a:t>http://</a:t>
            </a:r>
            <a:r>
              <a:rPr lang="en-GB" sz="1600" u="sng" dirty="0" smtClean="0">
                <a:latin typeface="+mj-lt"/>
                <a:hlinkClick r:id="rId2"/>
              </a:rPr>
              <a:t>www.irena.org/DocumentDownloads/Publications/IRENA_Policies_Regulations_mini-grids_2016.pdf</a:t>
            </a:r>
            <a:endParaRPr lang="en-GB" sz="1600" dirty="0">
              <a:latin typeface="+mj-lt"/>
            </a:endParaRPr>
          </a:p>
          <a:p>
            <a:endParaRPr lang="en-GB" sz="1600" b="1" i="1" dirty="0">
              <a:solidFill>
                <a:schemeClr val="accent1">
                  <a:lumMod val="75000"/>
                </a:schemeClr>
              </a:solidFill>
              <a:latin typeface="+mj-lt"/>
              <a:ea typeface="+mj-ea"/>
              <a:cs typeface="+mj-cs"/>
            </a:endParaRPr>
          </a:p>
          <a:p>
            <a:endParaRPr lang="en-GB" sz="1600" dirty="0">
              <a:latin typeface="+mj-lt"/>
              <a:ea typeface="+mj-ea"/>
              <a:cs typeface="+mj-cs"/>
            </a:endParaRPr>
          </a:p>
        </p:txBody>
      </p:sp>
      <p:sp>
        <p:nvSpPr>
          <p:cNvPr id="6" name="TextBox 5">
            <a:hlinkClick r:id="rId3" action="ppaction://hlinksldjump"/>
          </p:cNvPr>
          <p:cNvSpPr txBox="1"/>
          <p:nvPr/>
        </p:nvSpPr>
        <p:spPr>
          <a:xfrm>
            <a:off x="10788316" y="5732090"/>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7" name="TextBox 6">
            <a:hlinkClick r:id="rId3" action="ppaction://hlinksldjump"/>
          </p:cNvPr>
          <p:cNvSpPr txBox="1"/>
          <p:nvPr/>
        </p:nvSpPr>
        <p:spPr>
          <a:xfrm>
            <a:off x="10788316" y="5362758"/>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32904216"/>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05.jpg"/>
          <p:cNvPicPr>
            <a:picLocks noChangeAspect="1"/>
          </p:cNvPicPr>
          <p:nvPr/>
        </p:nvPicPr>
        <p:blipFill>
          <a:blip r:embed="rId2" cstate="screen"/>
          <a:srcRect/>
          <a:stretch>
            <a:fillRect/>
          </a:stretch>
        </p:blipFill>
        <p:spPr>
          <a:xfrm flipH="1">
            <a:off x="9173308" y="1741287"/>
            <a:ext cx="2508328" cy="3598164"/>
          </a:xfrm>
          <a:prstGeom prst="rect">
            <a:avLst/>
          </a:prstGeom>
        </p:spPr>
      </p:pic>
      <p:sp>
        <p:nvSpPr>
          <p:cNvPr id="3" name="TextBox 2">
            <a:hlinkClick r:id="rId3" action="ppaction://hlinksldjump"/>
          </p:cNvPr>
          <p:cNvSpPr txBox="1"/>
          <p:nvPr/>
        </p:nvSpPr>
        <p:spPr>
          <a:xfrm>
            <a:off x="10788317" y="6113788"/>
            <a:ext cx="142415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Rectangle 4"/>
          <p:cNvSpPr/>
          <p:nvPr/>
        </p:nvSpPr>
        <p:spPr>
          <a:xfrm>
            <a:off x="227255" y="123316"/>
            <a:ext cx="11752119" cy="8617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Tax Exemptions</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4055331065"/>
              </p:ext>
            </p:extLst>
          </p:nvPr>
        </p:nvGraphicFramePr>
        <p:xfrm>
          <a:off x="2645229" y="1219200"/>
          <a:ext cx="6520542" cy="4957767"/>
        </p:xfrm>
        <a:graphic>
          <a:graphicData uri="http://schemas.openxmlformats.org/drawingml/2006/table">
            <a:tbl>
              <a:tblPr/>
              <a:tblGrid>
                <a:gridCol w="4711027">
                  <a:extLst>
                    <a:ext uri="{9D8B030D-6E8A-4147-A177-3AD203B41FA5}">
                      <a16:colId xmlns:a16="http://schemas.microsoft.com/office/drawing/2014/main" val="20000"/>
                    </a:ext>
                  </a:extLst>
                </a:gridCol>
                <a:gridCol w="1809515">
                  <a:extLst>
                    <a:ext uri="{9D8B030D-6E8A-4147-A177-3AD203B41FA5}">
                      <a16:colId xmlns:a16="http://schemas.microsoft.com/office/drawing/2014/main" val="20001"/>
                    </a:ext>
                  </a:extLst>
                </a:gridCol>
              </a:tblGrid>
              <a:tr h="1041547">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Tax Exemptions</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extLst>
                  <a:ext uri="{0D108BD9-81ED-4DB2-BD59-A6C34878D82A}">
                    <a16:rowId xmlns:a16="http://schemas.microsoft.com/office/drawing/2014/main" val="10000"/>
                  </a:ext>
                </a:extLst>
              </a:tr>
              <a:tr h="260387">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extLst>
                  <a:ext uri="{0D108BD9-81ED-4DB2-BD59-A6C34878D82A}">
                    <a16:rowId xmlns:a16="http://schemas.microsoft.com/office/drawing/2014/main" val="10001"/>
                  </a:ext>
                </a:extLst>
              </a:tr>
              <a:tr h="260387">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0387">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0387">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0387">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extLst>
                  <a:ext uri="{0D108BD9-81ED-4DB2-BD59-A6C34878D82A}">
                    <a16:rowId xmlns:a16="http://schemas.microsoft.com/office/drawing/2014/main" val="10005"/>
                  </a:ext>
                </a:extLst>
              </a:tr>
              <a:tr h="260387">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0387">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extLst>
                  <a:ext uri="{0D108BD9-81ED-4DB2-BD59-A6C34878D82A}">
                    <a16:rowId xmlns:a16="http://schemas.microsoft.com/office/drawing/2014/main" val="10007"/>
                  </a:ext>
                </a:extLst>
              </a:tr>
              <a:tr h="260387">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extLst>
                  <a:ext uri="{0D108BD9-81ED-4DB2-BD59-A6C34878D82A}">
                    <a16:rowId xmlns:a16="http://schemas.microsoft.com/office/drawing/2014/main" val="10008"/>
                  </a:ext>
                </a:extLst>
              </a:tr>
              <a:tr h="260387">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0387">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0387">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0387">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0387">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0387">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0802">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p:cNvSpPr txBox="1"/>
          <p:nvPr/>
        </p:nvSpPr>
        <p:spPr>
          <a:xfrm>
            <a:off x="10788317" y="6483120"/>
            <a:ext cx="144462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9" action="ppaction://hlinksldjump"/>
              </a:rPr>
              <a:t>PREVIOUS</a:t>
            </a:r>
            <a:endParaRPr lang="en-GB" dirty="0"/>
          </a:p>
        </p:txBody>
      </p:sp>
    </p:spTree>
    <p:extLst>
      <p:ext uri="{BB962C8B-B14F-4D97-AF65-F5344CB8AC3E}">
        <p14:creationId xmlns:p14="http://schemas.microsoft.com/office/powerpoint/2010/main" val="9884519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066228322"/>
              </p:ext>
            </p:extLst>
          </p:nvPr>
        </p:nvGraphicFramePr>
        <p:xfrm>
          <a:off x="1181963" y="1050925"/>
          <a:ext cx="9280698" cy="4704715"/>
        </p:xfrm>
        <a:graphic>
          <a:graphicData uri="http://schemas.openxmlformats.org/drawingml/2006/table">
            <a:tbl>
              <a:tblPr>
                <a:tableStyleId>{5C22544A-7EE6-4342-B048-85BDC9FD1C3A}</a:tableStyleId>
              </a:tblPr>
              <a:tblGrid>
                <a:gridCol w="1384285">
                  <a:extLst>
                    <a:ext uri="{9D8B030D-6E8A-4147-A177-3AD203B41FA5}">
                      <a16:colId xmlns:a16="http://schemas.microsoft.com/office/drawing/2014/main" val="20000"/>
                    </a:ext>
                  </a:extLst>
                </a:gridCol>
                <a:gridCol w="44450">
                  <a:extLst>
                    <a:ext uri="{9D8B030D-6E8A-4147-A177-3AD203B41FA5}">
                      <a16:colId xmlns:a16="http://schemas.microsoft.com/office/drawing/2014/main" val="20006"/>
                    </a:ext>
                  </a:extLst>
                </a:gridCol>
                <a:gridCol w="1087473">
                  <a:extLst>
                    <a:ext uri="{9D8B030D-6E8A-4147-A177-3AD203B41FA5}">
                      <a16:colId xmlns:a16="http://schemas.microsoft.com/office/drawing/2014/main" val="20001"/>
                    </a:ext>
                  </a:extLst>
                </a:gridCol>
                <a:gridCol w="44450">
                  <a:extLst>
                    <a:ext uri="{9D8B030D-6E8A-4147-A177-3AD203B41FA5}">
                      <a16:colId xmlns:a16="http://schemas.microsoft.com/office/drawing/2014/main" val="20007"/>
                    </a:ext>
                  </a:extLst>
                </a:gridCol>
                <a:gridCol w="1023402">
                  <a:extLst>
                    <a:ext uri="{9D8B030D-6E8A-4147-A177-3AD203B41FA5}">
                      <a16:colId xmlns:a16="http://schemas.microsoft.com/office/drawing/2014/main" val="20002"/>
                    </a:ext>
                  </a:extLst>
                </a:gridCol>
                <a:gridCol w="44450">
                  <a:extLst>
                    <a:ext uri="{9D8B030D-6E8A-4147-A177-3AD203B41FA5}">
                      <a16:colId xmlns:a16="http://schemas.microsoft.com/office/drawing/2014/main" val="20008"/>
                    </a:ext>
                  </a:extLst>
                </a:gridCol>
                <a:gridCol w="1224097">
                  <a:extLst>
                    <a:ext uri="{9D8B030D-6E8A-4147-A177-3AD203B41FA5}">
                      <a16:colId xmlns:a16="http://schemas.microsoft.com/office/drawing/2014/main" val="20003"/>
                    </a:ext>
                  </a:extLst>
                </a:gridCol>
                <a:gridCol w="44450">
                  <a:extLst>
                    <a:ext uri="{9D8B030D-6E8A-4147-A177-3AD203B41FA5}">
                      <a16:colId xmlns:a16="http://schemas.microsoft.com/office/drawing/2014/main" val="20009"/>
                    </a:ext>
                  </a:extLst>
                </a:gridCol>
                <a:gridCol w="1321252">
                  <a:extLst>
                    <a:ext uri="{9D8B030D-6E8A-4147-A177-3AD203B41FA5}">
                      <a16:colId xmlns:a16="http://schemas.microsoft.com/office/drawing/2014/main" val="20004"/>
                    </a:ext>
                  </a:extLst>
                </a:gridCol>
                <a:gridCol w="49682">
                  <a:extLst>
                    <a:ext uri="{9D8B030D-6E8A-4147-A177-3AD203B41FA5}">
                      <a16:colId xmlns:a16="http://schemas.microsoft.com/office/drawing/2014/main" val="20010"/>
                    </a:ext>
                  </a:extLst>
                </a:gridCol>
                <a:gridCol w="3012707">
                  <a:extLst>
                    <a:ext uri="{9D8B030D-6E8A-4147-A177-3AD203B41FA5}">
                      <a16:colId xmlns:a16="http://schemas.microsoft.com/office/drawing/2014/main" val="20005"/>
                    </a:ext>
                  </a:extLst>
                </a:gridCol>
              </a:tblGrid>
              <a:tr h="604472">
                <a:tc>
                  <a:txBody>
                    <a:bodyPr/>
                    <a:lstStyle/>
                    <a:p>
                      <a:pPr algn="ctr" fontAlgn="ctr"/>
                      <a:r>
                        <a:rPr lang="en-GB" sz="1600" b="1" u="none" strike="noStrike" dirty="0" smtClean="0">
                          <a:solidFill>
                            <a:schemeClr val="bg1"/>
                          </a:solidFill>
                          <a:effectLst/>
                        </a:rPr>
                        <a:t>Technology</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600"/>
                    </a:solidFill>
                  </a:tcPr>
                </a:tc>
                <a:tc>
                  <a:txBody>
                    <a:bodyPr/>
                    <a:lstStyle/>
                    <a:p>
                      <a:pPr algn="ctr" fontAlgn="ct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a:solidFill>
                            <a:schemeClr val="bg1"/>
                          </a:solidFill>
                          <a:effectLst/>
                        </a:rPr>
                        <a:t>Delivery Model</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6699"/>
                    </a:solidFill>
                  </a:tcPr>
                </a:tc>
                <a:tc>
                  <a:txBody>
                    <a:bodyPr/>
                    <a:lstStyle/>
                    <a:p>
                      <a:pPr algn="ctr" fontAlgn="ct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smtClean="0">
                          <a:solidFill>
                            <a:schemeClr val="bg1"/>
                          </a:solidFill>
                          <a:effectLst/>
                        </a:rPr>
                        <a:t>Legal </a:t>
                      </a:r>
                    </a:p>
                    <a:p>
                      <a:pPr algn="ctr" fontAlgn="ctr"/>
                      <a:r>
                        <a:rPr lang="en-GB" sz="1600" b="1" u="none" strike="noStrike" dirty="0" smtClean="0">
                          <a:solidFill>
                            <a:schemeClr val="bg1"/>
                          </a:solidFill>
                          <a:effectLst/>
                        </a:rPr>
                        <a:t>Basis</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00"/>
                    </a:solidFill>
                  </a:tcPr>
                </a:tc>
                <a:tc>
                  <a:txBody>
                    <a:bodyPr/>
                    <a:lstStyle/>
                    <a:p>
                      <a:pPr algn="ctr" fontAlgn="ct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smtClean="0">
                          <a:solidFill>
                            <a:schemeClr val="bg1"/>
                          </a:solidFill>
                          <a:effectLst/>
                        </a:rPr>
                        <a:t>Price/Tariff </a:t>
                      </a:r>
                      <a:r>
                        <a:rPr lang="en-GB" sz="1600" b="1" u="none" strike="noStrike" dirty="0">
                          <a:solidFill>
                            <a:schemeClr val="bg1"/>
                          </a:solidFill>
                          <a:effectLst/>
                        </a:rPr>
                        <a:t>Regulation</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3300"/>
                    </a:solidFill>
                  </a:tcPr>
                </a:tc>
                <a:tc>
                  <a:txBody>
                    <a:bodyPr/>
                    <a:lstStyle/>
                    <a:p>
                      <a:pPr algn="ctr" fontAlgn="ct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smtClean="0">
                          <a:solidFill>
                            <a:schemeClr val="bg1"/>
                          </a:solidFill>
                          <a:effectLst/>
                        </a:rPr>
                        <a:t>Finance</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03864"/>
                    </a:solidFill>
                  </a:tcPr>
                </a:tc>
                <a:tc>
                  <a:txBody>
                    <a:bodyPr/>
                    <a:lstStyle/>
                    <a:p>
                      <a:pPr algn="ctr" fontAlgn="ct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smtClean="0">
                          <a:solidFill>
                            <a:schemeClr val="bg1"/>
                          </a:solidFill>
                          <a:effectLst/>
                        </a:rPr>
                        <a:t>Non-Financial Interventions</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42910">
                <a:tc rowSpan="4">
                  <a:txBody>
                    <a:bodyPr/>
                    <a:lstStyle/>
                    <a:p>
                      <a:pPr algn="ctr" fontAlgn="ctr"/>
                      <a:r>
                        <a:rPr lang="en-GB" sz="1200" b="1" u="none" strike="noStrike" dirty="0">
                          <a:solidFill>
                            <a:schemeClr val="bg1"/>
                          </a:solidFill>
                          <a:effectLst/>
                        </a:rPr>
                        <a:t>Grid </a:t>
                      </a:r>
                      <a:r>
                        <a:rPr lang="en-GB" sz="1200" b="1" u="none" strike="noStrike" dirty="0" smtClean="0">
                          <a:solidFill>
                            <a:schemeClr val="bg1"/>
                          </a:solidFill>
                          <a:effectLst/>
                        </a:rPr>
                        <a:t>Extension</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rowSpan="19">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fontAlgn="ctr"/>
                      <a:r>
                        <a:rPr lang="en-GB" sz="1200" b="1" u="none" strike="noStrike" dirty="0" smtClean="0">
                          <a:solidFill>
                            <a:schemeClr val="bg1"/>
                          </a:solidFill>
                          <a:effectLst/>
                        </a:rPr>
                        <a:t>Public</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CC"/>
                    </a:solidFill>
                  </a:tcPr>
                </a:tc>
                <a:tc rowSpan="19">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8">
                  <a:txBody>
                    <a:bodyPr/>
                    <a:lstStyle/>
                    <a:p>
                      <a:pPr algn="ctr" fontAlgn="ctr"/>
                      <a:r>
                        <a:rPr lang="en-GB" sz="1200" b="1" u="none" strike="noStrike" dirty="0" smtClean="0">
                          <a:solidFill>
                            <a:schemeClr val="bg1"/>
                          </a:solidFill>
                          <a:effectLst/>
                        </a:rPr>
                        <a:t>Concession</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9000"/>
                    </a:solidFill>
                  </a:tcPr>
                </a:tc>
                <a:tc rowSpan="14">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9">
                  <a:txBody>
                    <a:bodyPr/>
                    <a:lstStyle/>
                    <a:p>
                      <a:pPr algn="ctr" fontAlgn="ctr"/>
                      <a:r>
                        <a:rPr lang="en-GB" sz="1200" b="1" u="none" strike="noStrike" dirty="0" smtClean="0">
                          <a:solidFill>
                            <a:schemeClr val="bg1"/>
                          </a:solidFill>
                          <a:effectLst/>
                        </a:rPr>
                        <a:t>Uniform</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c rowSpan="19">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b="1" u="none" strike="noStrike" dirty="0" smtClean="0">
                          <a:solidFill>
                            <a:schemeClr val="bg1"/>
                          </a:solidFill>
                          <a:effectLst/>
                        </a:rPr>
                        <a:t>Private</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99"/>
                    </a:solidFill>
                  </a:tcPr>
                </a:tc>
                <a:tc rowSpan="19">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ctr"/>
                      <a:r>
                        <a:rPr lang="en-GB" sz="1200" b="1" u="none" strike="noStrike" dirty="0">
                          <a:solidFill>
                            <a:schemeClr val="bg1"/>
                          </a:solidFill>
                          <a:effectLst/>
                        </a:rPr>
                        <a:t>Direct </a:t>
                      </a:r>
                      <a:r>
                        <a:rPr lang="en-GB" sz="1200" b="1" u="none" strike="noStrike" dirty="0" smtClean="0">
                          <a:solidFill>
                            <a:schemeClr val="bg1"/>
                          </a:solidFill>
                          <a:effectLst/>
                        </a:rPr>
                        <a:t>Energy Access Provision </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D64"/>
                    </a:solidFill>
                  </a:tcPr>
                </a:tc>
                <a:extLst>
                  <a:ext uri="{0D108BD9-81ED-4DB2-BD59-A6C34878D82A}">
                    <a16:rowId xmlns:a16="http://schemas.microsoft.com/office/drawing/2014/main" val="10001"/>
                  </a:ext>
                </a:extLst>
              </a:tr>
              <a:tr h="13187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200" b="1" i="0" u="none" strike="noStrike" dirty="0" smtClean="0">
                          <a:solidFill>
                            <a:schemeClr val="bg1"/>
                          </a:solidFill>
                          <a:effectLst/>
                          <a:latin typeface="Calibri"/>
                        </a:rPr>
                        <a:t>User</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FF"/>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2"/>
                  </a:ext>
                </a:extLst>
              </a:tr>
              <a:tr h="24351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ctr" fontAlgn="ctr"/>
                      <a:r>
                        <a:rPr lang="en-GB" sz="1200" b="1" u="none" strike="noStrike" dirty="0">
                          <a:solidFill>
                            <a:schemeClr val="bg1"/>
                          </a:solidFill>
                          <a:effectLst/>
                        </a:rPr>
                        <a:t>Institutional </a:t>
                      </a:r>
                      <a:r>
                        <a:rPr lang="en-GB" sz="1200" b="1" u="none" strike="noStrike" dirty="0" smtClean="0">
                          <a:solidFill>
                            <a:schemeClr val="bg1"/>
                          </a:solidFill>
                          <a:effectLst/>
                        </a:rPr>
                        <a:t>Restructuring</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17D"/>
                    </a:solidFill>
                  </a:tcPr>
                </a:tc>
                <a:extLst>
                  <a:ext uri="{0D108BD9-81ED-4DB2-BD59-A6C34878D82A}">
                    <a16:rowId xmlns:a16="http://schemas.microsoft.com/office/drawing/2014/main" val="10002"/>
                  </a:ext>
                </a:extLst>
              </a:tr>
              <a:tr h="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4">
                  <a:txBody>
                    <a:bodyPr/>
                    <a:lstStyle/>
                    <a:p>
                      <a:pPr algn="ctr" fontAlgn="ctr"/>
                      <a:r>
                        <a:rPr lang="en-GB" sz="1200" b="1" u="none" strike="noStrike" dirty="0" smtClean="0">
                          <a:solidFill>
                            <a:schemeClr val="bg1"/>
                          </a:solidFill>
                          <a:effectLst/>
                        </a:rPr>
                        <a:t>Grants/Subsidies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FAADC"/>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3"/>
                  </a:ext>
                </a:extLst>
              </a:tr>
              <a:tr h="90203">
                <a:tc rowSpan="5">
                  <a:txBody>
                    <a:bodyPr/>
                    <a:lstStyle/>
                    <a:p>
                      <a:pPr algn="ctr" fontAlgn="ctr"/>
                      <a:r>
                        <a:rPr lang="en-GB" sz="1200" b="1" u="none" strike="noStrike" dirty="0">
                          <a:solidFill>
                            <a:schemeClr val="bg1"/>
                          </a:solidFill>
                          <a:effectLst/>
                        </a:rPr>
                        <a:t>Grid-connected </a:t>
                      </a:r>
                      <a:r>
                        <a:rPr lang="en-GB" sz="1200" b="1" u="none" strike="noStrike" dirty="0" smtClean="0">
                          <a:solidFill>
                            <a:schemeClr val="bg1"/>
                          </a:solidFill>
                          <a:effectLst/>
                        </a:rPr>
                        <a:t>mini-grid/ </a:t>
                      </a:r>
                    </a:p>
                    <a:p>
                      <a:pPr algn="ctr" fontAlgn="ctr"/>
                      <a:r>
                        <a:rPr lang="en-GB" sz="1200" b="1" u="none" strike="noStrike" dirty="0" smtClean="0">
                          <a:solidFill>
                            <a:schemeClr val="bg1"/>
                          </a:solidFill>
                          <a:effectLst/>
                        </a:rPr>
                        <a:t>Distribution system</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00"/>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FAADC"/>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25593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200" b="1" u="none" strike="noStrike" dirty="0">
                          <a:solidFill>
                            <a:schemeClr val="bg1"/>
                          </a:solidFill>
                          <a:effectLst/>
                        </a:rPr>
                        <a:t>Regulatory </a:t>
                      </a:r>
                      <a:r>
                        <a:rPr lang="en-GB" sz="1200" b="1" u="none" strike="noStrike" dirty="0" smtClean="0">
                          <a:solidFill>
                            <a:schemeClr val="bg1"/>
                          </a:solidFill>
                          <a:effectLst/>
                        </a:rPr>
                        <a:t>Reform</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596"/>
                    </a:solidFill>
                  </a:tcPr>
                </a:tc>
                <a:extLst>
                  <a:ext uri="{0D108BD9-81ED-4DB2-BD59-A6C34878D82A}">
                    <a16:rowId xmlns:a16="http://schemas.microsoft.com/office/drawing/2014/main" val="10014"/>
                  </a:ext>
                </a:extLst>
              </a:tr>
              <a:tr h="148322">
                <a:tc vMerge="1">
                  <a:txBody>
                    <a:bodyPr/>
                    <a:lstStyle/>
                    <a:p>
                      <a:endParaRPr lang="en-GB"/>
                    </a:p>
                  </a:txBody>
                  <a:tcPr/>
                </a:tc>
                <a:tc vMerge="1">
                  <a:txBody>
                    <a:bodyPr/>
                    <a:lstStyle/>
                    <a:p>
                      <a:endParaRPr lang="en-GB"/>
                    </a:p>
                  </a:txBody>
                  <a:tcPr/>
                </a:tc>
                <a:tc rowSpan="7">
                  <a:txBody>
                    <a:bodyPr/>
                    <a:lstStyle/>
                    <a:p>
                      <a:pPr algn="ctr" fontAlgn="ctr"/>
                      <a:r>
                        <a:rPr lang="en-GB" sz="1200" b="1" u="none" strike="noStrike" dirty="0">
                          <a:solidFill>
                            <a:schemeClr val="bg1"/>
                          </a:solidFill>
                          <a:effectLst/>
                        </a:rPr>
                        <a:t>Private </a:t>
                      </a:r>
                      <a:r>
                        <a:rPr lang="en-GB" sz="1200" b="1" u="none" strike="noStrike" dirty="0" smtClean="0">
                          <a:solidFill>
                            <a:schemeClr val="bg1"/>
                          </a:solidFill>
                          <a:effectLst/>
                        </a:rPr>
                        <a:t> (</a:t>
                      </a:r>
                      <a:r>
                        <a:rPr lang="en-GB" sz="1200" b="1" u="none" strike="noStrike" dirty="0">
                          <a:solidFill>
                            <a:schemeClr val="bg1"/>
                          </a:solidFill>
                          <a:effectLst/>
                        </a:rPr>
                        <a:t>non-Government</a:t>
                      </a:r>
                      <a:r>
                        <a:rPr lang="en-GB" sz="1200" b="1" u="none" strike="noStrike" dirty="0" smtClean="0">
                          <a:solidFill>
                            <a:schemeClr val="bg1"/>
                          </a:solidFill>
                          <a:effectLst/>
                        </a:rPr>
                        <a:t>)</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CF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3">
                  <a:txBody>
                    <a:bodyPr/>
                    <a:lstStyle/>
                    <a:p>
                      <a:pPr algn="ctr" fontAlgn="ctr"/>
                      <a:r>
                        <a:rPr lang="en-GB" sz="1200" b="1" u="none" strike="noStrike" dirty="0">
                          <a:solidFill>
                            <a:schemeClr val="bg1"/>
                          </a:solidFill>
                          <a:effectLst/>
                        </a:rPr>
                        <a:t>Policy &amp; Target </a:t>
                      </a:r>
                      <a:r>
                        <a:rPr lang="en-GB" sz="1200" b="1" u="none" strike="noStrike" dirty="0" smtClean="0">
                          <a:solidFill>
                            <a:schemeClr val="bg1"/>
                          </a:solidFill>
                          <a:effectLst/>
                        </a:rPr>
                        <a:t>Setting</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4">
                  <a:txBody>
                    <a:bodyPr/>
                    <a:lstStyle/>
                    <a:p>
                      <a:pPr algn="ctr" fontAlgn="ctr"/>
                      <a:r>
                        <a:rPr lang="en-GB" sz="1200" b="1" u="none" strike="noStrike" dirty="0" smtClean="0">
                          <a:solidFill>
                            <a:schemeClr val="bg1"/>
                          </a:solidFill>
                          <a:effectLst/>
                        </a:rPr>
                        <a:t>Cross-Subsidies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a:tc>
                <a:extLst>
                  <a:ext uri="{0D108BD9-81ED-4DB2-BD59-A6C34878D82A}">
                    <a16:rowId xmlns:a16="http://schemas.microsoft.com/office/drawing/2014/main" val="10015"/>
                  </a:ext>
                </a:extLst>
              </a:tr>
              <a:tr h="176931">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00"/>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C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fontAlgn="ctr"/>
                      <a:r>
                        <a:rPr lang="en-GB" sz="1200" b="1" u="none" strike="noStrike" dirty="0" smtClean="0">
                          <a:solidFill>
                            <a:schemeClr val="bg1"/>
                          </a:solidFill>
                          <a:effectLst/>
                        </a:rPr>
                        <a:t>License</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B183"/>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DC8"/>
                    </a:solidFill>
                  </a:tcPr>
                </a:tc>
                <a:extLst>
                  <a:ext uri="{0D108BD9-81ED-4DB2-BD59-A6C34878D82A}">
                    <a16:rowId xmlns:a16="http://schemas.microsoft.com/office/drawing/2014/main" val="10005"/>
                  </a:ext>
                </a:extLst>
              </a:tr>
              <a:tr h="356135">
                <a:tc rowSpan="5">
                  <a:txBody>
                    <a:bodyPr/>
                    <a:lstStyle/>
                    <a:p>
                      <a:pPr algn="ctr" fontAlgn="ctr"/>
                      <a:r>
                        <a:rPr lang="en-GB" sz="1200" b="1" u="none" strike="noStrike" dirty="0">
                          <a:solidFill>
                            <a:schemeClr val="bg1"/>
                          </a:solidFill>
                          <a:effectLst/>
                        </a:rPr>
                        <a:t>Isolated </a:t>
                      </a:r>
                      <a:r>
                        <a:rPr lang="en-GB" sz="1200" b="1" u="none" strike="noStrike" dirty="0" smtClean="0">
                          <a:solidFill>
                            <a:schemeClr val="bg1"/>
                          </a:solidFill>
                          <a:effectLst/>
                        </a:rPr>
                        <a:t>mini-grid</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00"/>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5">
                  <a:txBody>
                    <a:bodyPr/>
                    <a:lstStyle/>
                    <a:p>
                      <a:pPr algn="ctr" fontAlgn="ctr"/>
                      <a:r>
                        <a:rPr lang="en-GB" sz="1200" b="1" u="none" strike="noStrike" dirty="0" smtClean="0">
                          <a:solidFill>
                            <a:schemeClr val="bg1"/>
                          </a:solidFill>
                          <a:effectLst/>
                        </a:rPr>
                        <a:t>Individual</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B183"/>
                    </a:solidFill>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200" b="1" u="none" strike="noStrike" dirty="0">
                          <a:solidFill>
                            <a:schemeClr val="bg1"/>
                          </a:solidFill>
                          <a:effectLst/>
                        </a:rPr>
                        <a:t>Quality/Technical </a:t>
                      </a:r>
                      <a:r>
                        <a:rPr lang="en-GB" sz="1200" b="1" u="none" strike="noStrike" dirty="0" smtClean="0">
                          <a:solidFill>
                            <a:schemeClr val="bg1"/>
                          </a:solidFill>
                          <a:effectLst/>
                        </a:rPr>
                        <a:t>Standards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DC8"/>
                    </a:solidFill>
                  </a:tcPr>
                </a:tc>
                <a:extLst>
                  <a:ext uri="{0D108BD9-81ED-4DB2-BD59-A6C34878D82A}">
                    <a16:rowId xmlns:a16="http://schemas.microsoft.com/office/drawing/2014/main" val="10016"/>
                  </a:ext>
                </a:extLst>
              </a:tr>
              <a:tr h="24467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200" b="1" u="none" strike="noStrike" dirty="0">
                          <a:solidFill>
                            <a:schemeClr val="bg1"/>
                          </a:solidFill>
                          <a:effectLst/>
                        </a:rPr>
                        <a:t>Technical </a:t>
                      </a:r>
                      <a:r>
                        <a:rPr lang="en-GB" sz="1200" b="1" u="none" strike="noStrike" dirty="0" smtClean="0">
                          <a:solidFill>
                            <a:schemeClr val="bg1"/>
                          </a:solidFill>
                          <a:effectLst/>
                        </a:rPr>
                        <a:t>Assistance</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E1E6"/>
                    </a:solidFill>
                  </a:tcPr>
                </a:tc>
                <a:extLst>
                  <a:ext uri="{0D108BD9-81ED-4DB2-BD59-A6C34878D82A}">
                    <a16:rowId xmlns:a16="http://schemas.microsoft.com/office/drawing/2014/main" val="10006"/>
                  </a:ext>
                </a:extLst>
              </a:tr>
              <a:tr h="154004">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5">
                  <a:txBody>
                    <a:bodyPr/>
                    <a:lstStyle/>
                    <a:p>
                      <a:pPr algn="ctr" fontAlgn="ctr"/>
                      <a:r>
                        <a:rPr lang="en-GB" sz="1200" b="1" u="none" strike="noStrike" dirty="0">
                          <a:solidFill>
                            <a:schemeClr val="bg1"/>
                          </a:solidFill>
                          <a:effectLst/>
                        </a:rPr>
                        <a:t>Tax </a:t>
                      </a:r>
                      <a:r>
                        <a:rPr lang="en-GB" sz="1200" b="1" u="none" strike="noStrike" dirty="0" smtClean="0">
                          <a:solidFill>
                            <a:schemeClr val="bg1"/>
                          </a:solidFill>
                          <a:effectLst/>
                        </a:rPr>
                        <a:t>Exemptions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66FF"/>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7"/>
                  </a:ext>
                </a:extLst>
              </a:tr>
              <a:tr h="24621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66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ctr"/>
                      <a:r>
                        <a:rPr lang="en-GB" sz="1200" b="1" u="none" strike="noStrike" dirty="0">
                          <a:solidFill>
                            <a:schemeClr val="bg1"/>
                          </a:solidFill>
                          <a:effectLst/>
                        </a:rPr>
                        <a:t>Capacity Building/ Awareness </a:t>
                      </a:r>
                      <a:r>
                        <a:rPr lang="en-GB" sz="1200" b="1" u="none" strike="noStrike" dirty="0" smtClean="0">
                          <a:solidFill>
                            <a:schemeClr val="bg1"/>
                          </a:solidFill>
                          <a:effectLst/>
                        </a:rPr>
                        <a:t>Raising</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8D7"/>
                    </a:solidFill>
                  </a:tcPr>
                </a:tc>
                <a:extLst>
                  <a:ext uri="{0D108BD9-81ED-4DB2-BD59-A6C34878D82A}">
                    <a16:rowId xmlns:a16="http://schemas.microsoft.com/office/drawing/2014/main" val="10007"/>
                  </a:ext>
                </a:extLst>
              </a:tr>
              <a:tr h="210036">
                <a:tc vMerge="1">
                  <a:txBody>
                    <a:bodyPr/>
                    <a:lstStyle/>
                    <a:p>
                      <a:endParaRPr lang="en-GB"/>
                    </a:p>
                  </a:txBody>
                  <a:tcPr/>
                </a:tc>
                <a:tc vMerge="1">
                  <a:txBody>
                    <a:bodyPr/>
                    <a:lstStyle/>
                    <a:p>
                      <a:endParaRPr lang="en-GB"/>
                    </a:p>
                  </a:txBody>
                  <a:tcPr/>
                </a:tc>
                <a:tc rowSpan="6">
                  <a:txBody>
                    <a:bodyPr/>
                    <a:lstStyle/>
                    <a:p>
                      <a:pPr algn="ctr" fontAlgn="ctr"/>
                      <a:r>
                        <a:rPr lang="en-GB" sz="1200" b="1" u="none" strike="noStrike" dirty="0">
                          <a:solidFill>
                            <a:schemeClr val="bg1"/>
                          </a:solidFill>
                          <a:effectLst/>
                        </a:rPr>
                        <a:t>Public-Private </a:t>
                      </a:r>
                      <a:r>
                        <a:rPr lang="en-GB" sz="1200" b="1" u="none" strike="noStrike" dirty="0" smtClean="0">
                          <a:solidFill>
                            <a:schemeClr val="bg1"/>
                          </a:solidFill>
                          <a:effectLst/>
                        </a:rPr>
                        <a:t>Partnership</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8"/>
                  </a:ext>
                </a:extLst>
              </a:tr>
              <a:tr h="346142">
                <a:tc rowSpan="5">
                  <a:txBody>
                    <a:bodyPr/>
                    <a:lstStyle/>
                    <a:p>
                      <a:pPr algn="ctr" fontAlgn="ctr"/>
                      <a:r>
                        <a:rPr lang="en-GB" sz="1200" b="1" u="none" strike="noStrike" dirty="0">
                          <a:solidFill>
                            <a:schemeClr val="bg1"/>
                          </a:solidFill>
                          <a:effectLst/>
                        </a:rPr>
                        <a:t>Standalone </a:t>
                      </a:r>
                      <a:r>
                        <a:rPr lang="en-GB" sz="1200" b="1" u="none" strike="noStrike" dirty="0" smtClean="0">
                          <a:solidFill>
                            <a:schemeClr val="bg1"/>
                          </a:solidFill>
                          <a:effectLst/>
                        </a:rPr>
                        <a:t>systems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9D18E"/>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gridSpan="3">
                  <a:txBody>
                    <a:bodyPr/>
                    <a:lstStyle/>
                    <a:p>
                      <a:pPr algn="ctr" fontAlgn="ctr"/>
                      <a:r>
                        <a:rPr lang="en-GB" sz="1200" b="1" u="none" strike="noStrike" dirty="0" smtClean="0">
                          <a:solidFill>
                            <a:schemeClr val="bg1"/>
                          </a:solidFill>
                          <a:effectLst/>
                        </a:rPr>
                        <a:t>Unregulated</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rowSpan="5" hMerge="1">
                  <a:txBody>
                    <a:bodyPr/>
                    <a:lstStyle/>
                    <a:p>
                      <a:endParaRPr lang="en-GB"/>
                    </a:p>
                  </a:txBody>
                  <a:tcPr/>
                </a:tc>
                <a:tc rowSpan="5" h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200" b="1" u="none" strike="noStrike" dirty="0">
                          <a:solidFill>
                            <a:schemeClr val="bg1"/>
                          </a:solidFill>
                          <a:effectLst/>
                        </a:rPr>
                        <a:t>Market </a:t>
                      </a:r>
                      <a:r>
                        <a:rPr lang="en-GB" sz="1200" b="1" u="none" strike="noStrike" dirty="0" smtClean="0">
                          <a:solidFill>
                            <a:schemeClr val="bg1"/>
                          </a:solidFill>
                          <a:effectLst/>
                        </a:rPr>
                        <a:t>Information</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FC3"/>
                    </a:solidFill>
                  </a:tcPr>
                </a:tc>
                <a:extLst>
                  <a:ext uri="{0D108BD9-81ED-4DB2-BD59-A6C34878D82A}">
                    <a16:rowId xmlns:a16="http://schemas.microsoft.com/office/drawing/2014/main" val="10008"/>
                  </a:ext>
                </a:extLst>
              </a:tr>
              <a:tr h="14646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CC"/>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ctr"/>
                      <a:r>
                        <a:rPr lang="en-GB" sz="1200" b="1" u="none" strike="noStrike" dirty="0">
                          <a:solidFill>
                            <a:schemeClr val="bg1"/>
                          </a:solidFill>
                          <a:effectLst/>
                        </a:rPr>
                        <a:t>Demand </a:t>
                      </a:r>
                      <a:r>
                        <a:rPr lang="en-GB" sz="1200" b="1" u="none" strike="noStrike" dirty="0" smtClean="0">
                          <a:solidFill>
                            <a:schemeClr val="bg1"/>
                          </a:solidFill>
                          <a:effectLst/>
                        </a:rPr>
                        <a:t>Promotion</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6AA"/>
                    </a:solidFill>
                  </a:tcPr>
                </a:tc>
                <a:extLst>
                  <a:ext uri="{0D108BD9-81ED-4DB2-BD59-A6C34878D82A}">
                    <a16:rowId xmlns:a16="http://schemas.microsoft.com/office/drawing/2014/main" val="10009"/>
                  </a:ext>
                </a:extLst>
              </a:tr>
              <a:tr h="134754">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rowSpan="3">
                  <a:txBody>
                    <a:bodyPr/>
                    <a:lstStyle/>
                    <a:p>
                      <a:pPr algn="ctr" fontAlgn="ctr"/>
                      <a:r>
                        <a:rPr lang="en-GB" sz="1200" b="1" u="none" strike="noStrike" dirty="0" smtClean="0">
                          <a:solidFill>
                            <a:schemeClr val="bg1"/>
                          </a:solidFill>
                          <a:effectLst/>
                        </a:rPr>
                        <a:t>Guarantees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CC"/>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9"/>
                  </a:ext>
                </a:extLst>
              </a:tr>
              <a:tr h="35613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200" b="1" u="none" strike="noStrike" dirty="0">
                          <a:solidFill>
                            <a:schemeClr val="bg1"/>
                          </a:solidFill>
                          <a:effectLst/>
                        </a:rPr>
                        <a:t>Technology </a:t>
                      </a:r>
                      <a:r>
                        <a:rPr lang="en-GB" sz="1200" b="1" u="none" strike="noStrike" dirty="0" smtClean="0">
                          <a:solidFill>
                            <a:schemeClr val="bg1"/>
                          </a:solidFill>
                          <a:effectLst/>
                        </a:rPr>
                        <a:t>Development/Adoption</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D91"/>
                    </a:solidFill>
                  </a:tcPr>
                </a:tc>
                <a:extLst>
                  <a:ext uri="{0D108BD9-81ED-4DB2-BD59-A6C34878D82A}">
                    <a16:rowId xmlns:a16="http://schemas.microsoft.com/office/drawing/2014/main" val="10010"/>
                  </a:ext>
                </a:extLst>
              </a:tr>
              <a:tr h="346142">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vMerge="1">
                  <a:txBody>
                    <a:bodyPr/>
                    <a:lstStyle/>
                    <a:p>
                      <a:endParaRPr lang="en-GB"/>
                    </a:p>
                  </a:txBody>
                  <a:tcPr/>
                </a:tc>
                <a:tc vMerge="1">
                  <a:txBody>
                    <a:bodyPr/>
                    <a:lstStyle/>
                    <a:p>
                      <a:endParaRPr lang="en-GB"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vMerge="1">
                  <a:txBody>
                    <a:bodyPr/>
                    <a:lstStyle/>
                    <a:p>
                      <a:endParaRPr lang="en-GB"/>
                    </a:p>
                  </a:txBody>
                  <a:tcPr/>
                </a:tc>
                <a:tc gridSpan="3" vMerge="1">
                  <a:txBody>
                    <a:bodyPr/>
                    <a:lstStyle/>
                    <a:p>
                      <a:endParaRPr lang="en-GB"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v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u="none" strike="noStrike" dirty="0" smtClean="0">
                          <a:solidFill>
                            <a:schemeClr val="bg1"/>
                          </a:solidFill>
                          <a:effectLst/>
                        </a:rPr>
                        <a:t>National Energy Planning</a:t>
                      </a:r>
                      <a:endParaRPr lang="en-GB"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7D"/>
                    </a:solidFill>
                  </a:tcPr>
                </a:tc>
                <a:extLst>
                  <a:ext uri="{0D108BD9-81ED-4DB2-BD59-A6C34878D82A}">
                    <a16:rowId xmlns:a16="http://schemas.microsoft.com/office/drawing/2014/main" val="10011"/>
                  </a:ext>
                </a:extLst>
              </a:tr>
            </a:tbl>
          </a:graphicData>
        </a:graphic>
      </p:graphicFrame>
      <p:sp>
        <p:nvSpPr>
          <p:cNvPr id="5" name="Title 1"/>
          <p:cNvSpPr txBox="1">
            <a:spLocks/>
          </p:cNvSpPr>
          <p:nvPr/>
        </p:nvSpPr>
        <p:spPr>
          <a:xfrm>
            <a:off x="1020726" y="5750031"/>
            <a:ext cx="9601198" cy="108452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600"/>
              </a:spcBef>
            </a:pPr>
            <a:r>
              <a:rPr lang="en-GB" sz="1600" b="1" dirty="0"/>
              <a:t>To characterize </a:t>
            </a:r>
            <a:r>
              <a:rPr lang="en-GB" sz="1600" b="1" dirty="0" smtClean="0"/>
              <a:t>a </a:t>
            </a:r>
            <a:r>
              <a:rPr lang="en-GB" sz="1600" b="1" dirty="0"/>
              <a:t>National Electrification Approach it is necessary to assign categories in </a:t>
            </a:r>
            <a:r>
              <a:rPr lang="en-GB" sz="1600" b="1" u="sng" dirty="0"/>
              <a:t>each</a:t>
            </a:r>
            <a:r>
              <a:rPr lang="en-GB" sz="1600" b="1" dirty="0"/>
              <a:t> of these </a:t>
            </a:r>
            <a:r>
              <a:rPr lang="en-GB" sz="1600" b="1" dirty="0" smtClean="0"/>
              <a:t>areas </a:t>
            </a:r>
          </a:p>
          <a:p>
            <a:pPr algn="ctr">
              <a:spcBef>
                <a:spcPts val="600"/>
              </a:spcBef>
            </a:pPr>
            <a:r>
              <a:rPr lang="en-GB" sz="800" b="1" dirty="0" smtClean="0"/>
              <a:t>  </a:t>
            </a:r>
          </a:p>
          <a:p>
            <a:pPr algn="ctr"/>
            <a:r>
              <a:rPr lang="en-GB" sz="1600" dirty="0" smtClean="0"/>
              <a:t>(These factors are independent of each other - for instance an </a:t>
            </a:r>
            <a:r>
              <a:rPr lang="en-GB" sz="1600" dirty="0"/>
              <a:t>I</a:t>
            </a:r>
            <a:r>
              <a:rPr lang="en-GB" sz="1600" dirty="0" smtClean="0"/>
              <a:t>solated Mini-Grid approach can be achieved through a Public, a Private or a Public-Private delivery model, and with Uniform, Individual or Unregulated Prices) </a:t>
            </a:r>
            <a:endParaRPr lang="en-GB" sz="1600" dirty="0"/>
          </a:p>
        </p:txBody>
      </p:sp>
      <p:sp>
        <p:nvSpPr>
          <p:cNvPr id="8" name="TextBox 7"/>
          <p:cNvSpPr txBox="1"/>
          <p:nvPr/>
        </p:nvSpPr>
        <p:spPr>
          <a:xfrm>
            <a:off x="10813313" y="6492206"/>
            <a:ext cx="1381983"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9" name="TextBox 8"/>
          <p:cNvSpPr txBox="1"/>
          <p:nvPr/>
        </p:nvSpPr>
        <p:spPr>
          <a:xfrm>
            <a:off x="10813313" y="6106693"/>
            <a:ext cx="1381984"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sp>
        <p:nvSpPr>
          <p:cNvPr id="10" name="Title 1"/>
          <p:cNvSpPr>
            <a:spLocks noGrp="1"/>
          </p:cNvSpPr>
          <p:nvPr>
            <p:ph type="title"/>
          </p:nvPr>
        </p:nvSpPr>
        <p:spPr>
          <a:xfrm>
            <a:off x="200581" y="74178"/>
            <a:ext cx="11070771" cy="852983"/>
          </a:xfrm>
        </p:spPr>
        <p:txBody>
          <a:bodyPr>
            <a:normAutofit/>
          </a:bodyPr>
          <a:lstStyle/>
          <a:p>
            <a:r>
              <a:rPr lang="en-GB" b="1" dirty="0" smtClean="0">
                <a:solidFill>
                  <a:schemeClr val="accent1">
                    <a:lumMod val="75000"/>
                  </a:schemeClr>
                </a:solidFill>
              </a:rPr>
              <a:t>Proposed </a:t>
            </a:r>
            <a:r>
              <a:rPr lang="en-GB" b="1" smtClean="0">
                <a:solidFill>
                  <a:schemeClr val="accent1">
                    <a:lumMod val="75000"/>
                  </a:schemeClr>
                </a:solidFill>
              </a:rPr>
              <a:t>Categorization Framework</a:t>
            </a:r>
            <a:endParaRPr lang="en-GB" sz="1800" dirty="0"/>
          </a:p>
        </p:txBody>
      </p:sp>
      <p:sp>
        <p:nvSpPr>
          <p:cNvPr id="7" name="TextBox 6">
            <a:hlinkClick r:id="rId4" action="ppaction://hlinksldjump"/>
          </p:cNvPr>
          <p:cNvSpPr txBox="1"/>
          <p:nvPr/>
        </p:nvSpPr>
        <p:spPr>
          <a:xfrm>
            <a:off x="10813312" y="5725915"/>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1" name="TextBox 10">
            <a:hlinkClick r:id="rId4" action="ppaction://hlinksldjump"/>
          </p:cNvPr>
          <p:cNvSpPr txBox="1"/>
          <p:nvPr/>
        </p:nvSpPr>
        <p:spPr>
          <a:xfrm>
            <a:off x="10813312" y="5356583"/>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192506839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057" y="328596"/>
            <a:ext cx="12006943" cy="6520543"/>
          </a:xfrm>
        </p:spPr>
        <p:txBody>
          <a:bodyPr>
            <a:normAutofit fontScale="90000"/>
          </a:bodyPr>
          <a:lstStyle/>
          <a:p>
            <a:r>
              <a:rPr lang="en-GB" b="1" dirty="0" smtClean="0">
                <a:solidFill>
                  <a:schemeClr val="accent1">
                    <a:lumMod val="75000"/>
                  </a:schemeClr>
                </a:solidFill>
              </a:rPr>
              <a:t>Guarantees:</a:t>
            </a:r>
            <a:r>
              <a:rPr lang="en-GB" sz="1000" dirty="0" smtClean="0"/>
              <a:t/>
            </a:r>
            <a:br>
              <a:rPr lang="en-GB" sz="1000" dirty="0" smtClean="0"/>
            </a:br>
            <a:r>
              <a:rPr lang="en-GB" sz="1000" dirty="0" smtClean="0"/>
              <a:t> </a:t>
            </a:r>
            <a:br>
              <a:rPr lang="en-GB" sz="1000" dirty="0" smtClean="0"/>
            </a:br>
            <a:r>
              <a:rPr lang="en-GB" sz="2000" b="1" i="1" dirty="0">
                <a:solidFill>
                  <a:schemeClr val="accent1">
                    <a:lumMod val="75000"/>
                  </a:schemeClr>
                </a:solidFill>
              </a:rPr>
              <a:t>Definition</a:t>
            </a:r>
            <a:r>
              <a:rPr lang="en-GB" sz="1800" dirty="0"/>
              <a:t> </a:t>
            </a:r>
            <a:r>
              <a:rPr lang="en-GB" sz="1800" b="1" dirty="0" smtClean="0"/>
              <a:t>– </a:t>
            </a:r>
            <a:r>
              <a:rPr lang="en-GB" sz="1800" b="1" i="1" dirty="0" smtClean="0">
                <a:solidFill>
                  <a:schemeClr val="accent1">
                    <a:lumMod val="75000"/>
                  </a:schemeClr>
                </a:solidFill>
              </a:rPr>
              <a:t>A </a:t>
            </a:r>
            <a:r>
              <a:rPr lang="en-GB" sz="1800" b="1" i="1" dirty="0">
                <a:solidFill>
                  <a:schemeClr val="accent1">
                    <a:lumMod val="75000"/>
                  </a:schemeClr>
                </a:solidFill>
              </a:rPr>
              <a:t>promise from an institution (the </a:t>
            </a:r>
            <a:r>
              <a:rPr lang="en-GB" sz="1800" b="1" i="1" dirty="0" smtClean="0">
                <a:solidFill>
                  <a:schemeClr val="accent1">
                    <a:lumMod val="75000"/>
                  </a:schemeClr>
                </a:solidFill>
              </a:rPr>
              <a:t>guarantor) with </a:t>
            </a:r>
            <a:r>
              <a:rPr lang="en-GB" sz="1800" b="1" i="1" dirty="0">
                <a:solidFill>
                  <a:schemeClr val="accent1">
                    <a:lumMod val="75000"/>
                  </a:schemeClr>
                </a:solidFill>
              </a:rPr>
              <a:t>sufficient </a:t>
            </a:r>
            <a:r>
              <a:rPr lang="en-GB" sz="1800" b="1" i="1" dirty="0" smtClean="0">
                <a:solidFill>
                  <a:schemeClr val="accent1">
                    <a:lumMod val="75000"/>
                  </a:schemeClr>
                </a:solidFill>
              </a:rPr>
              <a:t>resources to </a:t>
            </a:r>
            <a:r>
              <a:rPr lang="en-GB" sz="1800" b="1" i="1" dirty="0">
                <a:solidFill>
                  <a:schemeClr val="accent1">
                    <a:lumMod val="75000"/>
                  </a:schemeClr>
                </a:solidFill>
              </a:rPr>
              <a:t>assume the </a:t>
            </a:r>
            <a:r>
              <a:rPr lang="en-GB" sz="1800" b="1" i="1" dirty="0" smtClean="0">
                <a:solidFill>
                  <a:schemeClr val="accent1">
                    <a:lumMod val="75000"/>
                  </a:schemeClr>
                </a:solidFill>
              </a:rPr>
              <a:t>financial obligations </a:t>
            </a:r>
            <a:r>
              <a:rPr lang="en-GB" sz="1800" b="1" i="1" dirty="0">
                <a:solidFill>
                  <a:schemeClr val="accent1">
                    <a:lumMod val="75000"/>
                  </a:schemeClr>
                </a:solidFill>
              </a:rPr>
              <a:t>of </a:t>
            </a:r>
            <a:r>
              <a:rPr lang="en-GB" sz="1800" b="1" i="1" dirty="0" smtClean="0">
                <a:solidFill>
                  <a:schemeClr val="accent1">
                    <a:lumMod val="75000"/>
                  </a:schemeClr>
                </a:solidFill>
              </a:rPr>
              <a:t>one party to a contract if </a:t>
            </a:r>
            <a:r>
              <a:rPr lang="en-GB" sz="1800" b="1" i="1" dirty="0">
                <a:solidFill>
                  <a:schemeClr val="accent1">
                    <a:lumMod val="75000"/>
                  </a:schemeClr>
                </a:solidFill>
              </a:rPr>
              <a:t>that </a:t>
            </a:r>
            <a:r>
              <a:rPr lang="en-GB" sz="1800" b="1" i="1" dirty="0" smtClean="0">
                <a:solidFill>
                  <a:schemeClr val="accent1">
                    <a:lumMod val="75000"/>
                  </a:schemeClr>
                </a:solidFill>
              </a:rPr>
              <a:t>party </a:t>
            </a:r>
            <a:r>
              <a:rPr lang="en-GB" sz="1800" b="1" i="1" dirty="0">
                <a:solidFill>
                  <a:schemeClr val="accent1">
                    <a:lumMod val="75000"/>
                  </a:schemeClr>
                </a:solidFill>
              </a:rPr>
              <a:t>defaults. </a:t>
            </a:r>
            <a:r>
              <a:rPr lang="en-GB" sz="1000" b="1" i="1" dirty="0" smtClean="0">
                <a:solidFill>
                  <a:schemeClr val="accent1">
                    <a:lumMod val="75000"/>
                  </a:schemeClr>
                </a:solidFill>
              </a:rPr>
              <a:t/>
            </a:r>
            <a:br>
              <a:rPr lang="en-GB" sz="1000" b="1" i="1" dirty="0" smtClean="0">
                <a:solidFill>
                  <a:schemeClr val="accent1">
                    <a:lumMod val="75000"/>
                  </a:schemeClr>
                </a:solidFill>
              </a:rPr>
            </a:br>
            <a:r>
              <a:rPr lang="en-GB" sz="1000" i="1" dirty="0">
                <a:solidFill>
                  <a:schemeClr val="accent1">
                    <a:lumMod val="75000"/>
                  </a:schemeClr>
                </a:solidFill>
              </a:rPr>
              <a:t/>
            </a:r>
            <a:br>
              <a:rPr lang="en-GB" sz="1000" i="1" dirty="0">
                <a:solidFill>
                  <a:schemeClr val="accent1">
                    <a:lumMod val="75000"/>
                  </a:schemeClr>
                </a:solidFill>
              </a:rPr>
            </a:br>
            <a:r>
              <a:rPr lang="en-GB" sz="1800" dirty="0" smtClean="0"/>
              <a:t>A </a:t>
            </a:r>
            <a:r>
              <a:rPr lang="en-GB" sz="1800" dirty="0"/>
              <a:t>guarantee is a type of “insurance policy” that protects </a:t>
            </a:r>
            <a:r>
              <a:rPr lang="en-GB" sz="1800" dirty="0" smtClean="0"/>
              <a:t>companies </a:t>
            </a:r>
            <a:r>
              <a:rPr lang="en-GB" sz="1800" dirty="0"/>
              <a:t>and investors from the risks of </a:t>
            </a:r>
            <a:r>
              <a:rPr lang="en-GB" sz="1800" dirty="0" smtClean="0"/>
              <a:t>non-payment.  </a:t>
            </a:r>
            <a:r>
              <a:rPr lang="en-GB" sz="1800" dirty="0"/>
              <a:t>This financial tool has been a foundation of financial markets all over the world for many years. Guarantees play an important role in helping the private sector make investments that promote growth and create jobs, </a:t>
            </a:r>
            <a:r>
              <a:rPr lang="en-GB" sz="1800" dirty="0" smtClean="0"/>
              <a:t>in particularly </a:t>
            </a:r>
            <a:r>
              <a:rPr lang="en-GB" sz="1800" dirty="0"/>
              <a:t>in unfamiliar sectors or </a:t>
            </a:r>
            <a:r>
              <a:rPr lang="en-GB" sz="1800" dirty="0" smtClean="0"/>
              <a:t>contexts, </a:t>
            </a:r>
            <a:r>
              <a:rPr lang="en-GB" sz="1800" dirty="0"/>
              <a:t>such as rural electrification in developing </a:t>
            </a:r>
            <a:r>
              <a:rPr lang="en-GB" sz="1800" dirty="0" smtClean="0"/>
              <a:t>countries, which they regard as high risk. </a:t>
            </a:r>
            <a:r>
              <a:rPr lang="en-GB" sz="1800" dirty="0"/>
              <a:t>A guarantee can be unlimited or limited, depending on whether the guarantor assumes liability for the whole </a:t>
            </a:r>
            <a:r>
              <a:rPr lang="en-GB" sz="1800" dirty="0" smtClean="0"/>
              <a:t>potential loss </a:t>
            </a:r>
            <a:r>
              <a:rPr lang="en-GB" sz="1800" dirty="0"/>
              <a:t>or only a part of </a:t>
            </a:r>
            <a:r>
              <a:rPr lang="en-GB" sz="1800" dirty="0" smtClean="0"/>
              <a:t>it. </a:t>
            </a:r>
            <a:r>
              <a:rPr lang="en-GB" sz="1800" dirty="0"/>
              <a:t>Governments are often well-placed to offer guarantees (except where the protection is against their actions), and may be able to attract private investment and lower user prices by removing or reducing risks which investors view as significant but which from a government perspective may be quite acceptable. </a:t>
            </a:r>
            <a:r>
              <a:rPr lang="en-GB" sz="1800" dirty="0" smtClean="0"/>
              <a:t>Other potential guarantors are international development agencies. Guarantees may be provided on a commercial basis in return for fees (like any other insurance policy), or for free as a form of grant, or on a concessionary basis. In the context of electricity access provision, guarantees may be structured to protect against:</a:t>
            </a:r>
            <a:br>
              <a:rPr lang="en-GB" sz="1800" dirty="0" smtClean="0"/>
            </a:br>
            <a:r>
              <a:rPr lang="en-GB" sz="1800" dirty="0" smtClean="0"/>
              <a:t>- default or action by government or government agencies -  for instance for the developer of grid-connected mini-grid who is reliant on sale of electricity to the grid utility;</a:t>
            </a:r>
            <a:br>
              <a:rPr lang="en-GB" sz="1800" dirty="0" smtClean="0"/>
            </a:br>
            <a:r>
              <a:rPr lang="en-GB" sz="1800" dirty="0" smtClean="0"/>
              <a:t>- external risks - for instance the risk of exchange rate movements to a standalone system importer or of drought to a hydro-powered mini-grid operator  </a:t>
            </a:r>
            <a:br>
              <a:rPr lang="en-GB" sz="1800" dirty="0" smtClean="0"/>
            </a:br>
            <a:r>
              <a:rPr lang="en-GB" sz="1800" dirty="0" smtClean="0"/>
              <a:t>- user payment risk – for instance for an isolated mini-grid operator. (This may include the risk that demand does not reach forecast levels or just that users fail to pay for electricity they receive.</a:t>
            </a:r>
            <a:r>
              <a:rPr lang="en-GB" sz="1000" dirty="0" smtClean="0"/>
              <a:t/>
            </a:r>
            <a:br>
              <a:rPr lang="en-GB" sz="1000" dirty="0" smtClean="0"/>
            </a:br>
            <a:r>
              <a:rPr lang="en-GB" sz="1000" dirty="0" smtClean="0"/>
              <a:t/>
            </a:r>
            <a:br>
              <a:rPr lang="en-GB" sz="1000" dirty="0" smtClean="0"/>
            </a:br>
            <a:r>
              <a:rPr lang="en-GB" sz="1800" dirty="0" smtClean="0"/>
              <a:t>In more general terms, types of guarantee include:</a:t>
            </a:r>
            <a:r>
              <a:rPr lang="en-GB" sz="1800" dirty="0"/>
              <a:t/>
            </a:r>
            <a:br>
              <a:rPr lang="en-GB" sz="1800" dirty="0"/>
            </a:br>
            <a:r>
              <a:rPr lang="en-GB" sz="900" dirty="0" smtClean="0"/>
              <a:t> </a:t>
            </a:r>
            <a:r>
              <a:rPr lang="en-GB" sz="1800" dirty="0" smtClean="0"/>
              <a:t/>
            </a:r>
            <a:br>
              <a:rPr lang="en-GB" sz="1800" dirty="0" smtClean="0"/>
            </a:br>
            <a:r>
              <a:rPr lang="en-GB" sz="1800" i="1" dirty="0"/>
              <a:t>Development </a:t>
            </a:r>
            <a:r>
              <a:rPr lang="en-GB" sz="1800" i="1" dirty="0" smtClean="0"/>
              <a:t>Finance Guarantees </a:t>
            </a:r>
            <a:r>
              <a:rPr lang="en-GB" sz="1800" dirty="0" smtClean="0"/>
              <a:t>- may </a:t>
            </a:r>
            <a:r>
              <a:rPr lang="en-GB" sz="1800" dirty="0"/>
              <a:t>be offered by multilateral development banks and national development banks to assist with the </a:t>
            </a:r>
            <a:r>
              <a:rPr lang="en-GB" sz="1800" dirty="0" smtClean="0"/>
              <a:t>implementation </a:t>
            </a:r>
            <a:r>
              <a:rPr lang="en-GB" sz="1800" dirty="0"/>
              <a:t>of projects in developing countries, particularly those that involve significant capital costs.  Such guarantees </a:t>
            </a:r>
            <a:r>
              <a:rPr lang="en-GB" sz="1800" dirty="0" smtClean="0"/>
              <a:t>provide </a:t>
            </a:r>
            <a:r>
              <a:rPr lang="en-GB" sz="1800" dirty="0"/>
              <a:t>any project developer, or the national Government of the country concerned, with security against the loss of funds </a:t>
            </a:r>
            <a:r>
              <a:rPr lang="en-GB" sz="1800" dirty="0" smtClean="0"/>
              <a:t>due </a:t>
            </a:r>
            <a:r>
              <a:rPr lang="en-GB" sz="1800" dirty="0"/>
              <a:t>to unforeseen </a:t>
            </a:r>
            <a:r>
              <a:rPr lang="en-GB" sz="1800" dirty="0" smtClean="0"/>
              <a:t>             circumstances</a:t>
            </a:r>
            <a:r>
              <a:rPr lang="en-GB" sz="1800" dirty="0"/>
              <a:t>.  For example, the Multilateral Investment Guarantee Agency (MIGA) is organized by the </a:t>
            </a:r>
            <a:r>
              <a:rPr lang="en-GB" sz="1800" dirty="0" smtClean="0"/>
              <a:t>World </a:t>
            </a:r>
            <a:r>
              <a:rPr lang="en-GB" sz="1800" dirty="0"/>
              <a:t>Bank to help </a:t>
            </a:r>
            <a:r>
              <a:rPr lang="en-GB" sz="1800" dirty="0" smtClean="0"/>
              <a:t>                                     investors </a:t>
            </a:r>
            <a:r>
              <a:rPr lang="en-GB" sz="1800" dirty="0"/>
              <a:t>and lenders to </a:t>
            </a:r>
            <a:r>
              <a:rPr lang="en-GB" sz="1800" dirty="0" smtClean="0"/>
              <a:t>deal </a:t>
            </a:r>
            <a:r>
              <a:rPr lang="en-GB" sz="1800" dirty="0"/>
              <a:t>with political risks by insuring eligible projects against losses relating to </a:t>
            </a:r>
            <a:r>
              <a:rPr lang="en-GB" sz="1800" dirty="0" smtClean="0"/>
              <a:t>currency </a:t>
            </a:r>
            <a:r>
              <a:rPr lang="en-GB" sz="1800" dirty="0"/>
              <a:t>transfer </a:t>
            </a:r>
            <a:r>
              <a:rPr lang="en-GB" sz="1800" dirty="0" smtClean="0"/>
              <a:t>                                    restrictions</a:t>
            </a:r>
            <a:r>
              <a:rPr lang="en-GB" sz="1800" dirty="0"/>
              <a:t>, breach of </a:t>
            </a:r>
            <a:r>
              <a:rPr lang="en-GB" sz="1800" dirty="0" smtClean="0"/>
              <a:t>contract</a:t>
            </a:r>
            <a:r>
              <a:rPr lang="en-GB" sz="1800" dirty="0"/>
              <a:t>, </a:t>
            </a:r>
            <a:r>
              <a:rPr lang="en-GB" sz="1800" dirty="0" smtClean="0"/>
              <a:t>expropriation</a:t>
            </a:r>
            <a:r>
              <a:rPr lang="en-GB" sz="1800" dirty="0"/>
              <a:t>, war and civil disturbance.  With this backing, there is a much </a:t>
            </a:r>
            <a:r>
              <a:rPr lang="en-GB" sz="1800" dirty="0" smtClean="0"/>
              <a:t>greater chance                that </a:t>
            </a:r>
            <a:r>
              <a:rPr lang="en-GB" sz="1800" dirty="0"/>
              <a:t>a developing country, or related project implementer, can attract and retain the necessary private investment</a:t>
            </a:r>
            <a:r>
              <a:rPr lang="en-GB" sz="1800" dirty="0" smtClean="0"/>
              <a:t>.</a:t>
            </a:r>
            <a:br>
              <a:rPr lang="en-GB" sz="1800" dirty="0" smtClean="0"/>
            </a:br>
            <a:r>
              <a:rPr lang="en-GB" sz="900" dirty="0" smtClean="0"/>
              <a:t> </a:t>
            </a:r>
            <a:r>
              <a:rPr lang="en-GB" sz="1800" dirty="0" smtClean="0"/>
              <a:t/>
            </a:r>
            <a:br>
              <a:rPr lang="en-GB" sz="1800" dirty="0" smtClean="0"/>
            </a:br>
            <a:endParaRPr lang="en-GB" sz="1800" dirty="0"/>
          </a:p>
        </p:txBody>
      </p:sp>
      <p:sp>
        <p:nvSpPr>
          <p:cNvPr id="3" name="TextBox 2">
            <a:hlinkClick r:id="rId2" action="ppaction://hlinksldjump"/>
          </p:cNvPr>
          <p:cNvSpPr txBox="1"/>
          <p:nvPr/>
        </p:nvSpPr>
        <p:spPr>
          <a:xfrm>
            <a:off x="10788316" y="6094948"/>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6" y="5725616"/>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788316" y="6488668"/>
            <a:ext cx="1420977"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264560860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947" y="183358"/>
            <a:ext cx="11599731" cy="6520543"/>
          </a:xfrm>
        </p:spPr>
        <p:txBody>
          <a:bodyPr anchor="t">
            <a:normAutofit fontScale="90000"/>
          </a:bodyPr>
          <a:lstStyle/>
          <a:p>
            <a:r>
              <a:rPr lang="en-GB" b="1" smtClean="0">
                <a:solidFill>
                  <a:schemeClr val="accent1">
                    <a:lumMod val="75000"/>
                  </a:schemeClr>
                </a:solidFill>
              </a:rPr>
              <a:t>Guarantees</a:t>
            </a:r>
            <a:r>
              <a:rPr lang="en-GB" dirty="0" smtClean="0"/>
              <a:t/>
            </a:r>
            <a:br>
              <a:rPr lang="en-GB" dirty="0" smtClean="0"/>
            </a:br>
            <a:r>
              <a:rPr lang="en-GB" sz="1800" dirty="0" smtClean="0"/>
              <a:t> </a:t>
            </a:r>
            <a:br>
              <a:rPr lang="en-GB" sz="1800" dirty="0" smtClean="0"/>
            </a:br>
            <a:r>
              <a:rPr lang="en-GB" sz="1800" i="1" dirty="0" smtClean="0"/>
              <a:t>Partial </a:t>
            </a:r>
            <a:r>
              <a:rPr lang="en-GB" sz="1800" i="1" dirty="0"/>
              <a:t>Risk Guarantees </a:t>
            </a:r>
            <a:r>
              <a:rPr lang="en-GB" sz="1800" dirty="0"/>
              <a:t>– PRGs (</a:t>
            </a:r>
            <a:r>
              <a:rPr lang="en-US" sz="1800" dirty="0"/>
              <a:t>also known as political risk guarantees), cover private lenders and investors against the risk of the government (or a government owned agency) failing to perform its obligations regarding a private undertaking such as electrification expansion in a developing country. The aim of a PRG is usually to attract private sector financing, accelerate foreign direct investment, promote infrastructure development, and encourage private sector participation in public-private partnerships.  A PRG will typically cover up to 100% of all repayments expected by a project developer or investor when they have financed project development costs (e.g. for the purchase of electrification systems/infrastructure) and the repayments cannot be received due to the non-performance of the government or a state-owned entity.  For example, a PRG could be used by a project developer who partners the national electricity utility in a developing country, using the utility’s customer payment channels to receive repayments for an expanded electrification system.  In the event of a lack of repayment due to incapacity of the utility, the PRG would reimburse the project developer (according to the specific conditions of the guarantee</a:t>
            </a:r>
            <a:r>
              <a:rPr lang="en-US" sz="1800" dirty="0" smtClean="0"/>
              <a:t>).</a:t>
            </a:r>
            <a:br>
              <a:rPr lang="en-US" sz="1800" dirty="0" smtClean="0"/>
            </a:br>
            <a:r>
              <a:rPr lang="en-US" sz="1800" dirty="0"/>
              <a:t/>
            </a:r>
            <a:br>
              <a:rPr lang="en-US" sz="1800" dirty="0"/>
            </a:br>
            <a:r>
              <a:rPr lang="en-GB" sz="1800" i="1" dirty="0"/>
              <a:t>Partial Credit Guarantees (PCGs)</a:t>
            </a:r>
            <a:r>
              <a:rPr lang="en-GB" sz="1800" dirty="0"/>
              <a:t> – a PCG represents a promise of full and timely debt service payment up to a predetermined amount.  In the event of lack of repayment, such a facility is usually designed to pay out an amount that fully covers project developers or investors irrespective of the cause of default.  The guarantee amount may vary over the life of a planned electrification project based on the developer's expected cash flows and the investor’s concerns regarding the reliability of the repayments from customers targeted.  An example of a PCG facility for such development projects is offered by the International Finance Corporation.  The IFC tailors guarantees to meet the needs of both the borrower and creditors. They are structured in a way that reduces the probability of default regarding the repayments from customers, and to increase the recovery if default occurs.  In general, IFC's objective is to offer the minimum amount of guarantee necessary in order to facilitate a successful outcome regarding repayments.  This generally allows the </a:t>
            </a:r>
            <a:r>
              <a:rPr lang="en-GB" sz="1800"/>
              <a:t>project </a:t>
            </a:r>
            <a:r>
              <a:rPr lang="en-GB" sz="1800" smtClean="0"/>
              <a:t/>
            </a:r>
            <a:br>
              <a:rPr lang="en-GB" sz="1800" smtClean="0"/>
            </a:br>
            <a:r>
              <a:rPr lang="en-GB" sz="1800" smtClean="0"/>
              <a:t>developer to </a:t>
            </a:r>
            <a:r>
              <a:rPr lang="en-GB" sz="1800" dirty="0"/>
              <a:t>achieve the lowest possible funding cost, permits investors to maximize their returns, and mobilizes </a:t>
            </a:r>
            <a:r>
              <a:rPr lang="en-GB" sz="1800"/>
              <a:t>the </a:t>
            </a:r>
            <a:r>
              <a:rPr lang="en-GB" sz="1800" smtClean="0"/>
              <a:t/>
            </a:r>
            <a:br>
              <a:rPr lang="en-GB" sz="1800" smtClean="0"/>
            </a:br>
            <a:r>
              <a:rPr lang="en-GB" sz="1800" smtClean="0"/>
              <a:t>maximum </a:t>
            </a:r>
            <a:r>
              <a:rPr lang="en-GB" sz="1800" dirty="0"/>
              <a:t>amount of borrower finance for a given level of IFC credit exposure</a:t>
            </a:r>
            <a:r>
              <a:rPr lang="en-GB" sz="1800" dirty="0" smtClean="0"/>
              <a:t>.</a:t>
            </a:r>
            <a:br>
              <a:rPr lang="en-GB" sz="1800" dirty="0" smtClean="0"/>
            </a:br>
            <a:r>
              <a:rPr lang="en-GB" sz="1800" dirty="0"/>
              <a:t/>
            </a:r>
            <a:br>
              <a:rPr lang="en-GB" sz="1800" dirty="0"/>
            </a:br>
            <a:r>
              <a:rPr lang="en-GB" sz="1800" dirty="0" smtClean="0"/>
              <a:t/>
            </a:r>
            <a:br>
              <a:rPr lang="en-GB" sz="1800" dirty="0" smtClean="0"/>
            </a:br>
            <a:r>
              <a:rPr lang="en-GB" sz="1800" dirty="0"/>
              <a:t/>
            </a:r>
            <a:br>
              <a:rPr lang="en-GB" sz="1800" dirty="0"/>
            </a:br>
            <a:r>
              <a:rPr lang="en-GB" sz="1800" dirty="0" smtClean="0"/>
              <a:t/>
            </a:r>
            <a:br>
              <a:rPr lang="en-GB" sz="1800" dirty="0" smtClean="0"/>
            </a:br>
            <a:r>
              <a:rPr lang="en-GB" sz="1800" dirty="0"/>
              <a:t/>
            </a:r>
            <a:br>
              <a:rPr lang="en-GB" sz="1800" dirty="0"/>
            </a:br>
            <a:endParaRPr lang="en-GB" sz="1800" dirty="0"/>
          </a:p>
        </p:txBody>
      </p:sp>
      <p:sp>
        <p:nvSpPr>
          <p:cNvPr id="3" name="TextBox 2">
            <a:hlinkClick r:id="rId2" action="ppaction://hlinksldjump"/>
          </p:cNvPr>
          <p:cNvSpPr txBox="1"/>
          <p:nvPr/>
        </p:nvSpPr>
        <p:spPr>
          <a:xfrm>
            <a:off x="10780614" y="571201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69980" y="5341563"/>
            <a:ext cx="1421777"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788316" y="6103155"/>
            <a:ext cx="1414075"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5" action="ppaction://hlinksldjump"/>
              </a:rPr>
              <a:t>PREVIOUS</a:t>
            </a:r>
            <a:endParaRPr lang="en-GB" dirty="0"/>
          </a:p>
        </p:txBody>
      </p:sp>
      <p:sp>
        <p:nvSpPr>
          <p:cNvPr id="6" name="TextBox 5"/>
          <p:cNvSpPr txBox="1"/>
          <p:nvPr/>
        </p:nvSpPr>
        <p:spPr>
          <a:xfrm>
            <a:off x="10788316" y="6488668"/>
            <a:ext cx="1420977"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Tree>
    <p:extLst>
      <p:ext uri="{BB962C8B-B14F-4D97-AF65-F5344CB8AC3E}">
        <p14:creationId xmlns:p14="http://schemas.microsoft.com/office/powerpoint/2010/main" val="55956535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773" y="169980"/>
            <a:ext cx="11778343" cy="6547299"/>
          </a:xfrm>
        </p:spPr>
        <p:txBody>
          <a:bodyPr anchor="t">
            <a:normAutofit fontScale="90000"/>
          </a:bodyPr>
          <a:lstStyle/>
          <a:p>
            <a:r>
              <a:rPr lang="en-GB" b="1" dirty="0" smtClean="0">
                <a:solidFill>
                  <a:schemeClr val="accent1">
                    <a:lumMod val="75000"/>
                  </a:schemeClr>
                </a:solidFill>
              </a:rPr>
              <a:t>Guarantees</a:t>
            </a:r>
            <a:r>
              <a:rPr lang="en-GB" dirty="0" smtClean="0"/>
              <a:t/>
            </a:r>
            <a:br>
              <a:rPr lang="en-GB" dirty="0" smtClean="0"/>
            </a:br>
            <a:r>
              <a:rPr lang="en-GB" sz="1800" dirty="0" smtClean="0"/>
              <a:t> </a:t>
            </a:r>
            <a:br>
              <a:rPr lang="en-GB" sz="1800" dirty="0" smtClean="0"/>
            </a:br>
            <a:r>
              <a:rPr lang="en-GB" sz="1800" b="1" i="1" dirty="0" smtClean="0">
                <a:solidFill>
                  <a:schemeClr val="accent1">
                    <a:lumMod val="75000"/>
                  </a:schemeClr>
                </a:solidFill>
              </a:rPr>
              <a:t>Interactions </a:t>
            </a:r>
            <a:r>
              <a:rPr lang="en-GB" sz="1800" b="1" i="1" dirty="0">
                <a:solidFill>
                  <a:schemeClr val="accent1">
                    <a:lumMod val="75000"/>
                  </a:schemeClr>
                </a:solidFill>
              </a:rPr>
              <a:t>with other NEA Categories</a:t>
            </a:r>
            <a:r>
              <a:rPr lang="en-GB" sz="1800" b="1" i="1" dirty="0" smtClean="0">
                <a:solidFill>
                  <a:schemeClr val="accent1">
                    <a:lumMod val="75000"/>
                  </a:schemeClr>
                </a:solidFill>
              </a:rPr>
              <a:t>:</a:t>
            </a:r>
            <a:r>
              <a:rPr lang="en-GB" sz="1800" dirty="0"/>
              <a:t/>
            </a:r>
            <a:br>
              <a:rPr lang="en-GB" sz="1800" dirty="0"/>
            </a:br>
            <a:r>
              <a:rPr lang="en-GB" sz="1800" dirty="0"/>
              <a:t/>
            </a:r>
            <a:br>
              <a:rPr lang="en-GB" sz="1800" dirty="0"/>
            </a:br>
            <a:r>
              <a:rPr lang="en-GB" sz="1800" b="1" i="1" dirty="0">
                <a:solidFill>
                  <a:schemeClr val="accent1">
                    <a:lumMod val="75000"/>
                  </a:schemeClr>
                </a:solidFill>
              </a:rPr>
              <a:t>Technologies</a:t>
            </a:r>
            <a:r>
              <a:rPr lang="en-GB" sz="1800" dirty="0" smtClean="0"/>
              <a:t> – Guarantees </a:t>
            </a:r>
            <a:r>
              <a:rPr lang="en-GB" sz="1800" dirty="0"/>
              <a:t>are generally most relevant for technologies which involve </a:t>
            </a:r>
            <a:r>
              <a:rPr lang="en-GB" sz="1800" dirty="0" smtClean="0"/>
              <a:t>capital </a:t>
            </a:r>
            <a:r>
              <a:rPr lang="en-GB" sz="1800" dirty="0"/>
              <a:t>investment </a:t>
            </a:r>
            <a:r>
              <a:rPr lang="en-GB" sz="1800" dirty="0" smtClean="0"/>
              <a:t>in infrastructure which, once installed, is difficult and expensive to re-locate and re-use, </a:t>
            </a:r>
            <a:r>
              <a:rPr lang="en-GB" sz="1800" dirty="0" err="1" smtClean="0"/>
              <a:t>ie</a:t>
            </a:r>
            <a:r>
              <a:rPr lang="en-GB" sz="1800" dirty="0" smtClean="0"/>
              <a:t> grid and mini-grid systems.  </a:t>
            </a:r>
            <a:br>
              <a:rPr lang="en-GB" sz="1800" dirty="0" smtClean="0"/>
            </a:br>
            <a:r>
              <a:rPr lang="en-GB" sz="1800" dirty="0"/>
              <a:t/>
            </a:r>
            <a:br>
              <a:rPr lang="en-GB" sz="1800" dirty="0"/>
            </a:br>
            <a:r>
              <a:rPr lang="en-GB" sz="1800" b="1" i="1" dirty="0" smtClean="0">
                <a:solidFill>
                  <a:schemeClr val="accent1">
                    <a:lumMod val="75000"/>
                  </a:schemeClr>
                </a:solidFill>
              </a:rPr>
              <a:t>Delivery Model </a:t>
            </a:r>
            <a:r>
              <a:rPr lang="en-GB" sz="1800" dirty="0" smtClean="0"/>
              <a:t>– Under a public delivery model, governments will usually “self-insure”, so explicit guarantees are  more likely to be relevant under private or public private partnership models. However, many </a:t>
            </a:r>
            <a:r>
              <a:rPr lang="en-GB" sz="1800" dirty="0"/>
              <a:t>types of guarantee are associated with political risk, with the aim being to provide some form of financial cover to the project developer/investor in the event that the Government or state entity involved in the project fails to meet its obligations to the project.  Clearly one way to mitigate this risk is to work very closely with the public-sector partner and determine at an early stage the risk of any default regarding project implementation.  Forming a PPP, with clear terms and obligations agreed between the partners, can help to reduce the need for any form of guarantee.</a:t>
            </a:r>
            <a:br>
              <a:rPr lang="en-GB" sz="1800" dirty="0"/>
            </a:br>
            <a:r>
              <a:rPr lang="en-GB" sz="1800" dirty="0"/>
              <a:t/>
            </a:r>
            <a:br>
              <a:rPr lang="en-GB" sz="1800" dirty="0"/>
            </a:br>
            <a:r>
              <a:rPr lang="en-GB" sz="1800" b="1" i="1" dirty="0">
                <a:solidFill>
                  <a:schemeClr val="accent1">
                    <a:lumMod val="75000"/>
                  </a:schemeClr>
                </a:solidFill>
              </a:rPr>
              <a:t>Legal basis: </a:t>
            </a:r>
            <a:r>
              <a:rPr lang="en-GB" sz="1800" b="1" i="1" dirty="0" smtClean="0">
                <a:solidFill>
                  <a:schemeClr val="accent1">
                    <a:lumMod val="75000"/>
                  </a:schemeClr>
                </a:solidFill>
              </a:rPr>
              <a:t> </a:t>
            </a:r>
            <a:r>
              <a:rPr lang="en-GB" sz="1800" dirty="0"/>
              <a:t>A concession </a:t>
            </a:r>
            <a:r>
              <a:rPr lang="en-GB" sz="1800" dirty="0" smtClean="0"/>
              <a:t>arrangement is based on government commitment and hence is exposed to political risk, so any third party guarantee providing protection from this risk may be valued by investors. Under a licensing arrangement this reliance is less (except as it relates to price/tariff regulation), so guarantees for this type of risk are less important, but guarantees for other areas of risk such as exchange rate or user payment risk remain relevant </a:t>
            </a:r>
            <a:br>
              <a:rPr lang="en-GB" sz="1800" dirty="0" smtClean="0"/>
            </a:br>
            <a:r>
              <a:rPr lang="en-GB" sz="1800" dirty="0"/>
              <a:t/>
            </a:r>
            <a:br>
              <a:rPr lang="en-GB" sz="1800" dirty="0"/>
            </a:br>
            <a:r>
              <a:rPr lang="en-GB" sz="1800" b="1" i="1" dirty="0">
                <a:solidFill>
                  <a:schemeClr val="accent1">
                    <a:lumMod val="75000"/>
                  </a:schemeClr>
                </a:solidFill>
              </a:rPr>
              <a:t>Price/T</a:t>
            </a:r>
            <a:r>
              <a:rPr lang="en-GB" sz="1800" b="1" i="1" dirty="0" smtClean="0">
                <a:solidFill>
                  <a:schemeClr val="accent1">
                    <a:lumMod val="75000"/>
                  </a:schemeClr>
                </a:solidFill>
              </a:rPr>
              <a:t>ariff </a:t>
            </a:r>
            <a:r>
              <a:rPr lang="en-GB" sz="1800" b="1" i="1" dirty="0">
                <a:solidFill>
                  <a:schemeClr val="accent1">
                    <a:lumMod val="75000"/>
                  </a:schemeClr>
                </a:solidFill>
              </a:rPr>
              <a:t>regulation: </a:t>
            </a:r>
            <a:r>
              <a:rPr lang="en-GB" sz="1800" b="1" i="1" dirty="0" smtClean="0">
                <a:solidFill>
                  <a:schemeClr val="accent1">
                    <a:lumMod val="75000"/>
                  </a:schemeClr>
                </a:solidFill>
              </a:rPr>
              <a:t> </a:t>
            </a:r>
            <a:r>
              <a:rPr lang="en-GB" sz="1800" dirty="0"/>
              <a:t>While </a:t>
            </a:r>
            <a:r>
              <a:rPr lang="en-GB" sz="1800" dirty="0" smtClean="0"/>
              <a:t>price/tariff </a:t>
            </a:r>
            <a:r>
              <a:rPr lang="en-GB" sz="1800" dirty="0"/>
              <a:t>regulation can </a:t>
            </a:r>
            <a:r>
              <a:rPr lang="en-GB" sz="1800" dirty="0" smtClean="0"/>
              <a:t>increase clarity and the confidence with which future revenues can be forecast, it also poses the political risk of changes to the regulatory regime, and a third party guarantee can provide protection against this.  </a:t>
            </a:r>
            <a:br>
              <a:rPr lang="en-GB" sz="1800" dirty="0" smtClean="0"/>
            </a:br>
            <a:r>
              <a:rPr lang="en-GB" sz="1800" dirty="0"/>
              <a:t/>
            </a:r>
            <a:br>
              <a:rPr lang="en-GB" sz="1800" dirty="0"/>
            </a:br>
            <a:r>
              <a:rPr lang="en-GB" sz="1800" b="1" i="1" dirty="0">
                <a:solidFill>
                  <a:schemeClr val="accent1">
                    <a:lumMod val="75000"/>
                  </a:schemeClr>
                </a:solidFill>
              </a:rPr>
              <a:t>Other forms of Finance </a:t>
            </a:r>
            <a:r>
              <a:rPr lang="en-GB" sz="1800" i="1" dirty="0" smtClean="0">
                <a:solidFill>
                  <a:srgbClr val="FF0000"/>
                </a:solidFill>
              </a:rPr>
              <a:t>– </a:t>
            </a:r>
            <a:r>
              <a:rPr lang="en-GB" sz="1800" dirty="0"/>
              <a:t>By reducing risks, a guarantee can make it easier to attract private finance and reduce the </a:t>
            </a:r>
            <a:r>
              <a:rPr lang="en-GB" sz="1800" dirty="0" smtClean="0"/>
              <a:t>cost                               </a:t>
            </a:r>
            <a:r>
              <a:rPr lang="en-GB" sz="1800" dirty="0"/>
              <a:t>(return required) of that finance. This cost reduction will raise the level of affordability for the user and thereby reduce </a:t>
            </a:r>
            <a:r>
              <a:rPr lang="en-GB" sz="1800" dirty="0" smtClean="0"/>
              <a:t>                                     the </a:t>
            </a:r>
            <a:r>
              <a:rPr lang="en-GB" sz="1800" dirty="0"/>
              <a:t>need for user finance</a:t>
            </a:r>
            <a:r>
              <a:rPr lang="en-GB" sz="1800" dirty="0" smtClean="0"/>
              <a:t>. A guarantee is thus an indirect form of subsidy or grant and its use can thus reduce the need                                       for other forms of grant/subsidy.   </a:t>
            </a:r>
            <a:r>
              <a:rPr lang="en-GB" sz="1800" dirty="0" smtClean="0">
                <a:solidFill>
                  <a:srgbClr val="FF0000"/>
                </a:solidFill>
              </a:rPr>
              <a:t> </a:t>
            </a:r>
            <a:r>
              <a:rPr lang="en-GB" sz="1800" dirty="0">
                <a:solidFill>
                  <a:srgbClr val="FF0000"/>
                </a:solidFill>
              </a:rPr>
              <a:t/>
            </a:r>
            <a:br>
              <a:rPr lang="en-GB" sz="1800" dirty="0">
                <a:solidFill>
                  <a:srgbClr val="FF0000"/>
                </a:solidFill>
              </a:rPr>
            </a:br>
            <a:r>
              <a:rPr lang="en-GB" sz="1600" dirty="0" smtClean="0"/>
              <a:t>  </a:t>
            </a:r>
            <a:br>
              <a:rPr lang="en-GB" sz="1600" dirty="0" smtClean="0"/>
            </a:br>
            <a:r>
              <a:rPr lang="en-GB" sz="1600" dirty="0"/>
              <a:t/>
            </a:r>
            <a:br>
              <a:rPr lang="en-GB" sz="1600" dirty="0"/>
            </a:br>
            <a:r>
              <a:rPr lang="en-GB" sz="1600" dirty="0"/>
              <a:t/>
            </a:r>
            <a:br>
              <a:rPr lang="en-GB" sz="1600" dirty="0"/>
            </a:br>
            <a:r>
              <a:rPr lang="en-GB" sz="1600" dirty="0"/>
              <a:t/>
            </a:r>
            <a:br>
              <a:rPr lang="en-GB" sz="1600" dirty="0"/>
            </a:br>
            <a:endParaRPr lang="en-GB" sz="1600" dirty="0"/>
          </a:p>
        </p:txBody>
      </p:sp>
      <p:sp>
        <p:nvSpPr>
          <p:cNvPr id="5" name="TextBox 4">
            <a:hlinkClick r:id="rId2" action="ppaction://hlinksldjump"/>
          </p:cNvPr>
          <p:cNvSpPr txBox="1"/>
          <p:nvPr/>
        </p:nvSpPr>
        <p:spPr>
          <a:xfrm>
            <a:off x="10788316" y="572551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6" name="TextBox 5">
            <a:hlinkClick r:id="rId2" action="ppaction://hlinksldjump"/>
          </p:cNvPr>
          <p:cNvSpPr txBox="1"/>
          <p:nvPr/>
        </p:nvSpPr>
        <p:spPr>
          <a:xfrm>
            <a:off x="10788315" y="5356180"/>
            <a:ext cx="1420977"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7" name="TextBox 6"/>
          <p:cNvSpPr txBox="1"/>
          <p:nvPr/>
        </p:nvSpPr>
        <p:spPr>
          <a:xfrm>
            <a:off x="10798708" y="6103155"/>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5" action="ppaction://hlinksldjump"/>
              </a:rPr>
              <a:t>PREVIOUS</a:t>
            </a:r>
            <a:endParaRPr lang="en-GB" dirty="0"/>
          </a:p>
        </p:txBody>
      </p:sp>
      <p:sp>
        <p:nvSpPr>
          <p:cNvPr id="8" name="TextBox 7"/>
          <p:cNvSpPr txBox="1"/>
          <p:nvPr/>
        </p:nvSpPr>
        <p:spPr>
          <a:xfrm>
            <a:off x="10788316" y="6488668"/>
            <a:ext cx="1420977"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Tree>
    <p:extLst>
      <p:ext uri="{BB962C8B-B14F-4D97-AF65-F5344CB8AC3E}">
        <p14:creationId xmlns:p14="http://schemas.microsoft.com/office/powerpoint/2010/main" val="186031931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371" y="-54895"/>
            <a:ext cx="11854543" cy="7463582"/>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Guarantees</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500" b="1" i="1" dirty="0">
              <a:solidFill>
                <a:srgbClr val="FF0000"/>
              </a:solidFill>
              <a:latin typeface="+mj-lt"/>
              <a:ea typeface="+mj-ea"/>
              <a:cs typeface="+mj-cs"/>
            </a:endParaRPr>
          </a:p>
          <a:p>
            <a:r>
              <a:rPr lang="en-GB" sz="1600" b="1" i="1" dirty="0" smtClean="0">
                <a:solidFill>
                  <a:schemeClr val="accent1">
                    <a:lumMod val="75000"/>
                  </a:schemeClr>
                </a:solidFill>
              </a:rPr>
              <a:t>Non-Financial </a:t>
            </a:r>
            <a:r>
              <a:rPr lang="en-GB" sz="1600" b="1" i="1" dirty="0" smtClean="0">
                <a:solidFill>
                  <a:schemeClr val="accent1">
                    <a:lumMod val="75000"/>
                  </a:schemeClr>
                </a:solidFill>
                <a:latin typeface="+mj-lt"/>
                <a:ea typeface="+mj-ea"/>
                <a:cs typeface="+mj-cs"/>
              </a:rPr>
              <a:t>Interventions </a:t>
            </a:r>
            <a:r>
              <a:rPr lang="en-GB" sz="1600" b="1" i="1" dirty="0" smtClean="0">
                <a:latin typeface="+mj-lt"/>
                <a:ea typeface="+mj-ea"/>
                <a:cs typeface="+mj-cs"/>
              </a:rPr>
              <a:t>-</a:t>
            </a:r>
            <a:r>
              <a:rPr lang="en-GB" sz="1500" i="1" dirty="0" smtClean="0"/>
              <a:t> </a:t>
            </a:r>
            <a:r>
              <a:rPr lang="en-GB" sz="1600" dirty="0">
                <a:latin typeface="+mj-lt"/>
              </a:rPr>
              <a:t>Guarantees are unlikely to be used in the context of direct provision of electricity. Guarantees, like any other form of insurance or risk </a:t>
            </a:r>
            <a:r>
              <a:rPr lang="en-GB" sz="1600" dirty="0" smtClean="0">
                <a:latin typeface="+mj-lt"/>
              </a:rPr>
              <a:t>management, </a:t>
            </a:r>
            <a:r>
              <a:rPr lang="en-GB" sz="1600" dirty="0">
                <a:latin typeface="+mj-lt"/>
              </a:rPr>
              <a:t>are a specialist area and </a:t>
            </a:r>
            <a:r>
              <a:rPr lang="en-GB" sz="1600" dirty="0" smtClean="0">
                <a:latin typeface="+mj-lt"/>
              </a:rPr>
              <a:t>technical assistance will almost certainly be needed to establish a sound guarantee arrangement</a:t>
            </a:r>
            <a:r>
              <a:rPr lang="en-GB" sz="1500" i="1" dirty="0" smtClean="0"/>
              <a:t>. </a:t>
            </a:r>
            <a:endParaRPr lang="en-GB" sz="1500" dirty="0" smtClean="0">
              <a:latin typeface="+mj-lt"/>
            </a:endParaRPr>
          </a:p>
          <a:p>
            <a:endParaRPr lang="en-GB" sz="1500" dirty="0">
              <a:solidFill>
                <a:srgbClr val="FF0000"/>
              </a:solidFill>
              <a:latin typeface="+mj-lt"/>
            </a:endParaRPr>
          </a:p>
          <a:p>
            <a:r>
              <a:rPr lang="en-GB" sz="1600" b="1" i="1" dirty="0">
                <a:solidFill>
                  <a:schemeClr val="accent1">
                    <a:lumMod val="75000"/>
                  </a:schemeClr>
                </a:solidFill>
                <a:latin typeface="+mj-lt"/>
              </a:rPr>
              <a:t>Advantages and </a:t>
            </a:r>
            <a:r>
              <a:rPr lang="en-GB" sz="1600" b="1" i="1" dirty="0" smtClean="0">
                <a:solidFill>
                  <a:schemeClr val="accent1">
                    <a:lumMod val="75000"/>
                  </a:schemeClr>
                </a:solidFill>
                <a:latin typeface="+mj-lt"/>
              </a:rPr>
              <a:t>Disadvantages </a:t>
            </a:r>
            <a:r>
              <a:rPr lang="en-GB" sz="1600" b="1" i="1" dirty="0" smtClean="0">
                <a:latin typeface="+mj-lt"/>
              </a:rPr>
              <a:t>- </a:t>
            </a:r>
            <a:r>
              <a:rPr lang="en-GB" sz="1600" dirty="0" smtClean="0">
                <a:latin typeface="+mj-lt"/>
              </a:rPr>
              <a:t>A </a:t>
            </a:r>
            <a:r>
              <a:rPr lang="en-GB" sz="1600" dirty="0">
                <a:latin typeface="+mj-lt"/>
              </a:rPr>
              <a:t>clear advantage to a project developer/investor from the use of a guarantee is the reduced risk profile of the project as far as financial returns are concerned.  A guarantee offers assurance to the financier that the funds invested will not be lost due to unforeseen circumstances, or lack of capacity to implement the project at the local level.  A guarantee can also address </a:t>
            </a:r>
            <a:r>
              <a:rPr lang="en-GB" sz="1600" dirty="0" smtClean="0">
                <a:latin typeface="+mj-lt"/>
              </a:rPr>
              <a:t>uncertainties </a:t>
            </a:r>
            <a:r>
              <a:rPr lang="en-GB" sz="1600" dirty="0">
                <a:latin typeface="+mj-lt"/>
              </a:rPr>
              <a:t>over political instability, and thereby facilitate access to project finance that may otherwise be </a:t>
            </a:r>
            <a:r>
              <a:rPr lang="en-GB" sz="1600" dirty="0" smtClean="0">
                <a:latin typeface="+mj-lt"/>
              </a:rPr>
              <a:t>unavailable. </a:t>
            </a:r>
            <a:endParaRPr lang="en-GB" sz="1100" dirty="0" smtClean="0">
              <a:latin typeface="+mj-lt"/>
            </a:endParaRPr>
          </a:p>
          <a:p>
            <a:endParaRPr lang="en-GB" sz="1100" dirty="0">
              <a:latin typeface="+mj-lt"/>
            </a:endParaRPr>
          </a:p>
          <a:p>
            <a:r>
              <a:rPr lang="en-GB" sz="1600" dirty="0" smtClean="0">
                <a:latin typeface="+mj-lt"/>
              </a:rPr>
              <a:t>The </a:t>
            </a:r>
            <a:r>
              <a:rPr lang="en-GB" sz="1600" dirty="0">
                <a:latin typeface="+mj-lt"/>
              </a:rPr>
              <a:t>disadvantages associated with </a:t>
            </a:r>
            <a:r>
              <a:rPr lang="en-GB" sz="1600" dirty="0" smtClean="0">
                <a:latin typeface="+mj-lt"/>
              </a:rPr>
              <a:t>a </a:t>
            </a:r>
            <a:r>
              <a:rPr lang="en-GB" sz="1600" dirty="0">
                <a:latin typeface="+mj-lt"/>
              </a:rPr>
              <a:t>guarantee include </a:t>
            </a:r>
            <a:r>
              <a:rPr lang="en-GB" sz="1600" dirty="0" smtClean="0">
                <a:latin typeface="+mj-lt"/>
              </a:rPr>
              <a:t>its </a:t>
            </a:r>
            <a:r>
              <a:rPr lang="en-GB" sz="1600" dirty="0">
                <a:latin typeface="+mj-lt"/>
              </a:rPr>
              <a:t>cost, and the interpretation of liability.  The preparation of any form of guarantee </a:t>
            </a:r>
            <a:r>
              <a:rPr lang="en-GB" sz="1600" dirty="0" smtClean="0">
                <a:latin typeface="+mj-lt"/>
              </a:rPr>
              <a:t> involves </a:t>
            </a:r>
            <a:r>
              <a:rPr lang="en-GB" sz="1600" dirty="0">
                <a:latin typeface="+mj-lt"/>
              </a:rPr>
              <a:t>detailed assessment of the risks </a:t>
            </a:r>
            <a:r>
              <a:rPr lang="en-GB" sz="1600" dirty="0" smtClean="0">
                <a:latin typeface="+mj-lt"/>
              </a:rPr>
              <a:t>and, if it is secured on a commercial basis or if the government or agency providing it charges a fee,  </a:t>
            </a:r>
            <a:r>
              <a:rPr lang="en-GB" sz="1600" dirty="0">
                <a:latin typeface="+mj-lt"/>
              </a:rPr>
              <a:t>the developer </a:t>
            </a:r>
            <a:r>
              <a:rPr lang="en-GB" sz="1600" dirty="0" smtClean="0">
                <a:latin typeface="+mj-lt"/>
              </a:rPr>
              <a:t>may judge that the cost exceeds the benefits from the guarantee. It </a:t>
            </a:r>
            <a:r>
              <a:rPr lang="en-GB" sz="1600" dirty="0">
                <a:latin typeface="+mj-lt"/>
              </a:rPr>
              <a:t>should also be noted that the cause of any default is often not absolute so there will be a process to determine who or what was the cause – this again has negative implications for costs and lost time</a:t>
            </a:r>
            <a:r>
              <a:rPr lang="en-GB" sz="1600" dirty="0" smtClean="0">
                <a:latin typeface="+mj-lt"/>
              </a:rPr>
              <a:t>. </a:t>
            </a:r>
            <a:endParaRPr lang="en-GB" sz="1100" dirty="0" smtClean="0">
              <a:latin typeface="+mj-lt"/>
            </a:endParaRPr>
          </a:p>
          <a:p>
            <a:endParaRPr lang="en-GB" sz="1100" dirty="0">
              <a:latin typeface="+mj-lt"/>
            </a:endParaRPr>
          </a:p>
          <a:p>
            <a:r>
              <a:rPr lang="en-GB" sz="1600" dirty="0" smtClean="0">
                <a:latin typeface="+mj-lt"/>
              </a:rPr>
              <a:t>It may be possible to provide a guarantee which is valuable to the electricity provider, but which the guarantor government or agency can manage or off-set in some way which has little cost. Even if the guarantor is required to make payment under a guarantee, because of their greater resources they should be able to absorb a loss which could have crippled the electricity provider. However, guarantee arrangements are highly complex and if ill-designed could result in significant liabilities being  taken on unknowingly. It is this complexity, and the resulting cost of establishing a guarantee arrangement which are the main disadvantages to guarantees.   </a:t>
            </a:r>
          </a:p>
          <a:p>
            <a:endParaRPr lang="en-GB" sz="1600" dirty="0">
              <a:solidFill>
                <a:srgbClr val="FF0000"/>
              </a:solidFill>
              <a:latin typeface="+mj-lt"/>
            </a:endParaRPr>
          </a:p>
          <a:p>
            <a:r>
              <a:rPr lang="en-GB" sz="1600" b="1" i="1" dirty="0">
                <a:solidFill>
                  <a:schemeClr val="accent1">
                    <a:lumMod val="75000"/>
                  </a:schemeClr>
                </a:solidFill>
              </a:rPr>
              <a:t>Further Information and Guidance:</a:t>
            </a:r>
          </a:p>
          <a:p>
            <a:pPr marL="285750" indent="-285750">
              <a:spcBef>
                <a:spcPts val="600"/>
              </a:spcBef>
              <a:buFont typeface="Arial" panose="020B0604020202020204" pitchFamily="34" charset="0"/>
              <a:buChar char="•"/>
            </a:pPr>
            <a:r>
              <a:rPr lang="en-GB" sz="1600" dirty="0" err="1">
                <a:latin typeface="+mj-lt"/>
              </a:rPr>
              <a:t>AfDB</a:t>
            </a:r>
            <a:r>
              <a:rPr lang="en-GB" sz="1600" dirty="0">
                <a:latin typeface="+mj-lt"/>
              </a:rPr>
              <a:t> (2016</a:t>
            </a:r>
            <a:r>
              <a:rPr lang="en-GB" sz="1600" dirty="0" smtClean="0">
                <a:latin typeface="+mj-lt"/>
              </a:rPr>
              <a:t>), Financing </a:t>
            </a:r>
            <a:r>
              <a:rPr lang="en-GB" sz="1600" dirty="0">
                <a:latin typeface="+mj-lt"/>
              </a:rPr>
              <a:t>Rural </a:t>
            </a:r>
            <a:r>
              <a:rPr lang="en-GB" sz="1600" dirty="0" smtClean="0">
                <a:latin typeface="+mj-lt"/>
              </a:rPr>
              <a:t>Electrification </a:t>
            </a:r>
            <a:r>
              <a:rPr lang="en-GB" sz="1600" u="sng" dirty="0" smtClean="0">
                <a:latin typeface="+mj-lt"/>
                <a:hlinkClick r:id="rId2"/>
              </a:rPr>
              <a:t>https</a:t>
            </a:r>
            <a:r>
              <a:rPr lang="en-GB" sz="1600" u="sng" dirty="0">
                <a:latin typeface="+mj-lt"/>
                <a:hlinkClick r:id="rId2"/>
              </a:rPr>
              <a:t>://sustainabledevelopment.un.org/content/documents/4919schroth.pdf</a:t>
            </a:r>
            <a:endParaRPr lang="en-GB" sz="1600" dirty="0">
              <a:latin typeface="+mj-lt"/>
            </a:endParaRPr>
          </a:p>
          <a:p>
            <a:pPr marL="285750" indent="-285750">
              <a:spcBef>
                <a:spcPts val="600"/>
              </a:spcBef>
              <a:buFont typeface="Arial" panose="020B0604020202020204" pitchFamily="34" charset="0"/>
              <a:buChar char="•"/>
            </a:pPr>
            <a:r>
              <a:rPr lang="en-GB" sz="1600" dirty="0">
                <a:latin typeface="+mj-lt"/>
              </a:rPr>
              <a:t>World </a:t>
            </a:r>
            <a:r>
              <a:rPr lang="en-GB" sz="1600" dirty="0" smtClean="0">
                <a:latin typeface="+mj-lt"/>
              </a:rPr>
              <a:t>Bank (2016), Independent </a:t>
            </a:r>
            <a:r>
              <a:rPr lang="en-GB" sz="1600" dirty="0">
                <a:latin typeface="+mj-lt"/>
              </a:rPr>
              <a:t>Power Projects in Sub-Saharan Africa : Lessons from Five Key </a:t>
            </a:r>
            <a:r>
              <a:rPr lang="en-GB" sz="1600" dirty="0" smtClean="0">
                <a:latin typeface="+mj-lt"/>
              </a:rPr>
              <a:t>Countries </a:t>
            </a:r>
            <a:r>
              <a:rPr lang="en-GB" sz="1600" u="sng" dirty="0" smtClean="0">
                <a:latin typeface="+mj-lt"/>
                <a:hlinkClick r:id="rId3"/>
              </a:rPr>
              <a:t>https</a:t>
            </a:r>
            <a:r>
              <a:rPr lang="en-GB" sz="1600" u="sng" dirty="0">
                <a:latin typeface="+mj-lt"/>
                <a:hlinkClick r:id="rId3"/>
              </a:rPr>
              <a:t>://openknowledge.worldbank.org/handle/10986/23970</a:t>
            </a:r>
            <a:endParaRPr lang="en-GB" sz="1600" dirty="0">
              <a:latin typeface="+mj-lt"/>
            </a:endParaRPr>
          </a:p>
          <a:p>
            <a:endParaRPr lang="en-GB" sz="1600" dirty="0">
              <a:solidFill>
                <a:srgbClr val="FF0000"/>
              </a:solidFill>
              <a:latin typeface="+mj-lt"/>
            </a:endParaRPr>
          </a:p>
          <a:p>
            <a:endParaRPr lang="en-GB" sz="1500" dirty="0">
              <a:latin typeface="+mj-lt"/>
              <a:ea typeface="+mj-ea"/>
              <a:cs typeface="+mj-cs"/>
            </a:endParaRPr>
          </a:p>
        </p:txBody>
      </p:sp>
      <p:sp>
        <p:nvSpPr>
          <p:cNvPr id="3" name="TextBox 2">
            <a:hlinkClick r:id="rId4" action="ppaction://hlinksldjump"/>
          </p:cNvPr>
          <p:cNvSpPr txBox="1"/>
          <p:nvPr/>
        </p:nvSpPr>
        <p:spPr>
          <a:xfrm>
            <a:off x="10788316" y="5714880"/>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4" name="TextBox 3">
            <a:hlinkClick r:id="rId4" action="ppaction://hlinksldjump"/>
          </p:cNvPr>
          <p:cNvSpPr txBox="1"/>
          <p:nvPr/>
        </p:nvSpPr>
        <p:spPr>
          <a:xfrm>
            <a:off x="10788316" y="532886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5" name="TextBox 4"/>
          <p:cNvSpPr txBox="1"/>
          <p:nvPr/>
        </p:nvSpPr>
        <p:spPr>
          <a:xfrm>
            <a:off x="10788316" y="6103155"/>
            <a:ext cx="1414075"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
        <p:nvSpPr>
          <p:cNvPr id="6" name="TextBox 5"/>
          <p:cNvSpPr txBox="1"/>
          <p:nvPr/>
        </p:nvSpPr>
        <p:spPr>
          <a:xfrm>
            <a:off x="10788316" y="6488668"/>
            <a:ext cx="1420977"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Tree>
    <p:extLst>
      <p:ext uri="{BB962C8B-B14F-4D97-AF65-F5344CB8AC3E}">
        <p14:creationId xmlns:p14="http://schemas.microsoft.com/office/powerpoint/2010/main" val="375911805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05.jpg"/>
          <p:cNvPicPr>
            <a:picLocks noChangeAspect="1"/>
          </p:cNvPicPr>
          <p:nvPr/>
        </p:nvPicPr>
        <p:blipFill>
          <a:blip r:embed="rId2" cstate="screen"/>
          <a:srcRect/>
          <a:stretch>
            <a:fillRect/>
          </a:stretch>
        </p:blipFill>
        <p:spPr>
          <a:xfrm flipH="1">
            <a:off x="8927123" y="1629918"/>
            <a:ext cx="2508328" cy="3598164"/>
          </a:xfrm>
          <a:prstGeom prst="rect">
            <a:avLst/>
          </a:prstGeom>
        </p:spPr>
      </p:pic>
      <p:sp>
        <p:nvSpPr>
          <p:cNvPr id="3" name="TextBox 2">
            <a:hlinkClick r:id="rId3" action="ppaction://hlinksldjump"/>
          </p:cNvPr>
          <p:cNvSpPr txBox="1"/>
          <p:nvPr/>
        </p:nvSpPr>
        <p:spPr>
          <a:xfrm>
            <a:off x="10805609" y="610315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Rectangle 4"/>
          <p:cNvSpPr/>
          <p:nvPr/>
        </p:nvSpPr>
        <p:spPr>
          <a:xfrm>
            <a:off x="219940" y="123316"/>
            <a:ext cx="11752119" cy="8617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Guarantees</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1975486772"/>
              </p:ext>
            </p:extLst>
          </p:nvPr>
        </p:nvGraphicFramePr>
        <p:xfrm>
          <a:off x="2764971" y="1034532"/>
          <a:ext cx="6161315" cy="5142435"/>
        </p:xfrm>
        <a:graphic>
          <a:graphicData uri="http://schemas.openxmlformats.org/drawingml/2006/table">
            <a:tbl>
              <a:tblPr/>
              <a:tblGrid>
                <a:gridCol w="4601505">
                  <a:extLst>
                    <a:ext uri="{9D8B030D-6E8A-4147-A177-3AD203B41FA5}">
                      <a16:colId xmlns:a16="http://schemas.microsoft.com/office/drawing/2014/main" val="20000"/>
                    </a:ext>
                  </a:extLst>
                </a:gridCol>
                <a:gridCol w="1559810">
                  <a:extLst>
                    <a:ext uri="{9D8B030D-6E8A-4147-A177-3AD203B41FA5}">
                      <a16:colId xmlns:a16="http://schemas.microsoft.com/office/drawing/2014/main" val="20001"/>
                    </a:ext>
                  </a:extLst>
                </a:gridCol>
              </a:tblGrid>
              <a:tr h="1080342">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Guarantees</a:t>
                      </a:r>
                    </a:p>
                  </a:txBody>
                  <a:tcPr marL="9141" marR="9141" marT="9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CC"/>
                    </a:solidFill>
                  </a:tcPr>
                </a:tc>
                <a:extLst>
                  <a:ext uri="{0D108BD9-81ED-4DB2-BD59-A6C34878D82A}">
                    <a16:rowId xmlns:a16="http://schemas.microsoft.com/office/drawing/2014/main" val="10000"/>
                  </a:ext>
                </a:extLst>
              </a:tr>
              <a:tr h="270086">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0086">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0086">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0086">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0086">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0086">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0086">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0086">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70086">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CC"/>
                    </a:solidFill>
                  </a:tcPr>
                </a:tc>
                <a:extLst>
                  <a:ext uri="{0D108BD9-81ED-4DB2-BD59-A6C34878D82A}">
                    <a16:rowId xmlns:a16="http://schemas.microsoft.com/office/drawing/2014/main" val="10009"/>
                  </a:ext>
                </a:extLst>
              </a:tr>
              <a:tr h="270086">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0086">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70086">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70086">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70086">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80889">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p:cNvSpPr txBox="1"/>
          <p:nvPr/>
        </p:nvSpPr>
        <p:spPr>
          <a:xfrm>
            <a:off x="10805609" y="6493753"/>
            <a:ext cx="1386391"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386693743"/>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334" y="173156"/>
            <a:ext cx="10776650" cy="6380018"/>
          </a:xfrm>
        </p:spPr>
        <p:txBody>
          <a:bodyPr anchor="t">
            <a:normAutofit/>
          </a:bodyPr>
          <a:lstStyle/>
          <a:p>
            <a:r>
              <a:rPr lang="en-GB" sz="4000" b="1" dirty="0" smtClean="0">
                <a:solidFill>
                  <a:schemeClr val="accent1">
                    <a:lumMod val="75000"/>
                  </a:schemeClr>
                </a:solidFill>
              </a:rPr>
              <a:t>Direct Provision</a:t>
            </a:r>
            <a:r>
              <a:rPr lang="en-GB" sz="4000" b="1" dirty="0">
                <a:solidFill>
                  <a:schemeClr val="accent1">
                    <a:lumMod val="75000"/>
                  </a:schemeClr>
                </a:solidFill>
              </a:rPr>
              <a:t/>
            </a:r>
            <a:br>
              <a:rPr lang="en-GB" sz="4000" b="1" dirty="0">
                <a:solidFill>
                  <a:schemeClr val="accent1">
                    <a:lumMod val="75000"/>
                  </a:schemeClr>
                </a:solidFill>
              </a:rPr>
            </a:br>
            <a:r>
              <a:rPr lang="en-GB" sz="1800" dirty="0" smtClean="0"/>
              <a:t> </a:t>
            </a:r>
            <a:br>
              <a:rPr lang="en-GB" sz="1800" dirty="0" smtClean="0"/>
            </a:br>
            <a:r>
              <a:rPr lang="en-GB" sz="1600" b="1" i="1" dirty="0">
                <a:solidFill>
                  <a:schemeClr val="accent1">
                    <a:lumMod val="75000"/>
                  </a:schemeClr>
                </a:solidFill>
              </a:rPr>
              <a:t>Definition</a:t>
            </a:r>
            <a:r>
              <a:rPr lang="en-GB" sz="1600" dirty="0"/>
              <a:t> – </a:t>
            </a:r>
            <a:r>
              <a:rPr lang="en-GB" sz="1600" b="1" i="1" dirty="0" smtClean="0">
                <a:solidFill>
                  <a:schemeClr val="accent1">
                    <a:lumMod val="75000"/>
                  </a:schemeClr>
                </a:solidFill>
              </a:rPr>
              <a:t>Direct </a:t>
            </a:r>
            <a:r>
              <a:rPr lang="en-GB" sz="1600" b="1" i="1" dirty="0">
                <a:solidFill>
                  <a:schemeClr val="accent1">
                    <a:lumMod val="75000"/>
                  </a:schemeClr>
                </a:solidFill>
              </a:rPr>
              <a:t>action by an implementing authority (such as a Rural Energy Agency or national utility) to provide or take part in the provision of electricity directly, rather than by funding, incentivizing or facilitating provision by others    </a:t>
            </a:r>
            <a:r>
              <a:rPr lang="en-GB" sz="1600" b="1" i="1" dirty="0" smtClean="0">
                <a:solidFill>
                  <a:schemeClr val="accent1">
                    <a:lumMod val="75000"/>
                  </a:schemeClr>
                </a:solidFill>
              </a:rPr>
              <a:t/>
            </a:r>
            <a:br>
              <a:rPr lang="en-GB" sz="1600" b="1" i="1" dirty="0" smtClean="0">
                <a:solidFill>
                  <a:schemeClr val="accent1">
                    <a:lumMod val="75000"/>
                  </a:schemeClr>
                </a:solidFill>
              </a:rPr>
            </a:br>
            <a:r>
              <a:rPr lang="en-GB" sz="1600" i="1" dirty="0">
                <a:solidFill>
                  <a:schemeClr val="accent1">
                    <a:lumMod val="75000"/>
                  </a:schemeClr>
                </a:solidFill>
              </a:rPr>
              <a:t/>
            </a:r>
            <a:br>
              <a:rPr lang="en-GB" sz="1600" i="1" dirty="0">
                <a:solidFill>
                  <a:schemeClr val="accent1">
                    <a:lumMod val="75000"/>
                  </a:schemeClr>
                </a:solidFill>
              </a:rPr>
            </a:br>
            <a:r>
              <a:rPr lang="en-GB" sz="1600" dirty="0"/>
              <a:t>This may include providing:</a:t>
            </a:r>
            <a:br>
              <a:rPr lang="en-GB" sz="1600" dirty="0"/>
            </a:br>
            <a:r>
              <a:rPr lang="en-GB" sz="1600" dirty="0" smtClean="0"/>
              <a:t>- all</a:t>
            </a:r>
            <a:r>
              <a:rPr lang="en-GB" sz="1600" dirty="0"/>
              <a:t>, or multiple, steps along the supply chain - for instance development, construction and operation of isolated </a:t>
            </a:r>
            <a:r>
              <a:rPr lang="en-GB" sz="1600" dirty="0" smtClean="0"/>
              <a:t>mini-grids </a:t>
            </a:r>
            <a:r>
              <a:rPr lang="en-GB" sz="1600" dirty="0"/>
              <a:t>and sale of electricity to users;</a:t>
            </a:r>
            <a:br>
              <a:rPr lang="en-GB" sz="1600" dirty="0"/>
            </a:br>
            <a:r>
              <a:rPr lang="en-GB" sz="1600" dirty="0" smtClean="0"/>
              <a:t>- one </a:t>
            </a:r>
            <a:r>
              <a:rPr lang="en-GB" sz="1600" dirty="0"/>
              <a:t>link along the supply chain, such as bulk purchase of solar home systems which are then purchased by retailers to be distributed and sold to users          </a:t>
            </a:r>
            <a:br>
              <a:rPr lang="en-GB" sz="1600" dirty="0"/>
            </a:br>
            <a:r>
              <a:rPr lang="en-GB" sz="1600" i="1" dirty="0" smtClean="0">
                <a:solidFill>
                  <a:schemeClr val="accent1">
                    <a:lumMod val="75000"/>
                  </a:schemeClr>
                </a:solidFill>
              </a:rPr>
              <a:t>       </a:t>
            </a:r>
            <a:r>
              <a:rPr lang="en-GB" sz="1600" dirty="0"/>
              <a:t/>
            </a:r>
            <a:br>
              <a:rPr lang="en-GB" sz="1600" dirty="0"/>
            </a:br>
            <a:r>
              <a:rPr lang="en-GB" sz="1800" b="1" i="1" dirty="0" smtClean="0">
                <a:solidFill>
                  <a:schemeClr val="accent1">
                    <a:lumMod val="75000"/>
                  </a:schemeClr>
                </a:solidFill>
              </a:rPr>
              <a:t>Interactions </a:t>
            </a:r>
            <a:r>
              <a:rPr lang="en-GB" sz="1800" b="1" i="1" dirty="0">
                <a:solidFill>
                  <a:schemeClr val="accent1">
                    <a:lumMod val="75000"/>
                  </a:schemeClr>
                </a:solidFill>
              </a:rPr>
              <a:t>with other NEA Categories:</a:t>
            </a:r>
            <a:r>
              <a:rPr lang="en-GB" sz="1800" dirty="0">
                <a:solidFill>
                  <a:schemeClr val="accent1">
                    <a:lumMod val="75000"/>
                  </a:schemeClr>
                </a:solidFill>
              </a:rPr>
              <a:t>  </a:t>
            </a:r>
            <a:r>
              <a:rPr lang="en-GB" sz="1800" dirty="0"/>
              <a:t/>
            </a:r>
            <a:br>
              <a:rPr lang="en-GB" sz="1800" dirty="0"/>
            </a:br>
            <a:r>
              <a:rPr lang="en-GB" sz="1600" dirty="0"/>
              <a:t/>
            </a:r>
            <a:br>
              <a:rPr lang="en-GB" sz="1600" dirty="0"/>
            </a:br>
            <a:r>
              <a:rPr lang="en-GB" sz="1600" b="1" i="1" dirty="0">
                <a:solidFill>
                  <a:schemeClr val="accent1">
                    <a:lumMod val="75000"/>
                  </a:schemeClr>
                </a:solidFill>
              </a:rPr>
              <a:t>Technologies</a:t>
            </a:r>
            <a:r>
              <a:rPr lang="en-GB" sz="1600" dirty="0" smtClean="0"/>
              <a:t> – </a:t>
            </a:r>
            <a:r>
              <a:rPr lang="en-GB" sz="1600" dirty="0"/>
              <a:t>Grid extension is often directly provided, but direct provision may also be used for </a:t>
            </a:r>
            <a:r>
              <a:rPr lang="en-GB" sz="1600" dirty="0" smtClean="0"/>
              <a:t>mini-grids </a:t>
            </a:r>
            <a:r>
              <a:rPr lang="en-GB" sz="1600" dirty="0"/>
              <a:t>and standalone systems. </a:t>
            </a:r>
            <a:r>
              <a:rPr lang="en-GB" sz="1600" dirty="0" smtClean="0"/>
              <a:t/>
            </a:r>
            <a:br>
              <a:rPr lang="en-GB" sz="1600" dirty="0" smtClean="0"/>
            </a:br>
            <a:r>
              <a:rPr lang="en-GB" sz="1600" dirty="0" smtClean="0"/>
              <a:t/>
            </a:r>
            <a:br>
              <a:rPr lang="en-GB" sz="1600" dirty="0" smtClean="0"/>
            </a:br>
            <a:r>
              <a:rPr lang="en-GB" sz="1600" b="1" i="1" dirty="0" smtClean="0">
                <a:solidFill>
                  <a:schemeClr val="accent1">
                    <a:lumMod val="75000"/>
                  </a:schemeClr>
                </a:solidFill>
              </a:rPr>
              <a:t>Delivery Model </a:t>
            </a:r>
            <a:r>
              <a:rPr lang="en-GB" sz="1600" dirty="0" smtClean="0"/>
              <a:t>–  </a:t>
            </a:r>
            <a:r>
              <a:rPr lang="en-GB" sz="1600" dirty="0"/>
              <a:t>Direct provision sits naturally with a public delivery model where all the elements along the supply chain are undertaken by public entities. Where the public sector wishes to take on only some roles along the chain, a public-private partnership may be more appropriate. Direct provision through a purely private model is difficult to envisage</a:t>
            </a:r>
            <a:r>
              <a:rPr lang="en-GB" sz="1600" dirty="0" smtClean="0"/>
              <a:t>.</a:t>
            </a:r>
            <a:br>
              <a:rPr lang="en-GB" sz="1600" dirty="0" smtClean="0"/>
            </a:br>
            <a:r>
              <a:rPr lang="en-GB" sz="1600" dirty="0"/>
              <a:t/>
            </a:r>
            <a:br>
              <a:rPr lang="en-GB" sz="1600" dirty="0"/>
            </a:br>
            <a:r>
              <a:rPr lang="en-GB" sz="1600" b="1" i="1" dirty="0">
                <a:solidFill>
                  <a:schemeClr val="accent1">
                    <a:lumMod val="75000"/>
                  </a:schemeClr>
                </a:solidFill>
              </a:rPr>
              <a:t>Legal </a:t>
            </a:r>
            <a:r>
              <a:rPr lang="en-GB" sz="1600" b="1" i="1" dirty="0" smtClean="0">
                <a:solidFill>
                  <a:schemeClr val="accent1">
                    <a:lumMod val="75000"/>
                  </a:schemeClr>
                </a:solidFill>
              </a:rPr>
              <a:t>basis &amp; Price/Tariff Regulation -</a:t>
            </a:r>
            <a:r>
              <a:rPr lang="en-GB" sz="1600" dirty="0" smtClean="0"/>
              <a:t> Direct </a:t>
            </a:r>
            <a:r>
              <a:rPr lang="en-GB" sz="1600" dirty="0"/>
              <a:t>provision may be on a national concession monopoly basis, with oversight and control being through the organisational hierarchy (though a transparent regulatory system would still be best practice).  Where direct provision is applied to only one part of electricity access and or to only some elements of the supply chain, it is important that the regulatory basis is clear so that other market participants can understand it and so that any potential threat to them </a:t>
            </a:r>
            <a:r>
              <a:rPr lang="en-GB" sz="1600" dirty="0" smtClean="0"/>
              <a:t>                            is </a:t>
            </a:r>
            <a:r>
              <a:rPr lang="en-GB" sz="1600" dirty="0"/>
              <a:t>reduced. </a:t>
            </a:r>
            <a:br>
              <a:rPr lang="en-GB" sz="1600" dirty="0"/>
            </a:br>
            <a:endParaRPr lang="en-GB" sz="1600" dirty="0"/>
          </a:p>
        </p:txBody>
      </p:sp>
      <p:sp>
        <p:nvSpPr>
          <p:cNvPr id="3" name="TextBox 2">
            <a:hlinkClick r:id="rId2" action="ppaction://hlinksldjump"/>
          </p:cNvPr>
          <p:cNvSpPr txBox="1"/>
          <p:nvPr/>
        </p:nvSpPr>
        <p:spPr>
          <a:xfrm>
            <a:off x="10798707" y="610137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706" y="5720289"/>
            <a:ext cx="139329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264560860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931" y="120671"/>
            <a:ext cx="11170227" cy="6278642"/>
          </a:xfrm>
          <a:prstGeom prst="rect">
            <a:avLst/>
          </a:prstGeom>
        </p:spPr>
        <p:txBody>
          <a:bodyPr wrap="square">
            <a:spAutoFit/>
          </a:bodyPr>
          <a:lstStyle/>
          <a:p>
            <a:r>
              <a:rPr lang="en-GB" sz="4000" b="1" dirty="0">
                <a:solidFill>
                  <a:schemeClr val="accent1">
                    <a:lumMod val="75000"/>
                  </a:schemeClr>
                </a:solidFill>
                <a:latin typeface="+mj-lt"/>
                <a:ea typeface="+mj-ea"/>
                <a:cs typeface="+mj-cs"/>
              </a:rPr>
              <a:t>Direct Energy Access </a:t>
            </a:r>
            <a:r>
              <a:rPr lang="en-GB" sz="4000" b="1" dirty="0" smtClean="0">
                <a:solidFill>
                  <a:schemeClr val="accent1">
                    <a:lumMod val="75000"/>
                  </a:schemeClr>
                </a:solidFill>
                <a:latin typeface="+mj-lt"/>
                <a:ea typeface="+mj-ea"/>
                <a:cs typeface="+mj-cs"/>
              </a:rPr>
              <a:t>Provision</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Finance - </a:t>
            </a:r>
            <a:r>
              <a:rPr lang="en-GB" sz="1600" dirty="0" smtClean="0">
                <a:latin typeface="+mj-lt"/>
              </a:rPr>
              <a:t>Private </a:t>
            </a:r>
            <a:r>
              <a:rPr lang="en-GB" sz="1600" dirty="0">
                <a:latin typeface="+mj-lt"/>
              </a:rPr>
              <a:t>finance is unlikely to be used to fund direct provision, though it will probably be used in the private elements of a public-private partnership arrangement including direct provision (and could be leveraged by the direct provision elements).</a:t>
            </a:r>
          </a:p>
          <a:p>
            <a:r>
              <a:rPr lang="en-GB" sz="1600" dirty="0">
                <a:latin typeface="+mj-lt"/>
              </a:rPr>
              <a:t>Some form of public funding is very likely to be involved in direct provision, though since this may be within the public sector it may be implicit rather than through explicit grants or subsidies. Direct provision may also draw on cross-subsidies and hence on charges on existing users to subsidise provision to new users. </a:t>
            </a:r>
            <a:r>
              <a:rPr lang="en-GB" sz="1600" dirty="0" smtClean="0">
                <a:latin typeface="+mj-lt"/>
              </a:rPr>
              <a:t> </a:t>
            </a:r>
            <a:endParaRPr lang="en-GB" sz="1600" dirty="0">
              <a:latin typeface="+mj-lt"/>
            </a:endParaRPr>
          </a:p>
          <a:p>
            <a:endParaRPr lang="en-GB" sz="1600" b="1" i="1" dirty="0" smtClean="0">
              <a:solidFill>
                <a:schemeClr val="accent1">
                  <a:lumMod val="75000"/>
                </a:schemeClr>
              </a:solidFill>
              <a:latin typeface="+mj-lt"/>
            </a:endParaRPr>
          </a:p>
          <a:p>
            <a:r>
              <a:rPr lang="en-GB" sz="1600" b="1" i="1" dirty="0" smtClean="0">
                <a:solidFill>
                  <a:schemeClr val="accent1">
                    <a:lumMod val="75000"/>
                  </a:schemeClr>
                </a:solidFill>
                <a:latin typeface="+mj-lt"/>
              </a:rPr>
              <a:t>Other Non-Financial </a:t>
            </a:r>
            <a:r>
              <a:rPr lang="en-GB" sz="1600" b="1" i="1" dirty="0" smtClean="0">
                <a:solidFill>
                  <a:schemeClr val="accent1">
                    <a:lumMod val="75000"/>
                  </a:schemeClr>
                </a:solidFill>
                <a:latin typeface="+mj-lt"/>
                <a:ea typeface="+mj-ea"/>
                <a:cs typeface="+mj-cs"/>
              </a:rPr>
              <a:t>Interventions -</a:t>
            </a:r>
            <a:r>
              <a:rPr lang="en-GB" sz="1600" i="1" dirty="0" smtClean="0">
                <a:latin typeface="+mj-lt"/>
              </a:rPr>
              <a:t> </a:t>
            </a:r>
            <a:r>
              <a:rPr lang="en-GB" sz="1600" dirty="0">
                <a:latin typeface="+mj-lt"/>
              </a:rPr>
              <a:t>National energy planning will establish the optimum mix of technologies to meet electrification needs across the country, but not how they are best provided. Direct provision will often take place within existing structures, however Institutional restructuring may be needed to provide a focus for provision – </a:t>
            </a:r>
            <a:r>
              <a:rPr lang="en-GB" sz="1600" dirty="0" err="1">
                <a:latin typeface="+mj-lt"/>
              </a:rPr>
              <a:t>eg</a:t>
            </a:r>
            <a:r>
              <a:rPr lang="en-GB" sz="1600" dirty="0">
                <a:latin typeface="+mj-lt"/>
              </a:rPr>
              <a:t> by a Rural Energy Agency – and capacity building or technical assistance for this new organisation may be merited. Direct provision may also be accompanied by measures such as demand promotion and technology adoption. </a:t>
            </a:r>
          </a:p>
          <a:p>
            <a:endParaRPr lang="en-GB" sz="1600" dirty="0">
              <a:latin typeface="+mj-lt"/>
            </a:endParaRPr>
          </a:p>
          <a:p>
            <a:r>
              <a:rPr lang="en-GB" sz="1600" b="1" i="1" dirty="0">
                <a:solidFill>
                  <a:schemeClr val="accent1">
                    <a:lumMod val="75000"/>
                  </a:schemeClr>
                </a:solidFill>
                <a:latin typeface="+mj-lt"/>
              </a:rPr>
              <a:t>Advantages and Disadvantages </a:t>
            </a:r>
            <a:r>
              <a:rPr lang="en-GB" sz="1600" b="1" i="1" dirty="0" smtClean="0">
                <a:solidFill>
                  <a:schemeClr val="accent1">
                    <a:lumMod val="75000"/>
                  </a:schemeClr>
                </a:solidFill>
                <a:latin typeface="+mj-lt"/>
              </a:rPr>
              <a:t>- </a:t>
            </a:r>
            <a:r>
              <a:rPr lang="en-GB" sz="1600" dirty="0">
                <a:latin typeface="+mj-lt"/>
              </a:rPr>
              <a:t>Direct provision will generally use existing institutions, capabilities and systems and where these are strong may bring advantages. By drawing on these strengths it can bring economies of scale (</a:t>
            </a:r>
            <a:r>
              <a:rPr lang="en-GB" sz="1600" dirty="0" err="1">
                <a:latin typeface="+mj-lt"/>
              </a:rPr>
              <a:t>eg</a:t>
            </a:r>
            <a:r>
              <a:rPr lang="en-GB" sz="1600" dirty="0">
                <a:latin typeface="+mj-lt"/>
              </a:rPr>
              <a:t> through bulk purchasing). However, this will often be accompanied by entrenched ways of working and be inflexible and slow moving. Direct provision also has the potential to bring in other participants (for instance by offering standalone system providers a simple way to distribute their products), but carries the risk of distorting and crowding others out of the energy access provision.</a:t>
            </a:r>
          </a:p>
          <a:p>
            <a:endParaRPr lang="en-GB" sz="1600" b="1" i="1" dirty="0">
              <a:solidFill>
                <a:schemeClr val="accent1">
                  <a:lumMod val="75000"/>
                </a:schemeClr>
              </a:solidFill>
              <a:latin typeface="+mj-lt"/>
            </a:endParaRPr>
          </a:p>
          <a:p>
            <a:endParaRPr lang="en-GB" sz="1600" dirty="0">
              <a:latin typeface="+mj-lt"/>
            </a:endParaRPr>
          </a:p>
          <a:p>
            <a:endParaRPr lang="en-GB" sz="1600" dirty="0">
              <a:latin typeface="+mj-lt"/>
            </a:endParaRPr>
          </a:p>
          <a:p>
            <a:endParaRPr lang="en-GB" sz="1600" dirty="0">
              <a:latin typeface="+mj-lt"/>
            </a:endParaRPr>
          </a:p>
          <a:p>
            <a:endParaRPr lang="en-GB" sz="1600" dirty="0">
              <a:latin typeface="+mj-lt"/>
              <a:ea typeface="+mj-ea"/>
              <a:cs typeface="+mj-cs"/>
            </a:endParaRPr>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2" action="ppaction://hlinksldjump"/>
              </a:rPr>
              <a:t>NEXT</a:t>
            </a:r>
            <a:endParaRPr lang="en-GB" b="1" dirty="0"/>
          </a:p>
        </p:txBody>
      </p:sp>
      <p:sp>
        <p:nvSpPr>
          <p:cNvPr id="6" name="TextBox 5">
            <a:hlinkClick r:id="rId3" action="ppaction://hlinksldjump"/>
          </p:cNvPr>
          <p:cNvSpPr txBox="1"/>
          <p:nvPr/>
        </p:nvSpPr>
        <p:spPr>
          <a:xfrm>
            <a:off x="10798707" y="571858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7" name="TextBox 6">
            <a:hlinkClick r:id="rId3" action="ppaction://hlinksldjump"/>
          </p:cNvPr>
          <p:cNvSpPr txBox="1"/>
          <p:nvPr/>
        </p:nvSpPr>
        <p:spPr>
          <a:xfrm>
            <a:off x="10798706" y="5337501"/>
            <a:ext cx="139329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8" name="TextBox 7"/>
          <p:cNvSpPr txBox="1"/>
          <p:nvPr/>
        </p:nvSpPr>
        <p:spPr>
          <a:xfrm>
            <a:off x="10798708" y="6103155"/>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759118055"/>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olarhuette.jpg"/>
          <p:cNvPicPr>
            <a:picLocks noChangeAspect="1"/>
          </p:cNvPicPr>
          <p:nvPr/>
        </p:nvPicPr>
        <p:blipFill>
          <a:blip r:embed="rId2" cstate="screen"/>
          <a:stretch>
            <a:fillRect/>
          </a:stretch>
        </p:blipFill>
        <p:spPr>
          <a:xfrm flipH="1">
            <a:off x="4537862" y="4363397"/>
            <a:ext cx="3116275" cy="2494603"/>
          </a:xfrm>
          <a:prstGeom prst="rect">
            <a:avLst/>
          </a:prstGeom>
        </p:spPr>
      </p:pic>
      <p:sp>
        <p:nvSpPr>
          <p:cNvPr id="5" name="Rectangle 4"/>
          <p:cNvSpPr/>
          <p:nvPr/>
        </p:nvSpPr>
        <p:spPr>
          <a:xfrm>
            <a:off x="221614" y="131670"/>
            <a:ext cx="10993585" cy="6032421"/>
          </a:xfrm>
          <a:prstGeom prst="rect">
            <a:avLst/>
          </a:prstGeom>
        </p:spPr>
        <p:txBody>
          <a:bodyPr wrap="square">
            <a:spAutoFit/>
          </a:bodyPr>
          <a:lstStyle/>
          <a:p>
            <a:r>
              <a:rPr lang="en-GB" sz="4000" b="1" dirty="0">
                <a:solidFill>
                  <a:schemeClr val="accent1">
                    <a:lumMod val="75000"/>
                  </a:schemeClr>
                </a:solidFill>
                <a:latin typeface="+mj-lt"/>
                <a:ea typeface="+mj-ea"/>
                <a:cs typeface="+mj-cs"/>
              </a:rPr>
              <a:t>Direct Energy Access Provision</a:t>
            </a: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endParaRPr lang="en-GB" sz="1600" dirty="0" smtClean="0">
              <a:latin typeface="+mj-lt"/>
              <a:ea typeface="+mj-ea"/>
              <a:cs typeface="+mj-cs"/>
            </a:endParaRPr>
          </a:p>
          <a:p>
            <a:pPr marL="285750" lvl="0" indent="-285750">
              <a:buFontTx/>
              <a:buChar char="-"/>
            </a:pPr>
            <a:r>
              <a:rPr lang="en-GB" sz="1600" dirty="0" smtClean="0">
                <a:latin typeface="+mj-lt"/>
              </a:rPr>
              <a:t>Barnes</a:t>
            </a:r>
            <a:r>
              <a:rPr lang="en-GB" sz="1600" dirty="0">
                <a:latin typeface="+mj-lt"/>
              </a:rPr>
              <a:t>, D. (2007). The Challenge of Rural Electrification: Strategies for Developing Countries. Book Chapter. </a:t>
            </a:r>
            <a:r>
              <a:rPr lang="en-GB" sz="1600" u="sng" dirty="0">
                <a:latin typeface="+mj-lt"/>
                <a:hlinkClick r:id="rId3"/>
              </a:rPr>
              <a:t>https://books.google.co.uk/books?id=iOBi17Pr3fIC&amp;printsec=frontcover&amp;source=gbs_ge_summary_r&amp;cad=0#v=onepage&amp;q&amp;f=false </a:t>
            </a:r>
            <a:endParaRPr lang="en-GB" sz="1600" u="sng" dirty="0" smtClean="0">
              <a:latin typeface="+mj-lt"/>
            </a:endParaRPr>
          </a:p>
          <a:p>
            <a:pPr marL="285750" indent="-285750">
              <a:buFontTx/>
              <a:buChar char="-"/>
            </a:pPr>
            <a:r>
              <a:rPr lang="en-GB" sz="1600" dirty="0">
                <a:latin typeface="+mj-lt"/>
              </a:rPr>
              <a:t>ESMAP (2005), Meeting the Challenge of Rural Electrification in Developing Nations: The Experience of Successful Programs </a:t>
            </a:r>
            <a:r>
              <a:rPr lang="en-GB" sz="1600" u="sng" dirty="0">
                <a:latin typeface="+mj-lt"/>
                <a:hlinkClick r:id="rId4"/>
              </a:rPr>
              <a:t>https://static.globalinnovationexchange.org/s3fs-public/asset/document/Meeting0the0Ch10Discussion0Version0.pdf?q3Tol9Bdn4yH4J43t3P9t3hq5lh6ZipT</a:t>
            </a:r>
            <a:endParaRPr lang="en-GB" sz="1600" u="sng" dirty="0">
              <a:latin typeface="+mj-lt"/>
            </a:endParaRPr>
          </a:p>
          <a:p>
            <a:pPr marL="285750" lvl="0" indent="-285750">
              <a:buFontTx/>
              <a:buChar char="-"/>
            </a:pPr>
            <a:r>
              <a:rPr lang="en-GB" sz="1600" dirty="0" smtClean="0">
                <a:latin typeface="+mj-lt"/>
              </a:rPr>
              <a:t>IEA</a:t>
            </a:r>
            <a:r>
              <a:rPr lang="en-GB" sz="1600" dirty="0">
                <a:latin typeface="+mj-lt"/>
              </a:rPr>
              <a:t>, (2010), Comparative Study on Rural Electrification Policies in Emerging Economies </a:t>
            </a:r>
            <a:r>
              <a:rPr lang="en-GB" sz="1600" u="sng" dirty="0">
                <a:latin typeface="+mj-lt"/>
                <a:hlinkClick r:id="rId5"/>
              </a:rPr>
              <a:t>https://</a:t>
            </a:r>
            <a:r>
              <a:rPr lang="en-GB" sz="1600" u="sng" dirty="0" smtClean="0">
                <a:latin typeface="+mj-lt"/>
                <a:hlinkClick r:id="rId5"/>
              </a:rPr>
              <a:t>www.iea.org/publications/freepublications/publication/rural_elect.pdf</a:t>
            </a:r>
            <a:endParaRPr lang="en-GB" sz="1600" u="sng" dirty="0" smtClean="0">
              <a:latin typeface="+mj-lt"/>
            </a:endParaRPr>
          </a:p>
          <a:p>
            <a:pPr marL="285750" lvl="0" indent="-285750">
              <a:buFontTx/>
              <a:buChar char="-"/>
            </a:pPr>
            <a:r>
              <a:rPr lang="en-GB" sz="1600" dirty="0" smtClean="0">
                <a:latin typeface="+mj-lt"/>
              </a:rPr>
              <a:t>The </a:t>
            </a:r>
            <a:r>
              <a:rPr lang="en-GB" sz="1600" dirty="0">
                <a:latin typeface="+mj-lt"/>
              </a:rPr>
              <a:t>World Bank Group, (2012). Institutional Approaches to Electrification: The Experience of Rural Energy Agencies/ Rural Energy Funds in Sub-Saharan Africa. November 14–16, 2011 Dakar, </a:t>
            </a:r>
            <a:r>
              <a:rPr lang="en-GB" sz="1600" dirty="0" smtClean="0">
                <a:latin typeface="+mj-lt"/>
              </a:rPr>
              <a:t>Senegal</a:t>
            </a:r>
            <a:r>
              <a:rPr lang="en-GB" sz="1600" u="sng" dirty="0" smtClean="0">
                <a:latin typeface="+mj-lt"/>
                <a:hlinkClick r:id="rId6"/>
              </a:rPr>
              <a:t>https</a:t>
            </a:r>
            <a:r>
              <a:rPr lang="en-GB" sz="1600" u="sng" dirty="0">
                <a:latin typeface="+mj-lt"/>
                <a:hlinkClick r:id="rId6"/>
              </a:rPr>
              <a:t>://</a:t>
            </a:r>
            <a:r>
              <a:rPr lang="en-GB" sz="1600" u="sng" dirty="0" smtClean="0">
                <a:latin typeface="+mj-lt"/>
                <a:hlinkClick r:id="rId6"/>
              </a:rPr>
              <a:t>openknowledge.worldbank.org/bitstream/handle/10986/26073/763820WP0P11090s0to0Electrification.pdf?sequence=1&amp;isAllowed=y</a:t>
            </a:r>
            <a:endParaRPr lang="en-GB" sz="1600" u="sng" dirty="0" smtClean="0">
              <a:latin typeface="+mj-lt"/>
            </a:endParaRPr>
          </a:p>
          <a:p>
            <a:endParaRPr lang="en-GB" sz="1600" u="sng" dirty="0" smtClean="0">
              <a:latin typeface="+mj-lt"/>
            </a:endParaRPr>
          </a:p>
          <a:p>
            <a:endParaRPr lang="en-GB" sz="1600" u="sng" dirty="0" smtClean="0">
              <a:latin typeface="+mj-lt"/>
            </a:endParaRPr>
          </a:p>
          <a:p>
            <a:endParaRPr lang="en-GB" sz="1600" dirty="0">
              <a:latin typeface="+mj-lt"/>
            </a:endParaRPr>
          </a:p>
          <a:p>
            <a:endParaRPr lang="en-GB" sz="1600" dirty="0">
              <a:latin typeface="+mj-lt"/>
            </a:endParaRPr>
          </a:p>
          <a:p>
            <a:endParaRPr lang="en-GB" sz="1600" dirty="0">
              <a:latin typeface="+mj-lt"/>
            </a:endParaRPr>
          </a:p>
          <a:p>
            <a:pPr lvl="0"/>
            <a:endParaRPr lang="en-GB" sz="1600" dirty="0">
              <a:latin typeface="+mj-lt"/>
            </a:endParaRPr>
          </a:p>
          <a:p>
            <a:endParaRPr lang="en-GB" sz="1600" dirty="0">
              <a:latin typeface="+mj-lt"/>
              <a:ea typeface="+mj-ea"/>
              <a:cs typeface="+mj-cs"/>
            </a:endParaRPr>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7" action="ppaction://hlinksldjump"/>
              </a:rPr>
              <a:t>NEXT</a:t>
            </a:r>
            <a:endParaRPr lang="en-GB" b="1" dirty="0"/>
          </a:p>
        </p:txBody>
      </p:sp>
      <p:sp>
        <p:nvSpPr>
          <p:cNvPr id="9" name="TextBox 8">
            <a:hlinkClick r:id="rId8" action="ppaction://hlinksldjump"/>
          </p:cNvPr>
          <p:cNvSpPr txBox="1"/>
          <p:nvPr/>
        </p:nvSpPr>
        <p:spPr>
          <a:xfrm>
            <a:off x="10798707" y="570795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9" action="ppaction://hlinksldjump"/>
              </a:rPr>
              <a:t>CATEGORIES</a:t>
            </a:r>
            <a:endParaRPr lang="en-GB" dirty="0"/>
          </a:p>
        </p:txBody>
      </p:sp>
      <p:sp>
        <p:nvSpPr>
          <p:cNvPr id="10" name="TextBox 9">
            <a:hlinkClick r:id="rId8" action="ppaction://hlinksldjump"/>
          </p:cNvPr>
          <p:cNvSpPr txBox="1"/>
          <p:nvPr/>
        </p:nvSpPr>
        <p:spPr>
          <a:xfrm>
            <a:off x="10798706" y="5326868"/>
            <a:ext cx="139329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
        <p:nvSpPr>
          <p:cNvPr id="6" name="TextBox 5"/>
          <p:cNvSpPr txBox="1"/>
          <p:nvPr/>
        </p:nvSpPr>
        <p:spPr>
          <a:xfrm>
            <a:off x="10798708" y="6103155"/>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0" action="ppaction://hlinksldjump"/>
              </a:rPr>
              <a:t>PREVIOUS</a:t>
            </a:r>
            <a:endParaRPr lang="en-GB" dirty="0"/>
          </a:p>
        </p:txBody>
      </p:sp>
    </p:spTree>
    <p:extLst>
      <p:ext uri="{BB962C8B-B14F-4D97-AF65-F5344CB8AC3E}">
        <p14:creationId xmlns:p14="http://schemas.microsoft.com/office/powerpoint/2010/main" val="232904216"/>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trommast_05.jpg"/>
          <p:cNvPicPr>
            <a:picLocks noChangeAspect="1"/>
          </p:cNvPicPr>
          <p:nvPr/>
        </p:nvPicPr>
        <p:blipFill>
          <a:blip r:embed="rId2" cstate="screen"/>
          <a:srcRect/>
          <a:stretch>
            <a:fillRect/>
          </a:stretch>
        </p:blipFill>
        <p:spPr>
          <a:xfrm flipH="1">
            <a:off x="9267092" y="1629918"/>
            <a:ext cx="2508328" cy="3598164"/>
          </a:xfrm>
          <a:prstGeom prst="rect">
            <a:avLst/>
          </a:prstGeom>
        </p:spPr>
      </p:pic>
      <p:sp>
        <p:nvSpPr>
          <p:cNvPr id="5" name="Rectangle 4"/>
          <p:cNvSpPr/>
          <p:nvPr/>
        </p:nvSpPr>
        <p:spPr>
          <a:xfrm>
            <a:off x="197995" y="118822"/>
            <a:ext cx="11752119" cy="1107996"/>
          </a:xfrm>
          <a:prstGeom prst="rect">
            <a:avLst/>
          </a:prstGeom>
        </p:spPr>
        <p:txBody>
          <a:bodyPr wrap="square">
            <a:spAutoFit/>
          </a:bodyPr>
          <a:lstStyle/>
          <a:p>
            <a:r>
              <a:rPr lang="en-GB" sz="4000" b="1" dirty="0">
                <a:solidFill>
                  <a:schemeClr val="accent1">
                    <a:lumMod val="75000"/>
                  </a:schemeClr>
                </a:solidFill>
                <a:latin typeface="+mj-lt"/>
                <a:ea typeface="+mj-ea"/>
                <a:cs typeface="+mj-cs"/>
              </a:rPr>
              <a:t>Direct Energy Access Provision</a:t>
            </a:r>
          </a:p>
          <a:p>
            <a:endParaRPr lang="en-GB" sz="1000" b="1" dirty="0">
              <a:solidFill>
                <a:schemeClr val="accent1">
                  <a:lumMod val="75000"/>
                </a:schemeClr>
              </a:solidFill>
              <a:latin typeface="+mj-lt"/>
            </a:endParaRPr>
          </a:p>
          <a:p>
            <a:endParaRPr lang="en-GB" sz="1600" dirty="0">
              <a:latin typeface="+mj-lt"/>
              <a:ea typeface="+mj-ea"/>
              <a:cs typeface="+mj-cs"/>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129879495"/>
              </p:ext>
            </p:extLst>
          </p:nvPr>
        </p:nvGraphicFramePr>
        <p:xfrm>
          <a:off x="2514600" y="1053097"/>
          <a:ext cx="6749143" cy="5123871"/>
        </p:xfrm>
        <a:graphic>
          <a:graphicData uri="http://schemas.openxmlformats.org/drawingml/2006/table">
            <a:tbl>
              <a:tblPr/>
              <a:tblGrid>
                <a:gridCol w="4918504">
                  <a:extLst>
                    <a:ext uri="{9D8B030D-6E8A-4147-A177-3AD203B41FA5}">
                      <a16:colId xmlns:a16="http://schemas.microsoft.com/office/drawing/2014/main" val="20000"/>
                    </a:ext>
                  </a:extLst>
                </a:gridCol>
                <a:gridCol w="1830639">
                  <a:extLst>
                    <a:ext uri="{9D8B030D-6E8A-4147-A177-3AD203B41FA5}">
                      <a16:colId xmlns:a16="http://schemas.microsoft.com/office/drawing/2014/main" val="20001"/>
                    </a:ext>
                  </a:extLst>
                </a:gridCol>
              </a:tblGrid>
              <a:tr h="1076442">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Direct Energy Access Provision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00"/>
                  </a:ext>
                </a:extLst>
              </a:tr>
              <a:tr h="269111">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9111">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9111">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9111">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3" action="ppaction://hlinksldjump"/>
                        </a:rPr>
                        <a:t>Go To Example </a:t>
                      </a:r>
                      <a:endParaRPr lang="en-GB" sz="1600" b="0" i="0" u="none" strike="noStrike" dirty="0">
                        <a:solidFill>
                          <a:srgbClr val="000000"/>
                        </a:solidFill>
                        <a:effectLst/>
                        <a:latin typeface="Calibri"/>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04"/>
                  </a:ext>
                </a:extLst>
              </a:tr>
              <a:tr h="269111">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9111">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9111">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9111">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 </a:t>
                      </a:r>
                      <a:endParaRPr lang="en-GB" sz="1600" b="0" i="0" u="none" strike="noStrike" dirty="0">
                        <a:solidFill>
                          <a:srgbClr val="000000"/>
                        </a:solidFill>
                        <a:effectLst/>
                        <a:latin typeface="Calibri"/>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08"/>
                  </a:ext>
                </a:extLst>
              </a:tr>
              <a:tr h="269111">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9111">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9111">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9111">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12"/>
                  </a:ext>
                </a:extLst>
              </a:tr>
              <a:tr h="269111">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9111">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14"/>
                  </a:ext>
                </a:extLst>
              </a:tr>
              <a:tr h="279875">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15"/>
                  </a:ext>
                </a:extLst>
              </a:tr>
            </a:tbl>
          </a:graphicData>
        </a:graphic>
      </p:graphicFrame>
      <p:sp>
        <p:nvSpPr>
          <p:cNvPr id="7" name="TextBox 6">
            <a:hlinkClick r:id="rId8" action="ppaction://hlinksldjump"/>
          </p:cNvPr>
          <p:cNvSpPr txBox="1"/>
          <p:nvPr/>
        </p:nvSpPr>
        <p:spPr>
          <a:xfrm>
            <a:off x="10798707" y="611666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9" action="ppaction://hlinksldjump"/>
              </a:rPr>
              <a:t>CATEGORIES</a:t>
            </a:r>
            <a:endParaRPr lang="en-GB" dirty="0"/>
          </a:p>
        </p:txBody>
      </p:sp>
      <p:sp>
        <p:nvSpPr>
          <p:cNvPr id="8" name="TextBox 7"/>
          <p:cNvSpPr txBox="1"/>
          <p:nvPr/>
        </p:nvSpPr>
        <p:spPr>
          <a:xfrm>
            <a:off x="10798708" y="6493753"/>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0" action="ppaction://hlinksldjump"/>
              </a:rPr>
              <a:t>PREVIOUS</a:t>
            </a:r>
            <a:endParaRPr lang="en-GB" dirty="0"/>
          </a:p>
        </p:txBody>
      </p:sp>
    </p:spTree>
    <p:extLst>
      <p:ext uri="{BB962C8B-B14F-4D97-AF65-F5344CB8AC3E}">
        <p14:creationId xmlns:p14="http://schemas.microsoft.com/office/powerpoint/2010/main" val="2790413689"/>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863" y="182332"/>
            <a:ext cx="11070266" cy="5490243"/>
          </a:xfrm>
        </p:spPr>
        <p:txBody>
          <a:bodyPr anchor="t">
            <a:normAutofit fontScale="90000"/>
          </a:bodyPr>
          <a:lstStyle/>
          <a:p>
            <a:r>
              <a:rPr lang="en-GB" b="1" dirty="0" smtClean="0">
                <a:solidFill>
                  <a:schemeClr val="accent1">
                    <a:lumMod val="75000"/>
                  </a:schemeClr>
                </a:solidFill>
              </a:rPr>
              <a:t>Institutional Restructuring</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dirty="0" smtClean="0"/>
              <a:t>– </a:t>
            </a:r>
            <a:r>
              <a:rPr lang="en-GB" sz="1800" b="1" i="1" dirty="0" smtClean="0">
                <a:solidFill>
                  <a:schemeClr val="accent1">
                    <a:lumMod val="75000"/>
                  </a:schemeClr>
                </a:solidFill>
              </a:rPr>
              <a:t>Reorganising and reassigning responsibilities between government departments, agencies, utilities and other organisations charged with managing the sector and delivering electricity access    </a:t>
            </a:r>
            <a:r>
              <a:rPr lang="en-GB" sz="1800" b="1" i="1" dirty="0">
                <a:solidFill>
                  <a:schemeClr val="accent1">
                    <a:lumMod val="75000"/>
                  </a:schemeClr>
                </a:solidFill>
              </a:rPr>
              <a:t/>
            </a:r>
            <a:br>
              <a:rPr lang="en-GB" sz="1800" b="1" i="1" dirty="0">
                <a:solidFill>
                  <a:schemeClr val="accent1">
                    <a:lumMod val="75000"/>
                  </a:schemeClr>
                </a:solidFill>
              </a:rPr>
            </a:br>
            <a:r>
              <a:rPr lang="en-GB" sz="1600" i="1" dirty="0" smtClean="0">
                <a:solidFill>
                  <a:schemeClr val="accent1">
                    <a:lumMod val="75000"/>
                  </a:schemeClr>
                </a:solidFill>
              </a:rPr>
              <a:t/>
            </a:r>
            <a:br>
              <a:rPr lang="en-GB" sz="1600" i="1" dirty="0" smtClean="0">
                <a:solidFill>
                  <a:schemeClr val="accent1">
                    <a:lumMod val="75000"/>
                  </a:schemeClr>
                </a:solidFill>
              </a:rPr>
            </a:br>
            <a:r>
              <a:rPr lang="en-GB" sz="1800" dirty="0"/>
              <a:t>In many countries, the national electricity utility has historically been the sole provider of electricity and responsible for all electrification efforts. The motivation for institutional reform </a:t>
            </a:r>
            <a:r>
              <a:rPr lang="en-GB" sz="1800" dirty="0" smtClean="0"/>
              <a:t>is </a:t>
            </a:r>
            <a:r>
              <a:rPr lang="en-GB" sz="1800" dirty="0"/>
              <a:t>generally </a:t>
            </a:r>
            <a:r>
              <a:rPr lang="en-GB" sz="1800" dirty="0" smtClean="0"/>
              <a:t>some combination of poor performance or inefficiency of existing institutions (often the national utility) and a wish </a:t>
            </a:r>
            <a:r>
              <a:rPr lang="en-GB" sz="1800" dirty="0"/>
              <a:t>to accelerate extension of electricity </a:t>
            </a:r>
            <a:r>
              <a:rPr lang="en-GB" sz="1800" dirty="0" smtClean="0"/>
              <a:t>access, to introduce new forms of electricity provision, to bring in new (often private) funding and investment or to create greater transparency and accountability. </a:t>
            </a:r>
            <a:br>
              <a:rPr lang="en-GB" sz="1800" dirty="0" smtClean="0"/>
            </a:br>
            <a:r>
              <a:rPr lang="en-GB" sz="1800" dirty="0" smtClean="0"/>
              <a:t/>
            </a:r>
            <a:br>
              <a:rPr lang="en-GB" sz="1800" dirty="0" smtClean="0"/>
            </a:br>
            <a:r>
              <a:rPr lang="en-GB" sz="1800" dirty="0" smtClean="0"/>
              <a:t>The </a:t>
            </a:r>
            <a:r>
              <a:rPr lang="en-GB" sz="1800" dirty="0"/>
              <a:t>experience </a:t>
            </a:r>
            <a:r>
              <a:rPr lang="en-GB" sz="1800" dirty="0" smtClean="0"/>
              <a:t>of </a:t>
            </a:r>
            <a:r>
              <a:rPr lang="en-GB" sz="1800" dirty="0"/>
              <a:t>structural change </a:t>
            </a:r>
            <a:r>
              <a:rPr lang="en-GB" sz="1800" dirty="0" smtClean="0"/>
              <a:t>to the </a:t>
            </a:r>
            <a:r>
              <a:rPr lang="en-GB" sz="1800" dirty="0"/>
              <a:t>electricity industry </a:t>
            </a:r>
            <a:r>
              <a:rPr lang="en-GB" sz="1800" dirty="0" smtClean="0"/>
              <a:t>in many countries has </a:t>
            </a:r>
            <a:r>
              <a:rPr lang="en-GB" sz="1800" dirty="0"/>
              <a:t>highlighted some key lessons. Orthodox approaches to organisations are often unsuitable, and no one industry structure appears to be significantly better than others</a:t>
            </a:r>
            <a:r>
              <a:rPr lang="en-GB" sz="1800" dirty="0" smtClean="0"/>
              <a:t>. A </a:t>
            </a:r>
            <a:r>
              <a:rPr lang="en-GB" sz="1800" dirty="0"/>
              <a:t>structure compatible with the objectives of electricity distribution in developing </a:t>
            </a:r>
            <a:r>
              <a:rPr lang="en-GB" sz="1800" dirty="0" smtClean="0"/>
              <a:t>countries, and with the local context and planned approach to electrification is needed. Energy sector restructuring has </a:t>
            </a:r>
            <a:r>
              <a:rPr lang="en-GB" sz="1800" dirty="0"/>
              <a:t>a significant political dimension, but restructuring can still fail even if there is support from government at a high level.  It has also been noted that indecision and uncertainty regarding the format of a restructured utility can have serious negative consequences</a:t>
            </a:r>
            <a:r>
              <a:rPr lang="en-GB" sz="1800" dirty="0" smtClean="0"/>
              <a:t>.</a:t>
            </a:r>
            <a:br>
              <a:rPr lang="en-GB" sz="1800" dirty="0" smtClean="0"/>
            </a:br>
            <a:r>
              <a:rPr lang="en-GB" sz="1800" dirty="0" smtClean="0"/>
              <a:t/>
            </a:r>
            <a:br>
              <a:rPr lang="en-GB" sz="1800" dirty="0" smtClean="0"/>
            </a:br>
            <a:r>
              <a:rPr lang="en-GB" sz="1800" dirty="0" smtClean="0"/>
              <a:t>The organisations most frequently involved in institutional restructuring include:  </a:t>
            </a:r>
            <a:r>
              <a:rPr lang="en-GB" sz="1800" dirty="0"/>
              <a:t/>
            </a:r>
            <a:br>
              <a:rPr lang="en-GB" sz="1800" dirty="0"/>
            </a:br>
            <a:r>
              <a:rPr lang="en-GB" sz="1800" dirty="0"/>
              <a:t/>
            </a:r>
            <a:br>
              <a:rPr lang="en-GB" sz="1800" dirty="0"/>
            </a:br>
            <a:r>
              <a:rPr lang="en-GB" sz="1800" i="1" dirty="0"/>
              <a:t>Renewable Energy Agency (REA) </a:t>
            </a:r>
            <a:r>
              <a:rPr lang="en-GB" sz="1800" dirty="0"/>
              <a:t>– a national REA is usually a semi-autonomous institution which is responsible for executing the Government’s Rural Electrification Plan or Programme. Its major responsibilities include: planning and packaging projects for public or private investment in rural electrification and renewable energy power generation; implementing priority rural electrification projects; administering capital subsidies for private investments; maintaining a national database for rural electrification; </a:t>
            </a:r>
            <a:r>
              <a:rPr lang="en-GB" sz="1800" dirty="0" smtClean="0"/>
              <a:t/>
            </a:r>
            <a:br>
              <a:rPr lang="en-GB" sz="1800" dirty="0" smtClean="0"/>
            </a:br>
            <a:r>
              <a:rPr lang="en-GB" sz="1800" dirty="0" smtClean="0"/>
              <a:t>advising </a:t>
            </a:r>
            <a:r>
              <a:rPr lang="en-GB" sz="1800" dirty="0"/>
              <a:t>the relevant Government department(s) on policy issues in rural electrification; and managing any rural electrification programmes implemented with Government support.</a:t>
            </a:r>
            <a:br>
              <a:rPr lang="en-GB" sz="1800" dirty="0"/>
            </a:br>
            <a:r>
              <a:rPr lang="en-GB" sz="1600" dirty="0"/>
              <a:t/>
            </a:r>
            <a:br>
              <a:rPr lang="en-GB" sz="1600" dirty="0"/>
            </a:br>
            <a:r>
              <a:rPr lang="en-GB" sz="1800" dirty="0" smtClean="0"/>
              <a:t> </a:t>
            </a:r>
            <a:r>
              <a:rPr lang="en-GB" sz="1800" dirty="0"/>
              <a:t/>
            </a:r>
            <a:br>
              <a:rPr lang="en-GB" sz="1800" dirty="0"/>
            </a:br>
            <a:endParaRPr lang="en-GB" sz="1800" dirty="0"/>
          </a:p>
        </p:txBody>
      </p:sp>
      <p:sp>
        <p:nvSpPr>
          <p:cNvPr id="3" name="TextBox 2">
            <a:hlinkClick r:id="rId2" action="ppaction://hlinksldjump"/>
          </p:cNvPr>
          <p:cNvSpPr txBox="1"/>
          <p:nvPr/>
        </p:nvSpPr>
        <p:spPr>
          <a:xfrm>
            <a:off x="10813312" y="6105581"/>
            <a:ext cx="1378688"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2" y="5724495"/>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1423643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860" y="-21519"/>
            <a:ext cx="10636445" cy="852983"/>
          </a:xfrm>
        </p:spPr>
        <p:txBody>
          <a:bodyPr>
            <a:normAutofit/>
          </a:bodyPr>
          <a:lstStyle/>
          <a:p>
            <a:r>
              <a:rPr lang="en-GB" b="1" dirty="0" smtClean="0">
                <a:solidFill>
                  <a:schemeClr val="accent1">
                    <a:lumMod val="75000"/>
                  </a:schemeClr>
                </a:solidFill>
              </a:rPr>
              <a:t>Technology Categories</a:t>
            </a:r>
            <a:endParaRPr lang="en-GB" sz="1800" dirty="0"/>
          </a:p>
        </p:txBody>
      </p:sp>
      <p:graphicFrame>
        <p:nvGraphicFramePr>
          <p:cNvPr id="4" name="Table 3"/>
          <p:cNvGraphicFramePr>
            <a:graphicFrameLocks noGrp="1"/>
          </p:cNvGraphicFramePr>
          <p:nvPr>
            <p:extLst>
              <p:ext uri="{D42A27DB-BD31-4B8C-83A1-F6EECF244321}">
                <p14:modId xmlns:p14="http://schemas.microsoft.com/office/powerpoint/2010/main" val="227049980"/>
              </p:ext>
            </p:extLst>
          </p:nvPr>
        </p:nvGraphicFramePr>
        <p:xfrm>
          <a:off x="420023" y="932686"/>
          <a:ext cx="10084944" cy="4149677"/>
        </p:xfrm>
        <a:graphic>
          <a:graphicData uri="http://schemas.openxmlformats.org/drawingml/2006/table">
            <a:tbl>
              <a:tblPr>
                <a:tableStyleId>{5C22544A-7EE6-4342-B048-85BDC9FD1C3A}</a:tableStyleId>
              </a:tblPr>
              <a:tblGrid>
                <a:gridCol w="2519391">
                  <a:extLst>
                    <a:ext uri="{9D8B030D-6E8A-4147-A177-3AD203B41FA5}">
                      <a16:colId xmlns:a16="http://schemas.microsoft.com/office/drawing/2014/main" val="20000"/>
                    </a:ext>
                  </a:extLst>
                </a:gridCol>
                <a:gridCol w="7565553">
                  <a:extLst>
                    <a:ext uri="{9D8B030D-6E8A-4147-A177-3AD203B41FA5}">
                      <a16:colId xmlns:a16="http://schemas.microsoft.com/office/drawing/2014/main" val="20001"/>
                    </a:ext>
                  </a:extLst>
                </a:gridCol>
              </a:tblGrid>
              <a:tr h="1068388">
                <a:tc>
                  <a:txBody>
                    <a:bodyPr/>
                    <a:lstStyle/>
                    <a:p>
                      <a:pPr algn="ctr" fontAlgn="ctr"/>
                      <a:r>
                        <a:rPr lang="en-GB" sz="1800" b="1" u="none" strike="noStrike" dirty="0">
                          <a:solidFill>
                            <a:schemeClr val="bg1"/>
                          </a:solidFill>
                          <a:effectLst/>
                        </a:rPr>
                        <a:t>Grid </a:t>
                      </a:r>
                      <a:r>
                        <a:rPr lang="en-GB" sz="1800" b="1" u="none" strike="noStrike" dirty="0" smtClean="0">
                          <a:solidFill>
                            <a:schemeClr val="bg1"/>
                          </a:solidFill>
                          <a:effectLst/>
                        </a:rPr>
                        <a:t>Extension</a:t>
                      </a:r>
                      <a:endParaRPr lang="en-GB" sz="18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dirty="0" smtClean="0">
                          <a:solidFill>
                            <a:schemeClr val="tx1"/>
                          </a:solidFill>
                          <a:latin typeface="+mj-lt"/>
                        </a:rPr>
                        <a:t>Establishment and extension to new users of a system that connects electricity generation plants to consumers via a transmission and distribution network across the country.</a:t>
                      </a:r>
                      <a:endParaRPr lang="en-GB" sz="1600" b="1" i="0" u="none" strike="noStrike" dirty="0">
                        <a:solidFill>
                          <a:schemeClr val="tx1"/>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097273">
                <a:tc>
                  <a:txBody>
                    <a:bodyPr/>
                    <a:lstStyle/>
                    <a:p>
                      <a:pPr algn="ctr" fontAlgn="ctr"/>
                      <a:r>
                        <a:rPr lang="en-GB" sz="1800" b="1" u="none" strike="noStrike" dirty="0">
                          <a:solidFill>
                            <a:schemeClr val="bg1"/>
                          </a:solidFill>
                          <a:effectLst/>
                        </a:rPr>
                        <a:t>Grid-connected </a:t>
                      </a:r>
                      <a:endParaRPr lang="en-GB" sz="1800" b="1" u="none" strike="noStrike" dirty="0" smtClean="0">
                        <a:solidFill>
                          <a:schemeClr val="bg1"/>
                        </a:solidFill>
                        <a:effectLst/>
                      </a:endParaRPr>
                    </a:p>
                    <a:p>
                      <a:pPr algn="ctr" fontAlgn="ctr"/>
                      <a:r>
                        <a:rPr lang="en-GB" sz="1800" b="1" u="none" strike="noStrike" dirty="0" smtClean="0">
                          <a:solidFill>
                            <a:schemeClr val="bg1"/>
                          </a:solidFill>
                          <a:effectLst/>
                        </a:rPr>
                        <a:t>mini-grid/ </a:t>
                      </a:r>
                    </a:p>
                    <a:p>
                      <a:pPr algn="ctr" fontAlgn="ctr"/>
                      <a:r>
                        <a:rPr lang="en-GB" sz="1800" b="1" u="none" strike="noStrike" dirty="0" smtClean="0">
                          <a:solidFill>
                            <a:schemeClr val="bg1"/>
                          </a:solidFill>
                          <a:effectLst/>
                        </a:rPr>
                        <a:t>Distribution system</a:t>
                      </a:r>
                      <a:endParaRPr lang="en-GB" sz="18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00"/>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endParaRPr lang="en-GB" sz="1600" b="1" i="0" kern="1200" dirty="0" smtClean="0">
                        <a:solidFill>
                          <a:schemeClr val="tx1"/>
                        </a:solidFill>
                        <a:latin typeface="+mj-lt"/>
                        <a:ea typeface="+mn-ea"/>
                        <a:cs typeface="+mn-cs"/>
                      </a:endParaRPr>
                    </a:p>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An electricity system connected to, but owned and/or separately managed from, the main grid system which supplies electricity to users within a local area.</a:t>
                      </a:r>
                    </a:p>
                    <a:p>
                      <a:pPr marL="457200" marR="0" lvl="1" indent="0" algn="l" defTabSz="914400" rtl="0" eaLnBrk="1" fontAlgn="ctr" latinLnBrk="0" hangingPunct="1">
                        <a:lnSpc>
                          <a:spcPct val="100000"/>
                        </a:lnSpc>
                        <a:spcBef>
                          <a:spcPts val="0"/>
                        </a:spcBef>
                        <a:spcAft>
                          <a:spcPts val="0"/>
                        </a:spcAft>
                        <a:buClrTx/>
                        <a:buSzTx/>
                        <a:buFontTx/>
                        <a:buNone/>
                        <a:tabLst/>
                        <a:defRPr/>
                      </a:pP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993582">
                <a:tc>
                  <a:txBody>
                    <a:bodyPr/>
                    <a:lstStyle/>
                    <a:p>
                      <a:pPr algn="ctr" fontAlgn="ctr"/>
                      <a:r>
                        <a:rPr lang="en-GB" sz="1800" b="1" u="none" strike="noStrike" dirty="0">
                          <a:solidFill>
                            <a:schemeClr val="bg1"/>
                          </a:solidFill>
                          <a:effectLst/>
                        </a:rPr>
                        <a:t>Isolated </a:t>
                      </a:r>
                      <a:r>
                        <a:rPr lang="en-GB" sz="1800" b="1" u="none" strike="noStrike" dirty="0" smtClean="0">
                          <a:solidFill>
                            <a:schemeClr val="bg1"/>
                          </a:solidFill>
                          <a:effectLst/>
                        </a:rPr>
                        <a:t>mini-grid</a:t>
                      </a:r>
                      <a:endParaRPr lang="en-GB" sz="18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00"/>
                    </a:solidFill>
                  </a:tcPr>
                </a:tc>
                <a:tc>
                  <a:txBody>
                    <a:bodyPr/>
                    <a:lstStyle/>
                    <a:p>
                      <a:pPr lvl="1" algn="l" fontAlgn="ctr"/>
                      <a:r>
                        <a:rPr lang="en-GB" sz="1600" b="1" i="0" kern="1200" dirty="0" smtClean="0">
                          <a:solidFill>
                            <a:schemeClr val="tx1"/>
                          </a:solidFill>
                          <a:latin typeface="+mj-lt"/>
                          <a:ea typeface="+mn-ea"/>
                          <a:cs typeface="+mn-cs"/>
                        </a:rPr>
                        <a:t>A system for generation and distribution of electricity to multiple users which is not connected to the main grid system.</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90434">
                <a:tc>
                  <a:txBody>
                    <a:bodyPr/>
                    <a:lstStyle/>
                    <a:p>
                      <a:pPr algn="ctr" fontAlgn="ctr"/>
                      <a:r>
                        <a:rPr lang="en-GB" sz="1800" b="1" u="none" strike="noStrike" dirty="0">
                          <a:solidFill>
                            <a:schemeClr val="bg1"/>
                          </a:solidFill>
                          <a:effectLst/>
                        </a:rPr>
                        <a:t>Standalone </a:t>
                      </a:r>
                      <a:r>
                        <a:rPr lang="en-GB" sz="1800" b="1" u="none" strike="noStrike" dirty="0" smtClean="0">
                          <a:solidFill>
                            <a:schemeClr val="bg1"/>
                          </a:solidFill>
                          <a:effectLst/>
                        </a:rPr>
                        <a:t>systems</a:t>
                      </a:r>
                      <a:endParaRPr lang="en-GB" sz="18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 system for generating and supplying electricity to a single user (separate from any distribution system).</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5" name="Title 1"/>
          <p:cNvSpPr txBox="1">
            <a:spLocks/>
          </p:cNvSpPr>
          <p:nvPr/>
        </p:nvSpPr>
        <p:spPr>
          <a:xfrm>
            <a:off x="957532" y="5730949"/>
            <a:ext cx="9307902" cy="108452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sz="1600" dirty="0"/>
          </a:p>
        </p:txBody>
      </p:sp>
      <p:sp>
        <p:nvSpPr>
          <p:cNvPr id="8" name="TextBox 7"/>
          <p:cNvSpPr txBox="1"/>
          <p:nvPr/>
        </p:nvSpPr>
        <p:spPr>
          <a:xfrm>
            <a:off x="10813313" y="6492206"/>
            <a:ext cx="1381983"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9" name="TextBox 8"/>
          <p:cNvSpPr txBox="1"/>
          <p:nvPr/>
        </p:nvSpPr>
        <p:spPr>
          <a:xfrm>
            <a:off x="10813313" y="6106693"/>
            <a:ext cx="1381984"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sp>
        <p:nvSpPr>
          <p:cNvPr id="7" name="TextBox 6">
            <a:hlinkClick r:id="rId4" action="ppaction://hlinksldjump"/>
          </p:cNvPr>
          <p:cNvSpPr txBox="1"/>
          <p:nvPr/>
        </p:nvSpPr>
        <p:spPr>
          <a:xfrm>
            <a:off x="10813312" y="5724833"/>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0" name="TextBox 9">
            <a:hlinkClick r:id="rId4" action="ppaction://hlinksldjump"/>
          </p:cNvPr>
          <p:cNvSpPr txBox="1"/>
          <p:nvPr/>
        </p:nvSpPr>
        <p:spPr>
          <a:xfrm>
            <a:off x="10813312" y="5355501"/>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3" name="TextBox 2"/>
          <p:cNvSpPr txBox="1"/>
          <p:nvPr/>
        </p:nvSpPr>
        <p:spPr>
          <a:xfrm>
            <a:off x="446572" y="5242443"/>
            <a:ext cx="10020890" cy="1477328"/>
          </a:xfrm>
          <a:prstGeom prst="rect">
            <a:avLst/>
          </a:prstGeom>
          <a:noFill/>
        </p:spPr>
        <p:txBody>
          <a:bodyPr wrap="square" rtlCol="0">
            <a:spAutoFit/>
          </a:bodyPr>
          <a:lstStyle/>
          <a:p>
            <a:pPr algn="just"/>
            <a:r>
              <a:rPr lang="en-GB" dirty="0" smtClean="0"/>
              <a:t>Grid-connected mini-grids and distribution systems  share characteristics with both Grid Extension and </a:t>
            </a:r>
          </a:p>
          <a:p>
            <a:pPr algn="just"/>
            <a:r>
              <a:rPr lang="en-GB" dirty="0" smtClean="0"/>
              <a:t>Isolated Mini-grids – They are linked to the grid system and are able to import electricity from and export electricity to it, so technically they have more in common with Grid Extension. However, in that they are owned and managed independently they are more similar to Isolated Mini-grids. These differences call for different policy and regulatory approaches, so a separate Technology category has been established.    </a:t>
            </a:r>
            <a:endParaRPr lang="en-GB" dirty="0"/>
          </a:p>
        </p:txBody>
      </p:sp>
    </p:spTree>
    <p:extLst>
      <p:ext uri="{BB962C8B-B14F-4D97-AF65-F5344CB8AC3E}">
        <p14:creationId xmlns:p14="http://schemas.microsoft.com/office/powerpoint/2010/main" val="2364520843"/>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126" y="116654"/>
            <a:ext cx="10963940" cy="5490243"/>
          </a:xfrm>
        </p:spPr>
        <p:txBody>
          <a:bodyPr>
            <a:normAutofit fontScale="90000"/>
          </a:bodyPr>
          <a:lstStyle/>
          <a:p>
            <a:r>
              <a:rPr lang="en-GB" dirty="0" smtClean="0"/>
              <a:t/>
            </a:r>
            <a:br>
              <a:rPr lang="en-GB" dirty="0" smtClean="0"/>
            </a:br>
            <a:r>
              <a:rPr lang="en-GB" b="1" dirty="0" smtClean="0">
                <a:solidFill>
                  <a:schemeClr val="accent1">
                    <a:lumMod val="75000"/>
                  </a:schemeClr>
                </a:solidFill>
              </a:rPr>
              <a:t>Institutional Restructuring</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1800" i="1" dirty="0" smtClean="0"/>
              <a:t>Regulator</a:t>
            </a:r>
            <a:r>
              <a:rPr lang="en-GB" sz="1800" dirty="0" smtClean="0"/>
              <a:t> – electricity regulatory agencies display a range of effectiveness depending upon their structure and official remit, and particularly their degree of independence. The presence of an electricity (or energy) regulatory law is a key factor in determining the role of a regulatory agency; with such a law established, the agency can provide independent enforcement but otherwise will be seen as an arm of Government during the preparation of such regulation.  Whether or not the regulator is an autonomous agency or the sector ministry will clearly have a direct bearing on its level of independence (practical and/or perceived) and hence its likely impact. The mode of financing the regulatory agency is also an important factor in determining its cost-effectiveness; a regulator that is funded by a licence fee obligation or a line item in customers’ electricity bills clearly has a different status to one that is supported with a budget allocated by Government.  It is important however to accept that each institutional structure must take account of specific local conditions and must be viewed within this context.</a:t>
            </a:r>
            <a:br>
              <a:rPr lang="en-GB" sz="1800" dirty="0" smtClean="0"/>
            </a:br>
            <a:r>
              <a:rPr lang="en-GB" sz="1800" dirty="0" smtClean="0"/>
              <a:t/>
            </a:r>
            <a:br>
              <a:rPr lang="en-GB" sz="1800" dirty="0" smtClean="0"/>
            </a:br>
            <a:r>
              <a:rPr lang="en-GB" sz="1800" i="1" dirty="0" smtClean="0"/>
              <a:t>National </a:t>
            </a:r>
            <a:r>
              <a:rPr lang="en-GB" sz="1800" i="1" dirty="0"/>
              <a:t>electricity utility</a:t>
            </a:r>
            <a:r>
              <a:rPr lang="en-GB" sz="1800" dirty="0"/>
              <a:t> – over recent years, there have been several examples of national utilities in developing countries adopting a new approach to their operations, mainly through division into different operational units, and/or through privatisation. These reforms have mainly involved the unbundling of vertically integrated government utilities into three separate segments for generation, transmission and distribution. The main drivers for such change have been to improve quality of service, improve connectivity, improve reliability, reduce losses, attract private capital investment into the sector, and so enhance overall sector </a:t>
            </a:r>
            <a:r>
              <a:rPr lang="en-GB" sz="1800" dirty="0" smtClean="0"/>
              <a:t>efficiency. When </a:t>
            </a:r>
            <a:r>
              <a:rPr lang="en-GB" sz="1800" dirty="0"/>
              <a:t>considering the privatisation of one or more of the resulting units, it is important for the government to assess in advance the likely impact, and to determine </a:t>
            </a:r>
            <a:r>
              <a:rPr lang="en-GB" sz="1800" dirty="0" smtClean="0"/>
              <a:t>the </a:t>
            </a:r>
            <a:r>
              <a:rPr lang="en-GB" sz="1800" dirty="0"/>
              <a:t>most relevant options for tariffs. Some of the key objectives for such reform will include making the sector financially viable and able to perform without subsidies; increasing efficiency; improving commercial performance; meeting the increasing demand for electricity and the broader area coverage; improving the reliability and quality of electricity supply; attracting private sector capital and entrepreneurs and taking advantage of export opportunities.</a:t>
            </a:r>
            <a:br>
              <a:rPr lang="en-GB" sz="1800" dirty="0"/>
            </a:br>
            <a:r>
              <a:rPr lang="en-GB" sz="1800" dirty="0" smtClean="0"/>
              <a:t/>
            </a:r>
            <a:br>
              <a:rPr lang="en-GB" sz="1800" dirty="0" smtClean="0"/>
            </a:br>
            <a:r>
              <a:rPr lang="en-GB" sz="1800" dirty="0" smtClean="0"/>
              <a:t> </a:t>
            </a:r>
            <a:r>
              <a:rPr lang="en-GB" sz="1800" dirty="0"/>
              <a:t/>
            </a:r>
            <a:br>
              <a:rPr lang="en-GB" sz="1800" dirty="0"/>
            </a:br>
            <a:endParaRPr lang="en-GB" sz="1800" dirty="0"/>
          </a:p>
        </p:txBody>
      </p:sp>
      <p:sp>
        <p:nvSpPr>
          <p:cNvPr id="5" name="TextBox 4">
            <a:hlinkClick r:id="rId2" action="ppaction://hlinksldjump"/>
          </p:cNvPr>
          <p:cNvSpPr txBox="1"/>
          <p:nvPr/>
        </p:nvSpPr>
        <p:spPr>
          <a:xfrm>
            <a:off x="10798707" y="575615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6" name="TextBox 5">
            <a:hlinkClick r:id="rId2" action="ppaction://hlinksldjump"/>
          </p:cNvPr>
          <p:cNvSpPr txBox="1"/>
          <p:nvPr/>
        </p:nvSpPr>
        <p:spPr>
          <a:xfrm>
            <a:off x="10798707" y="538682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7" name="TextBox 6"/>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8" name="TextBox 7"/>
          <p:cNvSpPr txBox="1"/>
          <p:nvPr/>
        </p:nvSpPr>
        <p:spPr>
          <a:xfrm>
            <a:off x="10798949"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887628873"/>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56" y="233769"/>
            <a:ext cx="11741888" cy="6492871"/>
          </a:xfrm>
        </p:spPr>
        <p:txBody>
          <a:bodyPr anchor="t">
            <a:normAutofit fontScale="90000"/>
          </a:bodyPr>
          <a:lstStyle/>
          <a:p>
            <a:pPr>
              <a:lnSpc>
                <a:spcPct val="80000"/>
              </a:lnSpc>
            </a:pPr>
            <a:r>
              <a:rPr lang="en-GB" b="1" dirty="0" smtClean="0">
                <a:solidFill>
                  <a:schemeClr val="accent1">
                    <a:lumMod val="75000"/>
                  </a:schemeClr>
                </a:solidFill>
              </a:rPr>
              <a:t>Institutional Restructuring</a:t>
            </a:r>
            <a:r>
              <a:rPr lang="en-GB" sz="1300" b="1" dirty="0">
                <a:solidFill>
                  <a:schemeClr val="accent1">
                    <a:lumMod val="75000"/>
                  </a:schemeClr>
                </a:solidFill>
              </a:rPr>
              <a:t/>
            </a:r>
            <a:br>
              <a:rPr lang="en-GB" sz="1300" b="1" dirty="0">
                <a:solidFill>
                  <a:schemeClr val="accent1">
                    <a:lumMod val="75000"/>
                  </a:schemeClr>
                </a:solidFill>
              </a:rPr>
            </a:br>
            <a:r>
              <a:rPr lang="en-GB" sz="1300" dirty="0" smtClean="0"/>
              <a:t> </a:t>
            </a:r>
            <a:r>
              <a:rPr lang="en-GB" sz="1800" dirty="0" smtClean="0"/>
              <a:t/>
            </a:r>
            <a:br>
              <a:rPr lang="en-GB" sz="1800" dirty="0" smtClean="0"/>
            </a:br>
            <a:r>
              <a:rPr lang="en-GB" sz="2000" b="1" i="1" dirty="0" smtClean="0">
                <a:solidFill>
                  <a:schemeClr val="accent1">
                    <a:lumMod val="75000"/>
                  </a:schemeClr>
                </a:solidFill>
              </a:rPr>
              <a:t>Interactions </a:t>
            </a:r>
            <a:r>
              <a:rPr lang="en-GB" sz="2000" b="1" i="1" dirty="0">
                <a:solidFill>
                  <a:schemeClr val="accent1">
                    <a:lumMod val="75000"/>
                  </a:schemeClr>
                </a:solidFill>
              </a:rPr>
              <a:t>with other NEA Categories:</a:t>
            </a:r>
            <a:r>
              <a:rPr lang="en-GB" sz="2000" dirty="0">
                <a:solidFill>
                  <a:schemeClr val="accent1">
                    <a:lumMod val="75000"/>
                  </a:schemeClr>
                </a:solidFill>
              </a:rPr>
              <a:t>  </a:t>
            </a:r>
            <a:r>
              <a:rPr lang="en-GB" sz="1800" dirty="0"/>
              <a:t/>
            </a:r>
            <a:br>
              <a:rPr lang="en-GB" sz="1800" dirty="0"/>
            </a:br>
            <a:r>
              <a:rPr lang="en-GB" sz="1800" dirty="0"/>
              <a:t/>
            </a:r>
            <a:br>
              <a:rPr lang="en-GB" sz="1800" dirty="0"/>
            </a:br>
            <a:r>
              <a:rPr lang="en-GB" sz="1800" b="1" i="1" dirty="0">
                <a:solidFill>
                  <a:schemeClr val="accent1">
                    <a:lumMod val="75000"/>
                  </a:schemeClr>
                </a:solidFill>
              </a:rPr>
              <a:t>Technolo</a:t>
            </a:r>
            <a:r>
              <a:rPr lang="en-GB" sz="1800" b="1" i="1" dirty="0" smtClean="0">
                <a:solidFill>
                  <a:schemeClr val="accent1">
                    <a:lumMod val="75000"/>
                  </a:schemeClr>
                </a:solidFill>
              </a:rPr>
              <a:t>gies</a:t>
            </a:r>
            <a:r>
              <a:rPr lang="en-GB" sz="1800" dirty="0" smtClean="0"/>
              <a:t> – Institutional </a:t>
            </a:r>
            <a:r>
              <a:rPr lang="en-GB" sz="1800" dirty="0"/>
              <a:t>reform will have an impact on all approaches to electrification and the associated technology categories.  For grid extension, existing institutions have extensive experience of practices that may no longer be most appropriate for </a:t>
            </a:r>
            <a:r>
              <a:rPr lang="en-GB" sz="1800" dirty="0" smtClean="0"/>
              <a:t>electrification in more areas.  </a:t>
            </a:r>
            <a:r>
              <a:rPr lang="en-GB" sz="1800" dirty="0"/>
              <a:t>New practices </a:t>
            </a:r>
            <a:r>
              <a:rPr lang="en-GB" sz="1800" dirty="0" smtClean="0"/>
              <a:t>may be required </a:t>
            </a:r>
            <a:r>
              <a:rPr lang="en-GB" sz="1800" dirty="0"/>
              <a:t>to increase levels of efficiency in order to make further grid extension a viable </a:t>
            </a:r>
            <a:r>
              <a:rPr lang="en-GB" sz="1800" dirty="0" smtClean="0"/>
              <a:t>option, new expertise and knowledge may be needed to support adoption of new forms of electricity provision, and cultural change may be needed to achieve increased focus on supplying new users alongside serving existing customers.  mini-grids, </a:t>
            </a:r>
            <a:r>
              <a:rPr lang="en-GB" sz="1800" dirty="0"/>
              <a:t>whether isolated or integrated with the grid, </a:t>
            </a:r>
            <a:r>
              <a:rPr lang="en-GB" sz="1800" dirty="0" smtClean="0"/>
              <a:t>require </a:t>
            </a:r>
            <a:r>
              <a:rPr lang="en-GB" sz="1800" dirty="0"/>
              <a:t>different support structures to be effective, reliable and commercially viable.  Stand-alone systems </a:t>
            </a:r>
            <a:r>
              <a:rPr lang="en-GB" sz="1800" dirty="0" smtClean="0"/>
              <a:t>again offer a </a:t>
            </a:r>
            <a:r>
              <a:rPr lang="en-GB" sz="1800" dirty="0"/>
              <a:t>different approach to the aims of electrification, with the satisfaction of basic needs being the principle driver, rather than a full power service.  This </a:t>
            </a:r>
            <a:r>
              <a:rPr lang="en-GB" sz="1800" dirty="0" smtClean="0"/>
              <a:t>too requires </a:t>
            </a:r>
            <a:r>
              <a:rPr lang="en-GB" sz="1800" dirty="0"/>
              <a:t>a different institutional perspective, skills and understanding that can only be delivered through the reform of existing support structures.</a:t>
            </a:r>
            <a:r>
              <a:rPr lang="en-GB" sz="1300" dirty="0"/>
              <a:t/>
            </a:r>
            <a:br>
              <a:rPr lang="en-GB" sz="1300" dirty="0"/>
            </a:br>
            <a:r>
              <a:rPr lang="en-GB" sz="1300" dirty="0"/>
              <a:t/>
            </a:r>
            <a:br>
              <a:rPr lang="en-GB" sz="1300" dirty="0"/>
            </a:br>
            <a:r>
              <a:rPr lang="en-GB" sz="1800" b="1" i="1" dirty="0" smtClean="0">
                <a:solidFill>
                  <a:schemeClr val="accent1">
                    <a:lumMod val="75000"/>
                  </a:schemeClr>
                </a:solidFill>
              </a:rPr>
              <a:t>Delivery Model </a:t>
            </a:r>
            <a:r>
              <a:rPr lang="en-GB" sz="1800" dirty="0" smtClean="0"/>
              <a:t>- The </a:t>
            </a:r>
            <a:r>
              <a:rPr lang="en-GB" sz="1800" dirty="0"/>
              <a:t>institutions originally established to deal with power generation and supply </a:t>
            </a:r>
            <a:r>
              <a:rPr lang="en-GB" sz="1800" dirty="0" smtClean="0"/>
              <a:t>were </a:t>
            </a:r>
            <a:r>
              <a:rPr lang="en-GB" sz="1800" dirty="0"/>
              <a:t>almost exclusively public sector, centred upon the national electricity utility.  With the increasing cost of reaching more remote areas, the need for upfront investment has become a serious constraint to network expansion.  Rural electrification also raises new challenges regarding the need for more intensive community interaction and closer management of the local operations.  Consequently, the resources that can more readily be offered by the private sector – including the scale of investment and commercial management in order to make sufficient returns – are increasingly required.  There is a growing need for </a:t>
            </a:r>
            <a:r>
              <a:rPr lang="en-GB" sz="1800" dirty="0" smtClean="0"/>
              <a:t>private models and public-private-partnerships</a:t>
            </a:r>
            <a:r>
              <a:rPr lang="en-GB" sz="1800" dirty="0"/>
              <a:t>, which face the barrier of public institutions that have experience of a single method of providing access to electricity.  The reform of these institutions, taking account of private sector interests, can thereby create opportunities for partnerships that will bring </a:t>
            </a:r>
            <a:r>
              <a:rPr lang="en-GB" sz="1800" dirty="0" smtClean="0"/>
              <a:t>mutual </a:t>
            </a:r>
            <a:r>
              <a:rPr lang="en-GB" sz="1800" dirty="0"/>
              <a:t>benefits to all involved.</a:t>
            </a:r>
            <a:r>
              <a:rPr lang="en-GB" sz="1300" dirty="0"/>
              <a:t/>
            </a:r>
            <a:br>
              <a:rPr lang="en-GB" sz="1300" dirty="0"/>
            </a:br>
            <a:r>
              <a:rPr lang="en-GB" sz="1300" dirty="0" smtClean="0"/>
              <a:t/>
            </a:r>
            <a:br>
              <a:rPr lang="en-GB" sz="1300" dirty="0" smtClean="0"/>
            </a:br>
            <a:r>
              <a:rPr lang="en-GB" sz="1800" b="1" i="1" dirty="0">
                <a:solidFill>
                  <a:schemeClr val="accent1">
                    <a:lumMod val="75000"/>
                  </a:schemeClr>
                </a:solidFill>
              </a:rPr>
              <a:t>Legal </a:t>
            </a:r>
            <a:r>
              <a:rPr lang="en-GB" sz="1800" b="1" i="1" dirty="0" smtClean="0">
                <a:solidFill>
                  <a:schemeClr val="accent1">
                    <a:lumMod val="75000"/>
                  </a:schemeClr>
                </a:solidFill>
              </a:rPr>
              <a:t>basis  - </a:t>
            </a:r>
            <a:r>
              <a:rPr lang="en-GB" sz="1800" dirty="0"/>
              <a:t>Establishment of either or concessions or licenses for  electricity provider implies a wish to bring in private or </a:t>
            </a:r>
            <a:r>
              <a:rPr lang="en-GB" sz="1800" dirty="0" smtClean="0"/>
              <a:t>public-private </a:t>
            </a:r>
            <a:r>
              <a:rPr lang="en-GB" sz="1800" dirty="0"/>
              <a:t>electricity provision. Setting up these arrangements will require competent institutions with </a:t>
            </a:r>
            <a:r>
              <a:rPr lang="en-GB" sz="1800" dirty="0" smtClean="0"/>
              <a:t>responsibility for </a:t>
            </a:r>
            <a:r>
              <a:rPr lang="en-GB" sz="1800" dirty="0"/>
              <a:t>managing </a:t>
            </a:r>
            <a:r>
              <a:rPr lang="en-GB" sz="1800" dirty="0" smtClean="0"/>
              <a:t/>
            </a:r>
            <a:br>
              <a:rPr lang="en-GB" sz="1800" dirty="0" smtClean="0"/>
            </a:br>
            <a:r>
              <a:rPr lang="en-GB" sz="1800" dirty="0" smtClean="0"/>
              <a:t>them, and </a:t>
            </a:r>
            <a:r>
              <a:rPr lang="en-GB" sz="1800" dirty="0"/>
              <a:t>institutional restructuring is a likely response to this need and a first step </a:t>
            </a:r>
            <a:r>
              <a:rPr lang="en-GB" sz="1800" dirty="0" smtClean="0"/>
              <a:t>in establishing new legal arrangements </a:t>
            </a:r>
            <a:br>
              <a:rPr lang="en-GB" sz="1800" dirty="0" smtClean="0"/>
            </a:br>
            <a:r>
              <a:rPr lang="en-GB" sz="1800" dirty="0" smtClean="0"/>
              <a:t>for electricity provision.  </a:t>
            </a:r>
            <a:r>
              <a:rPr lang="en-GB" sz="1300" dirty="0"/>
              <a:t/>
            </a:r>
            <a:br>
              <a:rPr lang="en-GB" sz="1300" dirty="0"/>
            </a:br>
            <a:r>
              <a:rPr lang="en-GB" sz="1300" dirty="0"/>
              <a:t/>
            </a:r>
            <a:br>
              <a:rPr lang="en-GB" sz="1300" dirty="0"/>
            </a:br>
            <a:r>
              <a:rPr lang="en-GB" sz="1800" b="1" i="1" dirty="0">
                <a:solidFill>
                  <a:schemeClr val="accent1">
                    <a:lumMod val="75000"/>
                  </a:schemeClr>
                </a:solidFill>
              </a:rPr>
              <a:t>Price/Tar</a:t>
            </a:r>
            <a:r>
              <a:rPr lang="en-GB" sz="1800" b="1" i="1" dirty="0" smtClean="0">
                <a:solidFill>
                  <a:schemeClr val="accent1">
                    <a:lumMod val="75000"/>
                  </a:schemeClr>
                </a:solidFill>
              </a:rPr>
              <a:t>iff </a:t>
            </a:r>
            <a:r>
              <a:rPr lang="en-GB" sz="1800" b="1" i="1" dirty="0">
                <a:solidFill>
                  <a:schemeClr val="accent1">
                    <a:lumMod val="75000"/>
                  </a:schemeClr>
                </a:solidFill>
              </a:rPr>
              <a:t>regulation</a:t>
            </a:r>
            <a:r>
              <a:rPr lang="en-GB" sz="1800" dirty="0"/>
              <a:t>: </a:t>
            </a:r>
            <a:r>
              <a:rPr lang="en-GB" sz="1800" dirty="0" smtClean="0"/>
              <a:t>Similarly any form of price/tariff regulation requires a regulator.  A regulator independent from </a:t>
            </a:r>
            <a:br>
              <a:rPr lang="en-GB" sz="1800" dirty="0" smtClean="0"/>
            </a:br>
            <a:r>
              <a:rPr lang="en-GB" sz="1800" dirty="0" smtClean="0"/>
              <a:t>government and those with vested interests in the sector will carry greatest credibility with potential new electricity </a:t>
            </a:r>
            <a:br>
              <a:rPr lang="en-GB" sz="1800" dirty="0" smtClean="0"/>
            </a:br>
            <a:r>
              <a:rPr lang="en-GB" sz="1800" dirty="0" smtClean="0"/>
              <a:t>providers and investors. Subsequent changes and adjustments to regulatory frameworks will be the responsibility of the </a:t>
            </a:r>
            <a:br>
              <a:rPr lang="en-GB" sz="1800" dirty="0" smtClean="0"/>
            </a:br>
            <a:r>
              <a:rPr lang="en-GB" sz="1800" dirty="0" smtClean="0"/>
              <a:t>regulator.</a:t>
            </a:r>
            <a:endParaRPr lang="en-GB" sz="1800" dirty="0">
              <a:solidFill>
                <a:srgbClr val="FF0000"/>
              </a:solidFill>
            </a:endParaRPr>
          </a:p>
        </p:txBody>
      </p:sp>
      <p:sp>
        <p:nvSpPr>
          <p:cNvPr id="3" name="TextBox 2">
            <a:hlinkClick r:id="rId2" action="ppaction://hlinksldjump"/>
          </p:cNvPr>
          <p:cNvSpPr txBox="1"/>
          <p:nvPr/>
        </p:nvSpPr>
        <p:spPr>
          <a:xfrm>
            <a:off x="10806009" y="576790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06009" y="5398574"/>
            <a:ext cx="138599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798949"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42897374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trommast_stadt_03.jpg"/>
          <p:cNvPicPr>
            <a:picLocks noChangeAspect="1"/>
          </p:cNvPicPr>
          <p:nvPr/>
        </p:nvPicPr>
        <p:blipFill>
          <a:blip r:embed="rId2" cstate="screen"/>
          <a:srcRect/>
          <a:stretch>
            <a:fillRect/>
          </a:stretch>
        </p:blipFill>
        <p:spPr>
          <a:xfrm>
            <a:off x="1" y="5212659"/>
            <a:ext cx="8353958" cy="1645341"/>
          </a:xfrm>
          <a:prstGeom prst="rect">
            <a:avLst/>
          </a:prstGeom>
        </p:spPr>
      </p:pic>
      <p:sp>
        <p:nvSpPr>
          <p:cNvPr id="2" name="Rectangle 1"/>
          <p:cNvSpPr/>
          <p:nvPr/>
        </p:nvSpPr>
        <p:spPr>
          <a:xfrm>
            <a:off x="221615" y="124355"/>
            <a:ext cx="11566567" cy="5124480"/>
          </a:xfrm>
          <a:prstGeom prst="rect">
            <a:avLst/>
          </a:prstGeom>
        </p:spPr>
        <p:txBody>
          <a:bodyPr wrap="square">
            <a:spAutoFit/>
          </a:bodyPr>
          <a:lstStyle/>
          <a:p>
            <a:r>
              <a:rPr lang="en-GB" sz="4000" b="1" dirty="0">
                <a:solidFill>
                  <a:schemeClr val="accent1">
                    <a:lumMod val="75000"/>
                  </a:schemeClr>
                </a:solidFill>
                <a:latin typeface="+mj-lt"/>
                <a:ea typeface="+mj-ea"/>
                <a:cs typeface="+mj-cs"/>
              </a:rPr>
              <a:t>Institutional </a:t>
            </a:r>
            <a:r>
              <a:rPr lang="en-GB" sz="4000" b="1" dirty="0" smtClean="0">
                <a:solidFill>
                  <a:schemeClr val="accent1">
                    <a:lumMod val="75000"/>
                  </a:schemeClr>
                </a:solidFill>
                <a:latin typeface="+mj-lt"/>
                <a:ea typeface="+mj-ea"/>
                <a:cs typeface="+mj-cs"/>
              </a:rPr>
              <a:t>Restructuring</a:t>
            </a:r>
            <a:endParaRPr lang="en-GB" sz="2800" b="1" dirty="0">
              <a:solidFill>
                <a:schemeClr val="accent1">
                  <a:lumMod val="75000"/>
                </a:schemeClr>
              </a:solidFill>
              <a:latin typeface="+mj-lt"/>
              <a:ea typeface="+mj-ea"/>
              <a:cs typeface="+mj-cs"/>
            </a:endParaRPr>
          </a:p>
          <a:p>
            <a:pPr>
              <a:spcBef>
                <a:spcPts val="600"/>
              </a:spcBef>
            </a:pPr>
            <a:r>
              <a:rPr lang="en-GB" sz="1600" b="1" i="1" smtClean="0">
                <a:solidFill>
                  <a:schemeClr val="accent1">
                    <a:lumMod val="75000"/>
                  </a:schemeClr>
                </a:solidFill>
              </a:rPr>
              <a:t/>
            </a:r>
            <a:br>
              <a:rPr lang="en-GB" sz="1600" b="1" i="1" smtClean="0">
                <a:solidFill>
                  <a:schemeClr val="accent1">
                    <a:lumMod val="75000"/>
                  </a:schemeClr>
                </a:solidFill>
              </a:rPr>
            </a:br>
            <a:r>
              <a:rPr lang="en-GB" sz="1600" b="1" i="1" smtClean="0">
                <a:solidFill>
                  <a:schemeClr val="accent1">
                    <a:lumMod val="75000"/>
                  </a:schemeClr>
                </a:solidFill>
              </a:rPr>
              <a:t>Finance</a:t>
            </a:r>
            <a:r>
              <a:rPr lang="en-GB" sz="1600" i="1" dirty="0"/>
              <a:t>:</a:t>
            </a:r>
            <a:r>
              <a:rPr lang="en-GB" sz="1600" dirty="0"/>
              <a:t>  </a:t>
            </a:r>
            <a:r>
              <a:rPr lang="en-GB" sz="1600" dirty="0">
                <a:latin typeface="+mj-lt"/>
              </a:rPr>
              <a:t>An institutional structure convincing to private sector businesses and investors is key to </a:t>
            </a:r>
            <a:r>
              <a:rPr lang="en-GB" sz="1600" dirty="0" smtClean="0">
                <a:latin typeface="+mj-lt"/>
              </a:rPr>
              <a:t>attracting </a:t>
            </a:r>
            <a:r>
              <a:rPr lang="en-GB" sz="1600" dirty="0">
                <a:latin typeface="+mj-lt"/>
              </a:rPr>
              <a:t>private </a:t>
            </a:r>
            <a:r>
              <a:rPr lang="en-GB" sz="1600" dirty="0" smtClean="0">
                <a:latin typeface="+mj-lt"/>
              </a:rPr>
              <a:t>finance. It is also through this institutional structure that the interests of users are protected and the portion of funding provided by users set. The institutional structure also governs how any grant/subsidy, cross-subsidy, tax exemptions and guarantee arrangements are set up and implemented.</a:t>
            </a:r>
          </a:p>
          <a:p>
            <a:pPr>
              <a:spcBef>
                <a:spcPts val="600"/>
              </a:spcBef>
            </a:pPr>
            <a:r>
              <a:rPr lang="en-GB" sz="1600" dirty="0"/>
              <a:t/>
            </a:r>
            <a:br>
              <a:rPr lang="en-GB" sz="1600" dirty="0"/>
            </a:br>
            <a:r>
              <a:rPr lang="en-GB" sz="1600" b="1" i="1" dirty="0" smtClean="0">
                <a:solidFill>
                  <a:schemeClr val="accent1">
                    <a:lumMod val="75000"/>
                  </a:schemeClr>
                </a:solidFill>
                <a:latin typeface="+mj-lt"/>
              </a:rPr>
              <a:t>Other Non-Financial </a:t>
            </a:r>
            <a:r>
              <a:rPr lang="en-GB" sz="1600" b="1" i="1" dirty="0" smtClean="0">
                <a:solidFill>
                  <a:schemeClr val="accent1">
                    <a:lumMod val="75000"/>
                  </a:schemeClr>
                </a:solidFill>
                <a:latin typeface="+mj-lt"/>
                <a:ea typeface="+mj-ea"/>
                <a:cs typeface="+mj-cs"/>
              </a:rPr>
              <a:t>Interventions</a:t>
            </a:r>
            <a:r>
              <a:rPr lang="en-GB" sz="1600" i="1" dirty="0" smtClean="0">
                <a:latin typeface="+mj-lt"/>
              </a:rPr>
              <a:t>: </a:t>
            </a:r>
            <a:r>
              <a:rPr lang="en-GB" sz="1600" dirty="0">
                <a:latin typeface="+mj-lt"/>
              </a:rPr>
              <a:t>The institutions charged with managing the sector and delivering electricity access will also be responsible for designing and managing non-financial interventions. One key element of institutional change will be to match the capabilities of staff to new requirements.  Training to familiarise staff with new approaches, and to transfer the new skills required to provide the associated support will be an important requirement for any lasting reform process (and, if fulfilled adequately, will also incur a significant cost due to the large size of the institutions involved and the broad range of their activities – this should be budgeted in advance to set clear expectations).  A first step in this process will be to educate staff regarding the need for reform, to convince them of the benefits, and so secure ownership and commitment to the change process.  In the case that existing staff are unable or unwilling to adapt their approach, or when new skills are required to support modern demands, then the recruitment of new staff should be considered to establish the target capacity).  Having raised the awareness and understanding of staff, they will become more receptive to the transfer of skills, equipping the institution with sufficient capacity to move forward, with minimum disruption.</a:t>
            </a:r>
          </a:p>
          <a:p>
            <a:pPr>
              <a:spcBef>
                <a:spcPts val="600"/>
              </a:spcBef>
            </a:pPr>
            <a:r>
              <a:rPr lang="en-GB" sz="1600" dirty="0" smtClean="0">
                <a:latin typeface="+mj-lt"/>
                <a:ea typeface="+mj-ea"/>
                <a:cs typeface="+mj-cs"/>
              </a:rPr>
              <a:t> </a:t>
            </a:r>
            <a:endParaRPr lang="en-GB" sz="1600" dirty="0">
              <a:latin typeface="+mj-lt"/>
              <a:ea typeface="+mj-ea"/>
              <a:cs typeface="+mj-cs"/>
            </a:endParaRPr>
          </a:p>
        </p:txBody>
      </p:sp>
      <p:sp>
        <p:nvSpPr>
          <p:cNvPr id="3" name="TextBox 2">
            <a:hlinkClick r:id="rId3" action="ppaction://hlinksldjump"/>
          </p:cNvPr>
          <p:cNvSpPr txBox="1"/>
          <p:nvPr/>
        </p:nvSpPr>
        <p:spPr>
          <a:xfrm>
            <a:off x="10788316" y="577040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4" name="TextBox 3">
            <a:hlinkClick r:id="rId3" action="ppaction://hlinksldjump"/>
          </p:cNvPr>
          <p:cNvSpPr txBox="1"/>
          <p:nvPr/>
        </p:nvSpPr>
        <p:spPr>
          <a:xfrm>
            <a:off x="10788316" y="539995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798949"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3697691359"/>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2479" y="120669"/>
            <a:ext cx="11838712" cy="7340471"/>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Institutional </a:t>
            </a:r>
            <a:r>
              <a:rPr lang="en-GB" sz="4000" b="1" dirty="0">
                <a:solidFill>
                  <a:schemeClr val="accent1">
                    <a:lumMod val="75000"/>
                  </a:schemeClr>
                </a:solidFill>
                <a:latin typeface="+mj-lt"/>
                <a:ea typeface="+mj-ea"/>
                <a:cs typeface="+mj-cs"/>
              </a:rPr>
              <a:t>Restructuring</a:t>
            </a:r>
          </a:p>
          <a:p>
            <a:pPr>
              <a:spcBef>
                <a:spcPts val="600"/>
              </a:spcBef>
            </a:pPr>
            <a:r>
              <a:rPr lang="en-GB" sz="1600" b="1" i="1" dirty="0" smtClean="0">
                <a:solidFill>
                  <a:schemeClr val="accent1">
                    <a:lumMod val="75000"/>
                  </a:schemeClr>
                </a:solidFill>
                <a:latin typeface="+mj-lt"/>
              </a:rPr>
              <a:t>Advantages </a:t>
            </a:r>
            <a:r>
              <a:rPr lang="en-GB" sz="1600" b="1" i="1" dirty="0">
                <a:solidFill>
                  <a:schemeClr val="accent1">
                    <a:lumMod val="75000"/>
                  </a:schemeClr>
                </a:solidFill>
                <a:latin typeface="+mj-lt"/>
              </a:rPr>
              <a:t>and Disadvantages </a:t>
            </a:r>
          </a:p>
          <a:p>
            <a:pPr>
              <a:spcBef>
                <a:spcPts val="600"/>
              </a:spcBef>
            </a:pPr>
            <a:r>
              <a:rPr lang="en-GB" sz="1600" dirty="0">
                <a:latin typeface="+mj-lt"/>
              </a:rPr>
              <a:t>The main benefit from institutional reform is to improve the operation and therefore the efficiency of current organisations involved with the expansion of </a:t>
            </a:r>
            <a:r>
              <a:rPr lang="en-GB" sz="1600" dirty="0" smtClean="0">
                <a:latin typeface="+mj-lt"/>
              </a:rPr>
              <a:t>electrification and to align them with new models and approaches to electrification.  </a:t>
            </a:r>
            <a:r>
              <a:rPr lang="en-GB" sz="1600" dirty="0">
                <a:latin typeface="+mj-lt"/>
              </a:rPr>
              <a:t>The electricity industry has usually been centred upon a national power utility, whose focus has been exclusively on grid-extension.  With the increasing cost of electrification to remote areas, alternatives to the central grid have become more relevant, </a:t>
            </a:r>
            <a:r>
              <a:rPr lang="en-GB" sz="1600" dirty="0" smtClean="0">
                <a:latin typeface="+mj-lt"/>
              </a:rPr>
              <a:t>but </a:t>
            </a:r>
            <a:r>
              <a:rPr lang="en-GB" sz="1600" dirty="0">
                <a:latin typeface="+mj-lt"/>
              </a:rPr>
              <a:t>the utility is often not structured in a way that can consider and react to </a:t>
            </a:r>
            <a:r>
              <a:rPr lang="en-GB" sz="1600" dirty="0" smtClean="0">
                <a:latin typeface="+mj-lt"/>
              </a:rPr>
              <a:t>these alternatives.  </a:t>
            </a:r>
            <a:r>
              <a:rPr lang="en-GB" sz="1600" dirty="0">
                <a:latin typeface="+mj-lt"/>
              </a:rPr>
              <a:t>The reform of the utility, and related state structures, can increase the ability of the sector to consider and react more positively to </a:t>
            </a:r>
            <a:r>
              <a:rPr lang="en-GB" sz="1600" dirty="0" smtClean="0">
                <a:latin typeface="+mj-lt"/>
              </a:rPr>
              <a:t>new </a:t>
            </a:r>
            <a:r>
              <a:rPr lang="en-GB" sz="1600" dirty="0">
                <a:latin typeface="+mj-lt"/>
              </a:rPr>
              <a:t>electrification approaches. </a:t>
            </a:r>
            <a:endParaRPr lang="en-GB" sz="1600" dirty="0" smtClean="0">
              <a:latin typeface="+mj-lt"/>
            </a:endParaRPr>
          </a:p>
          <a:p>
            <a:pPr>
              <a:spcBef>
                <a:spcPts val="600"/>
              </a:spcBef>
            </a:pPr>
            <a:r>
              <a:rPr lang="en-GB" sz="1600" dirty="0" smtClean="0">
                <a:latin typeface="+mj-lt"/>
              </a:rPr>
              <a:t>An </a:t>
            </a:r>
            <a:r>
              <a:rPr lang="en-GB" sz="1600" dirty="0">
                <a:latin typeface="+mj-lt"/>
              </a:rPr>
              <a:t>immediate disadvantage from such reform is </a:t>
            </a:r>
            <a:r>
              <a:rPr lang="en-GB" sz="1600" dirty="0" smtClean="0">
                <a:latin typeface="+mj-lt"/>
              </a:rPr>
              <a:t>the </a:t>
            </a:r>
            <a:r>
              <a:rPr lang="en-GB" sz="1600" dirty="0">
                <a:latin typeface="+mj-lt"/>
              </a:rPr>
              <a:t>impact of change.  </a:t>
            </a:r>
            <a:r>
              <a:rPr lang="en-GB" sz="1600" dirty="0" smtClean="0">
                <a:latin typeface="+mj-lt"/>
              </a:rPr>
              <a:t>Such change is often disruptive </a:t>
            </a:r>
            <a:r>
              <a:rPr lang="en-GB" sz="1600" dirty="0">
                <a:latin typeface="+mj-lt"/>
              </a:rPr>
              <a:t>and will initially require additional resources to introduce unfamiliar </a:t>
            </a:r>
            <a:r>
              <a:rPr lang="en-GB" sz="1600" dirty="0" smtClean="0">
                <a:latin typeface="+mj-lt"/>
              </a:rPr>
              <a:t>systems and there </a:t>
            </a:r>
            <a:r>
              <a:rPr lang="en-GB" sz="1600" dirty="0">
                <a:latin typeface="+mj-lt"/>
              </a:rPr>
              <a:t>may be significant </a:t>
            </a:r>
            <a:r>
              <a:rPr lang="en-GB" sz="1600" dirty="0" smtClean="0">
                <a:latin typeface="+mj-lt"/>
              </a:rPr>
              <a:t>costs </a:t>
            </a:r>
            <a:r>
              <a:rPr lang="en-GB" sz="1600" dirty="0">
                <a:latin typeface="+mj-lt"/>
              </a:rPr>
              <a:t>associated with new infrastructure and </a:t>
            </a:r>
            <a:r>
              <a:rPr lang="en-GB" sz="1600" dirty="0" smtClean="0">
                <a:latin typeface="+mj-lt"/>
              </a:rPr>
              <a:t>systems</a:t>
            </a:r>
            <a:r>
              <a:rPr lang="en-GB" sz="1600" dirty="0">
                <a:latin typeface="+mj-lt"/>
              </a:rPr>
              <a:t>.  There will also be the need to support capacity building for operators who have been involved with previous systems, and possibly the introduction of new staff to enable sustainable reform processes.  </a:t>
            </a:r>
            <a:r>
              <a:rPr lang="en-GB" sz="1600" dirty="0" smtClean="0">
                <a:latin typeface="+mj-lt"/>
              </a:rPr>
              <a:t>Given these costs it is important to be sure that institutional restructuring is necessary and not just a distraction from the real challenges of extending electrification. However it is usually a one-off</a:t>
            </a:r>
            <a:r>
              <a:rPr lang="en-GB" sz="1600" dirty="0">
                <a:latin typeface="+mj-lt"/>
              </a:rPr>
              <a:t>, upfront cost to put changes into effect; this can then be compensated over time from the improved efficiencies and more cost-effective output.</a:t>
            </a:r>
          </a:p>
          <a:p>
            <a:endParaRPr lang="en-GB" sz="16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lvl="0"/>
            <a:endParaRPr lang="en-GB" sz="1600" dirty="0" smtClean="0"/>
          </a:p>
          <a:p>
            <a:pPr marL="285750" indent="-285750">
              <a:buFontTx/>
              <a:buChar char="-"/>
            </a:pPr>
            <a:r>
              <a:rPr lang="en-GB" sz="1600" dirty="0" smtClean="0">
                <a:latin typeface="+mj-lt"/>
              </a:rPr>
              <a:t>IADB </a:t>
            </a:r>
            <a:r>
              <a:rPr lang="en-GB" sz="1600" dirty="0">
                <a:latin typeface="+mj-lt"/>
              </a:rPr>
              <a:t>(</a:t>
            </a:r>
            <a:r>
              <a:rPr lang="en-GB" sz="1600" dirty="0" err="1">
                <a:latin typeface="+mj-lt"/>
              </a:rPr>
              <a:t>Balza</a:t>
            </a:r>
            <a:r>
              <a:rPr lang="en-GB" sz="1600" dirty="0">
                <a:latin typeface="+mj-lt"/>
              </a:rPr>
              <a:t>, Jimenez, Mercado</a:t>
            </a:r>
            <a:r>
              <a:rPr lang="en-GB" sz="1600" dirty="0" smtClean="0">
                <a:latin typeface="+mj-lt"/>
              </a:rPr>
              <a:t>), Dec 2013, Privatization</a:t>
            </a:r>
            <a:r>
              <a:rPr lang="en-GB" sz="1600" dirty="0">
                <a:latin typeface="+mj-lt"/>
              </a:rPr>
              <a:t>, Institutional Reform, and Performance in the Latin American Electricity Sector. </a:t>
            </a:r>
            <a:r>
              <a:rPr lang="en-GB" sz="1600" dirty="0">
                <a:latin typeface="+mj-lt"/>
                <a:hlinkClick r:id="rId2"/>
              </a:rPr>
              <a:t>https://</a:t>
            </a:r>
            <a:r>
              <a:rPr lang="en-GB" sz="1600" dirty="0" smtClean="0">
                <a:latin typeface="+mj-lt"/>
                <a:hlinkClick r:id="rId2"/>
              </a:rPr>
              <a:t>publications.iadb.org/handle/11319/6016</a:t>
            </a:r>
            <a:endParaRPr lang="en-GB" sz="1600" dirty="0" smtClean="0">
              <a:latin typeface="+mj-lt"/>
            </a:endParaRPr>
          </a:p>
          <a:p>
            <a:pPr marL="285750" indent="-285750">
              <a:buFontTx/>
              <a:buChar char="-"/>
            </a:pPr>
            <a:r>
              <a:rPr lang="en-GB" sz="1600" dirty="0" smtClean="0">
                <a:latin typeface="+mj-lt"/>
              </a:rPr>
              <a:t>The </a:t>
            </a:r>
            <a:r>
              <a:rPr lang="en-GB" sz="1600" dirty="0">
                <a:latin typeface="+mj-lt"/>
              </a:rPr>
              <a:t>World Bank Group, (2012). Institutional Approaches to Electrification: </a:t>
            </a:r>
            <a:r>
              <a:rPr lang="en-GB" sz="1600" dirty="0" smtClean="0">
                <a:latin typeface="+mj-lt"/>
              </a:rPr>
              <a:t>The Experience </a:t>
            </a:r>
            <a:r>
              <a:rPr lang="en-GB" sz="1600" dirty="0">
                <a:latin typeface="+mj-lt"/>
              </a:rPr>
              <a:t>of Rural Energy </a:t>
            </a:r>
            <a:r>
              <a:rPr lang="en-GB" sz="1600" dirty="0" smtClean="0">
                <a:latin typeface="+mj-lt"/>
              </a:rPr>
              <a:t>Agencies/                                         Rural </a:t>
            </a:r>
            <a:r>
              <a:rPr lang="en-GB" sz="1600" dirty="0">
                <a:latin typeface="+mj-lt"/>
              </a:rPr>
              <a:t>Energy Funds in Sub-Saharan Africa. November 14–16, 2011 Dakar, </a:t>
            </a:r>
            <a:r>
              <a:rPr lang="en-GB" sz="1600" dirty="0" smtClean="0">
                <a:latin typeface="+mj-lt"/>
              </a:rPr>
              <a:t>Senegal </a:t>
            </a:r>
            <a:r>
              <a:rPr lang="en-GB" sz="1600" dirty="0" smtClean="0">
                <a:latin typeface="+mj-lt"/>
                <a:hlinkClick r:id="rId3"/>
              </a:rPr>
              <a:t>https</a:t>
            </a:r>
            <a:r>
              <a:rPr lang="en-GB" sz="1600" dirty="0">
                <a:latin typeface="+mj-lt"/>
                <a:hlinkClick r:id="rId3"/>
              </a:rPr>
              <a:t>://</a:t>
            </a:r>
            <a:r>
              <a:rPr lang="en-GB" sz="1600" dirty="0" smtClean="0">
                <a:latin typeface="+mj-lt"/>
                <a:hlinkClick r:id="rId3"/>
              </a:rPr>
              <a:t>openknowledge.worldbank.org/bitstream/handle/10986/26073/763820WP0P11090s0to0Electrification. </a:t>
            </a:r>
            <a:r>
              <a:rPr lang="en-GB" sz="1600" dirty="0" err="1" smtClean="0">
                <a:latin typeface="+mj-lt"/>
                <a:hlinkClick r:id="rId3"/>
              </a:rPr>
              <a:t>pdf?sequence</a:t>
            </a:r>
            <a:r>
              <a:rPr lang="en-GB" sz="1600" dirty="0" smtClean="0">
                <a:latin typeface="+mj-lt"/>
                <a:hlinkClick r:id="rId3"/>
              </a:rPr>
              <a:t>=1&amp;isAllowed=y</a:t>
            </a:r>
            <a:endParaRPr lang="en-GB" sz="1600" dirty="0" smtClean="0">
              <a:latin typeface="+mj-lt"/>
            </a:endParaRPr>
          </a:p>
          <a:p>
            <a:endParaRPr lang="en-GB" sz="1600" dirty="0" smtClean="0">
              <a:latin typeface="+mj-lt"/>
            </a:endParaRPr>
          </a:p>
          <a:p>
            <a:endParaRPr lang="en-GB" sz="1600" dirty="0">
              <a:latin typeface="+mj-lt"/>
            </a:endParaRPr>
          </a:p>
          <a:p>
            <a:pPr lvl="0"/>
            <a:endParaRPr lang="en-GB" sz="1600" dirty="0"/>
          </a:p>
          <a:p>
            <a:endParaRPr lang="en-GB" sz="1600" dirty="0">
              <a:latin typeface="+mj-lt"/>
              <a:ea typeface="+mj-ea"/>
              <a:cs typeface="+mj-cs"/>
            </a:endParaRPr>
          </a:p>
        </p:txBody>
      </p:sp>
      <p:sp>
        <p:nvSpPr>
          <p:cNvPr id="8" name="TextBox 7">
            <a:hlinkClick r:id="rId4" action="ppaction://hlinksldjump"/>
          </p:cNvPr>
          <p:cNvSpPr txBox="1"/>
          <p:nvPr/>
        </p:nvSpPr>
        <p:spPr>
          <a:xfrm>
            <a:off x="10798707" y="576678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9" name="TextBox 8">
            <a:hlinkClick r:id="rId4" action="ppaction://hlinksldjump"/>
          </p:cNvPr>
          <p:cNvSpPr txBox="1"/>
          <p:nvPr/>
        </p:nvSpPr>
        <p:spPr>
          <a:xfrm>
            <a:off x="10798707" y="5387954"/>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7" name="TextBox 6"/>
          <p:cNvSpPr txBox="1"/>
          <p:nvPr/>
        </p:nvSpPr>
        <p:spPr>
          <a:xfrm>
            <a:off x="10798949"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2125396652"/>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788316" y="6137480"/>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197995" y="120669"/>
            <a:ext cx="11752119" cy="707886"/>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Institutional Restructuring</a:t>
            </a:r>
            <a:endParaRPr lang="en-GB" sz="4000" b="1" dirty="0">
              <a:solidFill>
                <a:schemeClr val="accent1">
                  <a:lumMod val="75000"/>
                </a:schemeClr>
              </a:solidFill>
              <a:latin typeface="+mj-lt"/>
              <a:ea typeface="+mj-ea"/>
              <a:cs typeface="+mj-cs"/>
            </a:endParaRPr>
          </a:p>
        </p:txBody>
      </p:sp>
      <p:sp>
        <p:nvSpPr>
          <p:cNvPr id="4" name="Rectangle 3"/>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094749191"/>
              </p:ext>
            </p:extLst>
          </p:nvPr>
        </p:nvGraphicFramePr>
        <p:xfrm>
          <a:off x="2242458" y="1034534"/>
          <a:ext cx="7086599" cy="5142435"/>
        </p:xfrm>
        <a:graphic>
          <a:graphicData uri="http://schemas.openxmlformats.org/drawingml/2006/table">
            <a:tbl>
              <a:tblPr/>
              <a:tblGrid>
                <a:gridCol w="4959901">
                  <a:extLst>
                    <a:ext uri="{9D8B030D-6E8A-4147-A177-3AD203B41FA5}">
                      <a16:colId xmlns:a16="http://schemas.microsoft.com/office/drawing/2014/main" val="20000"/>
                    </a:ext>
                  </a:extLst>
                </a:gridCol>
                <a:gridCol w="2126698">
                  <a:extLst>
                    <a:ext uri="{9D8B030D-6E8A-4147-A177-3AD203B41FA5}">
                      <a16:colId xmlns:a16="http://schemas.microsoft.com/office/drawing/2014/main" val="20001"/>
                    </a:ext>
                  </a:extLst>
                </a:gridCol>
              </a:tblGrid>
              <a:tr h="1080342">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Institutional Restructuring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0"/>
                  </a:ext>
                </a:extLst>
              </a:tr>
              <a:tr h="270086">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0086">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0086">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3"/>
                  </a:ext>
                </a:extLst>
              </a:tr>
              <a:tr h="270086">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0086">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0086">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6"/>
                  </a:ext>
                </a:extLst>
              </a:tr>
              <a:tr h="270086">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7"/>
                  </a:ext>
                </a:extLst>
              </a:tr>
              <a:tr h="270086">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70086">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9"/>
                  </a:ext>
                </a:extLst>
              </a:tr>
              <a:tr h="270086">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0086">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70086">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70086">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13"/>
                  </a:ext>
                </a:extLst>
              </a:tr>
              <a:tr h="270086">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80889">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15"/>
                  </a:ext>
                </a:extLst>
              </a:tr>
            </a:tbl>
          </a:graphicData>
        </a:graphic>
      </p:graphicFrame>
      <p:sp>
        <p:nvSpPr>
          <p:cNvPr id="6" name="TextBox 5"/>
          <p:cNvSpPr txBox="1"/>
          <p:nvPr/>
        </p:nvSpPr>
        <p:spPr>
          <a:xfrm>
            <a:off x="10798949" y="648866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0" action="ppaction://hlinksldjump"/>
              </a:rPr>
              <a:t>PREVIOUS</a:t>
            </a:r>
            <a:endParaRPr lang="en-GB" dirty="0"/>
          </a:p>
        </p:txBody>
      </p:sp>
      <p:pic>
        <p:nvPicPr>
          <p:cNvPr id="7" name="Picture 6" descr="strommast_06.jpg"/>
          <p:cNvPicPr>
            <a:picLocks noChangeAspect="1"/>
          </p:cNvPicPr>
          <p:nvPr/>
        </p:nvPicPr>
        <p:blipFill>
          <a:blip r:embed="rId11" cstate="screen"/>
          <a:srcRect/>
          <a:stretch>
            <a:fillRect/>
          </a:stretch>
        </p:blipFill>
        <p:spPr>
          <a:xfrm>
            <a:off x="9789560" y="2280289"/>
            <a:ext cx="2402440" cy="3047209"/>
          </a:xfrm>
          <a:prstGeom prst="rect">
            <a:avLst/>
          </a:prstGeom>
        </p:spPr>
      </p:pic>
    </p:spTree>
    <p:extLst>
      <p:ext uri="{BB962C8B-B14F-4D97-AF65-F5344CB8AC3E}">
        <p14:creationId xmlns:p14="http://schemas.microsoft.com/office/powerpoint/2010/main" val="1282251972"/>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554" y="193674"/>
            <a:ext cx="11680372" cy="5599964"/>
          </a:xfrm>
        </p:spPr>
        <p:txBody>
          <a:bodyPr anchor="t">
            <a:normAutofit fontScale="90000"/>
          </a:bodyPr>
          <a:lstStyle/>
          <a:p>
            <a:r>
              <a:rPr lang="en-GB" b="1" dirty="0" smtClean="0">
                <a:solidFill>
                  <a:schemeClr val="accent1">
                    <a:lumMod val="75000"/>
                  </a:schemeClr>
                </a:solidFill>
              </a:rPr>
              <a:t>Regulatory Reform</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dirty="0" smtClean="0"/>
              <a:t>– </a:t>
            </a:r>
            <a:r>
              <a:rPr lang="en-GB" sz="1800" b="1" i="1" dirty="0" smtClean="0">
                <a:solidFill>
                  <a:schemeClr val="accent1">
                    <a:lumMod val="75000"/>
                  </a:schemeClr>
                </a:solidFill>
              </a:rPr>
              <a:t>Reform </a:t>
            </a:r>
            <a:r>
              <a:rPr lang="en-GB" sz="1800" b="1" i="1" dirty="0">
                <a:solidFill>
                  <a:schemeClr val="accent1">
                    <a:lumMod val="75000"/>
                  </a:schemeClr>
                </a:solidFill>
              </a:rPr>
              <a:t>of </a:t>
            </a:r>
            <a:r>
              <a:rPr lang="en-GB" sz="1800" b="1" i="1" dirty="0" smtClean="0">
                <a:solidFill>
                  <a:schemeClr val="accent1">
                    <a:lumMod val="75000"/>
                  </a:schemeClr>
                </a:solidFill>
              </a:rPr>
              <a:t>laws and regulations governing the generation, distribution and sale of electricity, </a:t>
            </a:r>
            <a:r>
              <a:rPr lang="en-GB" sz="1800" b="1" i="1" dirty="0">
                <a:solidFill>
                  <a:schemeClr val="accent1">
                    <a:lumMod val="75000"/>
                  </a:schemeClr>
                </a:solidFill>
              </a:rPr>
              <a:t>and of related </a:t>
            </a:r>
            <a:r>
              <a:rPr lang="en-GB" sz="1800" b="1" i="1" dirty="0" smtClean="0">
                <a:solidFill>
                  <a:schemeClr val="accent1">
                    <a:lumMod val="75000"/>
                  </a:schemeClr>
                </a:solidFill>
              </a:rPr>
              <a:t>processes </a:t>
            </a:r>
            <a:r>
              <a:rPr lang="en-GB" sz="1800" b="1" i="1" dirty="0">
                <a:solidFill>
                  <a:schemeClr val="accent1">
                    <a:lumMod val="75000"/>
                  </a:schemeClr>
                </a:solidFill>
              </a:rPr>
              <a:t>and procedures.</a:t>
            </a:r>
            <a:r>
              <a:rPr lang="en-GB" sz="1800" i="1" dirty="0">
                <a:solidFill>
                  <a:schemeClr val="accent1">
                    <a:lumMod val="75000"/>
                  </a:schemeClr>
                </a:solidFill>
              </a:rPr>
              <a:t/>
            </a:r>
            <a:br>
              <a:rPr lang="en-GB" sz="1800" i="1" dirty="0">
                <a:solidFill>
                  <a:schemeClr val="accent1">
                    <a:lumMod val="75000"/>
                  </a:schemeClr>
                </a:solidFill>
              </a:rPr>
            </a:br>
            <a:r>
              <a:rPr lang="en-GB" sz="900" i="1" dirty="0" smtClean="0">
                <a:solidFill>
                  <a:schemeClr val="accent1">
                    <a:lumMod val="75000"/>
                  </a:schemeClr>
                </a:solidFill>
              </a:rPr>
              <a:t> </a:t>
            </a:r>
            <a:r>
              <a:rPr lang="en-GB" sz="1800" i="1" dirty="0" smtClean="0">
                <a:solidFill>
                  <a:schemeClr val="accent1">
                    <a:lumMod val="75000"/>
                  </a:schemeClr>
                </a:solidFill>
              </a:rPr>
              <a:t/>
            </a:r>
            <a:br>
              <a:rPr lang="en-GB" sz="1800" i="1" dirty="0" smtClean="0">
                <a:solidFill>
                  <a:schemeClr val="accent1">
                    <a:lumMod val="75000"/>
                  </a:schemeClr>
                </a:solidFill>
              </a:rPr>
            </a:br>
            <a:r>
              <a:rPr lang="en-GB" sz="1800" dirty="0"/>
              <a:t>Because electricity is such an essential service, most countries have some </a:t>
            </a:r>
            <a:r>
              <a:rPr lang="en-GB" sz="1800" dirty="0" smtClean="0"/>
              <a:t>regulation of </a:t>
            </a:r>
            <a:r>
              <a:rPr lang="en-GB" sz="1800" dirty="0"/>
              <a:t>who may provide and sell </a:t>
            </a:r>
            <a:r>
              <a:rPr lang="en-GB" sz="1800" dirty="0" smtClean="0"/>
              <a:t>electricity, </a:t>
            </a:r>
            <a:r>
              <a:rPr lang="en-GB" sz="1800" dirty="0"/>
              <a:t>and on what </a:t>
            </a:r>
            <a:r>
              <a:rPr lang="en-GB" sz="1800" dirty="0" smtClean="0"/>
              <a:t>terms, to protect </a:t>
            </a:r>
            <a:r>
              <a:rPr lang="en-GB" sz="1800" dirty="0"/>
              <a:t>both providers and users.  </a:t>
            </a:r>
            <a:r>
              <a:rPr lang="en-GB" sz="1800" dirty="0" smtClean="0"/>
              <a:t>Often these have in the past been based on the assumption that electricity will be provided through a national grid system. As new options for electricity provision emerge, regulatory </a:t>
            </a:r>
            <a:r>
              <a:rPr lang="en-GB" sz="1800" dirty="0"/>
              <a:t>reform </a:t>
            </a:r>
            <a:r>
              <a:rPr lang="en-GB" sz="1800" dirty="0" smtClean="0"/>
              <a:t>may be </a:t>
            </a:r>
            <a:r>
              <a:rPr lang="en-GB" sz="1800" dirty="0"/>
              <a:t>needed </a:t>
            </a:r>
            <a:r>
              <a:rPr lang="en-GB" sz="1800" dirty="0" smtClean="0"/>
              <a:t>to enable their implementation, to create incentives </a:t>
            </a:r>
            <a:r>
              <a:rPr lang="en-GB" sz="1800" dirty="0"/>
              <a:t>for private and public sector power utilities to provide </a:t>
            </a:r>
            <a:r>
              <a:rPr lang="en-GB" sz="1800" dirty="0" smtClean="0"/>
              <a:t>electricity, </a:t>
            </a:r>
            <a:r>
              <a:rPr lang="en-GB" sz="1800" dirty="0"/>
              <a:t>both through the extension of electricity networks and decentralized power </a:t>
            </a:r>
            <a:r>
              <a:rPr lang="en-GB" sz="1800" dirty="0" smtClean="0"/>
              <a:t>provision, and to protect users.   </a:t>
            </a:r>
            <a:br>
              <a:rPr lang="en-GB" sz="1800" dirty="0" smtClean="0"/>
            </a:br>
            <a:r>
              <a:rPr lang="en-GB" sz="1800" dirty="0"/>
              <a:t/>
            </a:r>
            <a:br>
              <a:rPr lang="en-GB" sz="1800" dirty="0"/>
            </a:br>
            <a:r>
              <a:rPr lang="en-GB" sz="2000" b="1" i="1" dirty="0">
                <a:solidFill>
                  <a:schemeClr val="accent1">
                    <a:lumMod val="75000"/>
                  </a:schemeClr>
                </a:solidFill>
              </a:rPr>
              <a:t>Interactions with other NEA Categories</a:t>
            </a:r>
            <a:r>
              <a:rPr lang="en-GB" sz="1800" dirty="0"/>
              <a:t/>
            </a:r>
            <a:br>
              <a:rPr lang="en-GB" sz="1800" dirty="0"/>
            </a:br>
            <a:r>
              <a:rPr lang="en-GB" sz="900" dirty="0"/>
              <a:t> </a:t>
            </a:r>
            <a:r>
              <a:rPr lang="en-GB" sz="1800" dirty="0"/>
              <a:t/>
            </a:r>
            <a:br>
              <a:rPr lang="en-GB" sz="1800" dirty="0"/>
            </a:br>
            <a:r>
              <a:rPr lang="en-GB" sz="1800" b="1" i="1" dirty="0">
                <a:solidFill>
                  <a:schemeClr val="accent1">
                    <a:lumMod val="75000"/>
                  </a:schemeClr>
                </a:solidFill>
              </a:rPr>
              <a:t>Technologies</a:t>
            </a:r>
            <a:r>
              <a:rPr lang="en-GB" sz="1800" dirty="0"/>
              <a:t> – </a:t>
            </a:r>
            <a:r>
              <a:rPr lang="en-GB" sz="1800" dirty="0" smtClean="0"/>
              <a:t>Regulation of the grid system is generally well established. Reform may be required in order to allow for privatisation and introduction of private finance, creation of grid connected distribution systems or introduction of grid connected mini-grids or Independent Power Plants. Regulatory reform may also be needed to allow and incentivize isolated mini-grids. Standalone systems have in the past generally been unregulated, but as these become a more significant element in electricity provision, reform may be undertaken to bring them under regulatory control and to create incentives for their supply. In particular it may be necessary in order to allow pay-as-you-go  arrangements to be established.</a:t>
            </a:r>
            <a:r>
              <a:rPr lang="en-GB" sz="1800" dirty="0"/>
              <a:t/>
            </a:r>
            <a:br>
              <a:rPr lang="en-GB" sz="1800" dirty="0"/>
            </a:br>
            <a:r>
              <a:rPr lang="en-GB" sz="1800" dirty="0"/>
              <a:t/>
            </a:r>
            <a:br>
              <a:rPr lang="en-GB" sz="1800" dirty="0"/>
            </a:br>
            <a:r>
              <a:rPr lang="en-GB" sz="1800" b="1" i="1" dirty="0">
                <a:solidFill>
                  <a:schemeClr val="accent1">
                    <a:lumMod val="75000"/>
                  </a:schemeClr>
                </a:solidFill>
              </a:rPr>
              <a:t>Delivery Model </a:t>
            </a:r>
            <a:r>
              <a:rPr lang="en-GB" sz="1800" dirty="0"/>
              <a:t>– </a:t>
            </a:r>
            <a:r>
              <a:rPr lang="en-GB" sz="1800" dirty="0" smtClean="0"/>
              <a:t>Within a public delivery model, regulatory reform will generally be a matter of improving efficiency and transparency. Reform is likely, however, be fundamental to allowing private and public-private partnership models for electricity delivery. The regulatory structure which is the outcome of this reform will form the basis of the development of these models and how they deliver electricity access.  </a:t>
            </a:r>
            <a:br>
              <a:rPr lang="en-GB" sz="1800" dirty="0" smtClean="0"/>
            </a:br>
            <a:r>
              <a:rPr lang="en-GB" sz="1800" dirty="0" smtClean="0"/>
              <a:t/>
            </a:r>
            <a:br>
              <a:rPr lang="en-GB" sz="1800" dirty="0" smtClean="0"/>
            </a:br>
            <a:r>
              <a:rPr lang="en-GB" sz="1800" dirty="0" smtClean="0"/>
              <a:t/>
            </a:r>
            <a:br>
              <a:rPr lang="en-GB" sz="1800" dirty="0" smtClean="0"/>
            </a:br>
            <a:r>
              <a:rPr lang="en-GB" sz="1800" dirty="0" smtClean="0"/>
              <a:t/>
            </a:r>
            <a:br>
              <a:rPr lang="en-GB" sz="1800" dirty="0" smtClean="0"/>
            </a:br>
            <a:r>
              <a:rPr lang="en-GB" sz="900" dirty="0" smtClean="0"/>
              <a:t> </a:t>
            </a:r>
            <a:r>
              <a:rPr lang="en-GB" sz="1800" dirty="0" smtClean="0"/>
              <a:t/>
            </a:r>
            <a:br>
              <a:rPr lang="en-GB" sz="1800" dirty="0" smtClean="0"/>
            </a:br>
            <a:endParaRPr lang="en-GB" sz="1800" dirty="0"/>
          </a:p>
        </p:txBody>
      </p:sp>
      <p:sp>
        <p:nvSpPr>
          <p:cNvPr id="3" name="TextBox 2">
            <a:hlinkClick r:id="rId2" action="ppaction://hlinksldjump"/>
          </p:cNvPr>
          <p:cNvSpPr txBox="1"/>
          <p:nvPr/>
        </p:nvSpPr>
        <p:spPr>
          <a:xfrm>
            <a:off x="10813312" y="608689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2" y="5714259"/>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7" name="TextBox 6"/>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454561802"/>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445" y="182929"/>
            <a:ext cx="11811000" cy="6143962"/>
          </a:xfrm>
        </p:spPr>
        <p:txBody>
          <a:bodyPr anchor="t">
            <a:normAutofit fontScale="90000"/>
          </a:bodyPr>
          <a:lstStyle/>
          <a:p>
            <a:r>
              <a:rPr lang="en-GB" b="1" dirty="0" smtClean="0">
                <a:solidFill>
                  <a:schemeClr val="accent1">
                    <a:lumMod val="75000"/>
                  </a:schemeClr>
                </a:solidFill>
              </a:rPr>
              <a:t>Regulatory Reform</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1800" b="1" i="1" dirty="0" smtClean="0">
                <a:solidFill>
                  <a:schemeClr val="accent1">
                    <a:lumMod val="75000"/>
                  </a:schemeClr>
                </a:solidFill>
              </a:rPr>
              <a:t>Legal basis - </a:t>
            </a:r>
            <a:r>
              <a:rPr lang="en-GB" sz="1800" dirty="0"/>
              <a:t>The current regulatory framework must be the stating point for any reform. In many cases this will be a monopoly (nation-wide concession) for the national utility. The fundamental requirement to allow private sector participation is to make it legal. This may achieved simply by change in the law allowing all to generate and sell electricity, but authorities generally wish to maintain some level of oversight, over larger </a:t>
            </a:r>
            <a:r>
              <a:rPr lang="en-GB" sz="1800" dirty="0" smtClean="0"/>
              <a:t>mini-grids </a:t>
            </a:r>
            <a:r>
              <a:rPr lang="en-GB" sz="1800" dirty="0"/>
              <a:t>at least, and so require their operators to be licensed. Alternatively, concession areas may be established, creating local monopolies for which electricity businesses can compete, with the terms of the concession agreement setting out the concessionaires rights and obligations. Standalone system providers are not usually covered by any utility monopoly (since it is the means of accessing electricity rather than electricity itself which they are selling), but as they become a more significant element in electricity provision, and particularly to allow pay-as-you-go arrangements, their regulation may be appropriate. Regulatory reform will be required to introduce such regulatory approaches, or to transition between one approach and another according to experience under local conditions.</a:t>
            </a:r>
            <a:r>
              <a:rPr lang="en-GB" sz="1800" b="1" i="1" dirty="0">
                <a:solidFill>
                  <a:schemeClr val="accent1">
                    <a:lumMod val="75000"/>
                  </a:schemeClr>
                </a:solidFill>
              </a:rPr>
              <a:t/>
            </a:r>
            <a:br>
              <a:rPr lang="en-GB" sz="1800" b="1" i="1" dirty="0">
                <a:solidFill>
                  <a:schemeClr val="accent1">
                    <a:lumMod val="75000"/>
                  </a:schemeClr>
                </a:solidFill>
              </a:rPr>
            </a:br>
            <a:r>
              <a:rPr lang="en-GB" sz="1800" b="1" i="1" dirty="0" smtClean="0">
                <a:solidFill>
                  <a:schemeClr val="accent1">
                    <a:lumMod val="75000"/>
                  </a:schemeClr>
                </a:solidFill>
              </a:rPr>
              <a:t/>
            </a:r>
            <a:br>
              <a:rPr lang="en-GB" sz="1800" b="1" i="1" dirty="0" smtClean="0">
                <a:solidFill>
                  <a:schemeClr val="accent1">
                    <a:lumMod val="75000"/>
                  </a:schemeClr>
                </a:solidFill>
              </a:rPr>
            </a:br>
            <a:r>
              <a:rPr lang="en-GB" sz="1800" b="1" i="1" dirty="0" smtClean="0">
                <a:solidFill>
                  <a:schemeClr val="accent1">
                    <a:lumMod val="75000"/>
                  </a:schemeClr>
                </a:solidFill>
              </a:rPr>
              <a:t>Price/Tariff </a:t>
            </a:r>
            <a:r>
              <a:rPr lang="en-GB" sz="1800" b="1" i="1" dirty="0">
                <a:solidFill>
                  <a:schemeClr val="accent1">
                    <a:lumMod val="75000"/>
                  </a:schemeClr>
                </a:solidFill>
              </a:rPr>
              <a:t>Regulation – </a:t>
            </a:r>
            <a:r>
              <a:rPr lang="en-GB" sz="1800" dirty="0" smtClean="0"/>
              <a:t>regulatory </a:t>
            </a:r>
            <a:r>
              <a:rPr lang="en-GB" sz="1800" dirty="0"/>
              <a:t>reform is also central to </a:t>
            </a:r>
            <a:r>
              <a:rPr lang="en-GB" sz="1800" dirty="0" smtClean="0"/>
              <a:t>establishing regulation of prices and tariffs. Appropriate price/tariff regulation is important to  to protect users and incentivize suppliers. To see further information on different forms of price/tariff regulation, please go to the Uniform Price/Tariff and Individual Price/Tariff category descriptions.</a:t>
            </a:r>
            <a:br>
              <a:rPr lang="en-GB" sz="1800" dirty="0" smtClean="0"/>
            </a:br>
            <a:r>
              <a:rPr lang="en-GB" sz="1800" dirty="0"/>
              <a:t/>
            </a:r>
            <a:br>
              <a:rPr lang="en-GB" sz="1800" dirty="0"/>
            </a:br>
            <a:r>
              <a:rPr lang="en-GB" sz="1800" b="1" i="1" dirty="0">
                <a:solidFill>
                  <a:schemeClr val="accent1">
                    <a:lumMod val="75000"/>
                  </a:schemeClr>
                </a:solidFill>
              </a:rPr>
              <a:t>Finance</a:t>
            </a:r>
            <a:r>
              <a:rPr lang="en-GB" sz="1800" i="1" dirty="0"/>
              <a:t>:  </a:t>
            </a:r>
            <a:r>
              <a:rPr lang="en-GB" sz="1800" dirty="0"/>
              <a:t>The most usual motives for regulatory reform are to allow and encourage </a:t>
            </a:r>
            <a:r>
              <a:rPr lang="en-GB" sz="1800" dirty="0" smtClean="0"/>
              <a:t>private</a:t>
            </a:r>
            <a:r>
              <a:rPr lang="en-GB" sz="1800" dirty="0"/>
              <a:t>, </a:t>
            </a:r>
            <a:r>
              <a:rPr lang="en-GB" sz="1800" dirty="0" smtClean="0"/>
              <a:t>commercial, </a:t>
            </a:r>
            <a:r>
              <a:rPr lang="en-GB" sz="1800" dirty="0"/>
              <a:t>investment in electricity provision and to protect users and limit the requirement for user finance through </a:t>
            </a:r>
            <a:r>
              <a:rPr lang="en-GB" sz="1800" dirty="0" smtClean="0"/>
              <a:t>price/tariff </a:t>
            </a:r>
            <a:r>
              <a:rPr lang="en-GB" sz="1800" dirty="0"/>
              <a:t>regulation. Reform to financial and tax regulation may also be needed to allow pay-as-you-go arrangements and to establish any tax exemptions.  While </a:t>
            </a:r>
            <a:r>
              <a:rPr lang="en-GB" sz="1800" dirty="0" smtClean="0"/>
              <a:t>grants, </a:t>
            </a:r>
            <a:r>
              <a:rPr lang="en-GB" sz="1800" dirty="0"/>
              <a:t>subsidies and guarantees are </a:t>
            </a:r>
            <a:r>
              <a:rPr lang="en-GB" sz="1800" dirty="0" smtClean="0"/>
              <a:t>less directly linked to regulatory reform, it is important that they be aligned with the regulatory framework established.</a:t>
            </a:r>
            <a:r>
              <a:rPr lang="en-GB" sz="1800" dirty="0"/>
              <a:t/>
            </a:r>
            <a:br>
              <a:rPr lang="en-GB" sz="1800" dirty="0"/>
            </a:br>
            <a:r>
              <a:rPr lang="en-GB" sz="1800" dirty="0" smtClean="0"/>
              <a:t/>
            </a:r>
            <a:br>
              <a:rPr lang="en-GB" sz="1800" dirty="0" smtClean="0"/>
            </a:br>
            <a:r>
              <a:rPr lang="en-GB" sz="1800" b="1" i="1" dirty="0">
                <a:solidFill>
                  <a:schemeClr val="accent1">
                    <a:lumMod val="75000"/>
                  </a:schemeClr>
                </a:solidFill>
              </a:rPr>
              <a:t>Other Non-Financial Interventions -</a:t>
            </a:r>
            <a:r>
              <a:rPr lang="en-GB" sz="1800" i="1" dirty="0"/>
              <a:t> </a:t>
            </a:r>
            <a:r>
              <a:rPr lang="en-GB" sz="1800" dirty="0"/>
              <a:t>Institutional Restructuring frequently accompanies Regulatory Reform, particularly where </a:t>
            </a:r>
            <a:r>
              <a:rPr lang="en-GB" sz="1800" dirty="0" smtClean="0"/>
              <a:t/>
            </a:r>
            <a:br>
              <a:rPr lang="en-GB" sz="1800" dirty="0" smtClean="0"/>
            </a:br>
            <a:r>
              <a:rPr lang="en-GB" sz="1800" dirty="0" smtClean="0"/>
              <a:t>restructuring </a:t>
            </a:r>
            <a:r>
              <a:rPr lang="en-GB" sz="1800" dirty="0"/>
              <a:t>is needed to manage the regulatory framework being established. Both the regulatory framework and the </a:t>
            </a:r>
            <a:r>
              <a:rPr lang="en-GB" sz="1800" dirty="0" smtClean="0"/>
              <a:t/>
            </a:r>
            <a:br>
              <a:rPr lang="en-GB" sz="1800" dirty="0" smtClean="0"/>
            </a:br>
            <a:r>
              <a:rPr lang="en-GB" sz="1800" dirty="0" smtClean="0"/>
              <a:t>institutional </a:t>
            </a:r>
            <a:r>
              <a:rPr lang="en-GB" sz="1800" dirty="0"/>
              <a:t>structure should be aligned with government policy and targets. Capacity building or technical assistance </a:t>
            </a:r>
            <a:r>
              <a:rPr lang="en-GB" sz="1800" dirty="0" smtClean="0"/>
              <a:t>may</a:t>
            </a:r>
            <a:br>
              <a:rPr lang="en-GB" sz="1800" dirty="0" smtClean="0"/>
            </a:br>
            <a:r>
              <a:rPr lang="en-GB" sz="1800" dirty="0" smtClean="0"/>
              <a:t>be </a:t>
            </a:r>
            <a:r>
              <a:rPr lang="en-GB" sz="1800" dirty="0"/>
              <a:t>needed where the key actors involved do not have the expertise needed to design the regulatory framework.</a:t>
            </a:r>
            <a:r>
              <a:rPr lang="en-GB" sz="1800" dirty="0" smtClean="0"/>
              <a:t>  </a:t>
            </a:r>
            <a:endParaRPr lang="en-GB" sz="1800" dirty="0"/>
          </a:p>
        </p:txBody>
      </p:sp>
      <p:sp>
        <p:nvSpPr>
          <p:cNvPr id="3" name="TextBox 2">
            <a:hlinkClick r:id="rId2" action="ppaction://hlinksldjump"/>
          </p:cNvPr>
          <p:cNvSpPr txBox="1"/>
          <p:nvPr/>
        </p:nvSpPr>
        <p:spPr>
          <a:xfrm>
            <a:off x="10788316" y="576736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6" y="5398033"/>
            <a:ext cx="1414317"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798949"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82846576"/>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234" y="178585"/>
            <a:ext cx="10412299" cy="6018028"/>
          </a:xfrm>
        </p:spPr>
        <p:txBody>
          <a:bodyPr anchor="t">
            <a:normAutofit fontScale="90000"/>
          </a:bodyPr>
          <a:lstStyle/>
          <a:p>
            <a:pPr lvl="0"/>
            <a:r>
              <a:rPr lang="en-GB" b="1" smtClean="0">
                <a:solidFill>
                  <a:schemeClr val="accent1">
                    <a:lumMod val="75000"/>
                  </a:schemeClr>
                </a:solidFill>
              </a:rPr>
              <a:t>Regulatory Reform</a:t>
            </a:r>
            <a:r>
              <a:rPr lang="en-GB" sz="4000" b="1" dirty="0" smtClean="0">
                <a:solidFill>
                  <a:schemeClr val="accent1">
                    <a:lumMod val="75000"/>
                  </a:schemeClr>
                </a:solidFill>
              </a:rPr>
              <a:t/>
            </a:r>
            <a:br>
              <a:rPr lang="en-GB" sz="4000" b="1" dirty="0" smtClean="0">
                <a:solidFill>
                  <a:schemeClr val="accent1">
                    <a:lumMod val="75000"/>
                  </a:schemeClr>
                </a:solidFill>
              </a:rPr>
            </a:br>
            <a:r>
              <a:rPr lang="en-GB" sz="1800" dirty="0"/>
              <a:t/>
            </a:r>
            <a:br>
              <a:rPr lang="en-GB" sz="1800" dirty="0"/>
            </a:br>
            <a:r>
              <a:rPr lang="en-GB" sz="1800" b="1" i="1" dirty="0" smtClean="0">
                <a:solidFill>
                  <a:schemeClr val="accent1">
                    <a:lumMod val="75000"/>
                  </a:schemeClr>
                </a:solidFill>
              </a:rPr>
              <a:t>Advantages and Disadvantages – </a:t>
            </a:r>
            <a:r>
              <a:rPr lang="en-GB" sz="1800" dirty="0" smtClean="0"/>
              <a:t>Regulatory reform is an essential pre-requisite to many National Electrification Approaches. Its main disadvantages are the costs and resources used in reform, and the risk that the regulatory system designed may not, in practice, support the intended objectives and that over-regulation may hamper rather than assist improvements in electricity access.</a:t>
            </a:r>
            <a:br>
              <a:rPr lang="en-GB" sz="1800" dirty="0" smtClean="0"/>
            </a:br>
            <a:r>
              <a:rPr lang="en-GB" sz="1800" dirty="0"/>
              <a:t/>
            </a:r>
            <a:br>
              <a:rPr lang="en-GB" sz="1800" dirty="0"/>
            </a:br>
            <a:r>
              <a:rPr lang="en-GB" sz="1800" b="1" i="1" dirty="0" smtClean="0">
                <a:solidFill>
                  <a:schemeClr val="accent1">
                    <a:lumMod val="75000"/>
                  </a:schemeClr>
                </a:solidFill>
              </a:rPr>
              <a:t>Further </a:t>
            </a:r>
            <a:r>
              <a:rPr lang="en-GB" sz="1800" b="1" i="1" dirty="0">
                <a:solidFill>
                  <a:schemeClr val="accent1">
                    <a:lumMod val="75000"/>
                  </a:schemeClr>
                </a:solidFill>
              </a:rPr>
              <a:t>Information and Guidance:</a:t>
            </a:r>
            <a:r>
              <a:rPr lang="en-GB" sz="1800" dirty="0">
                <a:solidFill>
                  <a:schemeClr val="accent1">
                    <a:lumMod val="75000"/>
                  </a:schemeClr>
                </a:solidFill>
              </a:rPr>
              <a:t/>
            </a:r>
            <a:br>
              <a:rPr lang="en-GB" sz="1800" dirty="0">
                <a:solidFill>
                  <a:schemeClr val="accent1">
                    <a:lumMod val="75000"/>
                  </a:schemeClr>
                </a:solidFill>
              </a:rPr>
            </a:br>
            <a:r>
              <a:rPr lang="en-GB" sz="1800" dirty="0"/>
              <a:t>- AFREPREN (</a:t>
            </a:r>
            <a:r>
              <a:rPr lang="en-GB" sz="1800" dirty="0" err="1"/>
              <a:t>Karekezi</a:t>
            </a:r>
            <a:r>
              <a:rPr lang="en-GB" sz="1800" dirty="0"/>
              <a:t>, </a:t>
            </a:r>
            <a:r>
              <a:rPr lang="en-GB" sz="1800" dirty="0" err="1"/>
              <a:t>Kimani</a:t>
            </a:r>
            <a:r>
              <a:rPr lang="en-GB" sz="1800" dirty="0"/>
              <a:t>) Status of Power Sector Reform in Africa: Impact on the Poor </a:t>
            </a:r>
            <a:r>
              <a:rPr lang="en-GB" sz="1800" dirty="0">
                <a:hlinkClick r:id="rId2"/>
              </a:rPr>
              <a:t>www.sciencedirect.com/science/article/pii/S0301421502000484</a:t>
            </a:r>
            <a:r>
              <a:rPr lang="en-GB" sz="1800" dirty="0"/>
              <a:t/>
            </a:r>
            <a:br>
              <a:rPr lang="en-GB" sz="1800" dirty="0"/>
            </a:br>
            <a:r>
              <a:rPr lang="en-GB" sz="1800" dirty="0"/>
              <a:t>- AIMS Energy (2015</a:t>
            </a:r>
            <a:r>
              <a:rPr lang="en-GB" sz="1800" dirty="0" smtClean="0"/>
              <a:t>), Reforms </a:t>
            </a:r>
            <a:r>
              <a:rPr lang="en-GB" sz="1800" dirty="0"/>
              <a:t>for the expansion of electricity access and rural electrification in small island developing </a:t>
            </a:r>
            <a:r>
              <a:rPr lang="en-GB" sz="1800" dirty="0" smtClean="0"/>
              <a:t>states </a:t>
            </a:r>
            <a:r>
              <a:rPr lang="en-GB" sz="1800" u="sng" dirty="0">
                <a:hlinkClick r:id="rId3"/>
              </a:rPr>
              <a:t>http://</a:t>
            </a:r>
            <a:r>
              <a:rPr lang="en-GB" sz="1800" u="sng" dirty="0" smtClean="0">
                <a:hlinkClick r:id="rId3"/>
              </a:rPr>
              <a:t>www.aimspress.com/fileOther/PDF/energy/201503463.pdf</a:t>
            </a:r>
            <a:r>
              <a:rPr lang="en-GB" sz="1800" u="sng" dirty="0" smtClean="0"/>
              <a:t/>
            </a:r>
            <a:br>
              <a:rPr lang="en-GB" sz="1800" u="sng" dirty="0" smtClean="0"/>
            </a:br>
            <a:r>
              <a:rPr lang="en-GB" sz="1800" dirty="0"/>
              <a:t>- EUEI PDF (2014), Mini-grid Policy Toolkit: Policy and Business Frameworks for Successful Mini-grid Roll-outs </a:t>
            </a:r>
            <a:r>
              <a:rPr lang="en-GB" sz="1800" u="sng" dirty="0">
                <a:hlinkClick r:id="rId4"/>
              </a:rPr>
              <a:t>http://www.euei-pdf.org/sites/default/files/field_publication_file/RECP_mini-grid_Policy_Toolkit_1pageview_%28pdf%2C_17.6MB%2C_EN_0.pdf</a:t>
            </a:r>
            <a:r>
              <a:rPr lang="en-GB" sz="1800" dirty="0"/>
              <a:t/>
            </a:r>
            <a:br>
              <a:rPr lang="en-GB" sz="1800" dirty="0"/>
            </a:br>
            <a:r>
              <a:rPr lang="en-GB" sz="1800" dirty="0"/>
              <a:t>- IRENA (2016), Policies and regulations to support renewable energy mini-grid development through private sector </a:t>
            </a:r>
            <a:br>
              <a:rPr lang="en-GB" sz="1800" dirty="0"/>
            </a:br>
            <a:r>
              <a:rPr lang="en-GB" sz="1800" dirty="0"/>
              <a:t>involvement </a:t>
            </a:r>
            <a:r>
              <a:rPr lang="en-GB" sz="1800" u="sng" dirty="0">
                <a:hlinkClick r:id="rId5"/>
              </a:rPr>
              <a:t>http://www.irena.org/DocumentDownloads/Publications/IRENA_Policies_Regulations_mini-grids_2016.pdf</a:t>
            </a:r>
            <a:r>
              <a:rPr lang="en-GB" sz="1800" dirty="0"/>
              <a:t> </a:t>
            </a:r>
            <a:br>
              <a:rPr lang="en-GB" sz="1800" dirty="0"/>
            </a:br>
            <a:r>
              <a:rPr lang="en-GB" sz="1800" dirty="0"/>
              <a:t>- Senegal. </a:t>
            </a:r>
            <a:r>
              <a:rPr lang="en-GB" sz="1800" dirty="0" err="1"/>
              <a:t>Agence</a:t>
            </a:r>
            <a:r>
              <a:rPr lang="en-GB" sz="1800" dirty="0"/>
              <a:t> </a:t>
            </a:r>
            <a:r>
              <a:rPr lang="en-GB" sz="1800" dirty="0" err="1"/>
              <a:t>Senegalaise</a:t>
            </a:r>
            <a:r>
              <a:rPr lang="en-GB" sz="1800" dirty="0"/>
              <a:t> </a:t>
            </a:r>
            <a:r>
              <a:rPr lang="en-GB" sz="1800" dirty="0" err="1"/>
              <a:t>d’Electrification</a:t>
            </a:r>
            <a:r>
              <a:rPr lang="en-GB" sz="1800" dirty="0"/>
              <a:t> </a:t>
            </a:r>
            <a:r>
              <a:rPr lang="en-GB" sz="1800" dirty="0" err="1"/>
              <a:t>Rurale</a:t>
            </a:r>
            <a:r>
              <a:rPr lang="en-GB" sz="1800" dirty="0"/>
              <a:t> (2009), Concession </a:t>
            </a:r>
            <a:r>
              <a:rPr lang="en-GB" sz="1800" dirty="0" err="1"/>
              <a:t>d’Electrification</a:t>
            </a:r>
            <a:r>
              <a:rPr lang="en-GB" sz="1800" dirty="0"/>
              <a:t> </a:t>
            </a:r>
            <a:r>
              <a:rPr lang="en-GB" sz="1800" dirty="0" err="1"/>
              <a:t>Rurale</a:t>
            </a:r>
            <a:r>
              <a:rPr lang="en-GB" sz="1800" dirty="0"/>
              <a:t> au Senegal, The Africa </a:t>
            </a:r>
            <a:br>
              <a:rPr lang="en-GB" sz="1800" dirty="0"/>
            </a:br>
            <a:r>
              <a:rPr lang="en-GB" sz="1800" dirty="0"/>
              <a:t>Electrification Initiative (AEI) Workshop, Maputo, Mozambique 9-12 </a:t>
            </a:r>
            <a:r>
              <a:rPr lang="en-GB" sz="1800" dirty="0" err="1"/>
              <a:t>Juin</a:t>
            </a:r>
            <a:r>
              <a:rPr lang="en-GB" sz="1800" dirty="0"/>
              <a:t> 2009. </a:t>
            </a:r>
            <a:r>
              <a:rPr lang="en-GB" sz="1800" u="sng" dirty="0">
                <a:hlinkClick r:id="rId6"/>
              </a:rPr>
              <a:t>http://siteresources.worldbank.org/EXTAFRREGTOPENERGY/Resources/717305-1264695610003/6743444-1268073657582/15.4.Senegal.pdf </a:t>
            </a:r>
            <a:r>
              <a:rPr lang="en-GB" sz="1800" u="sng" dirty="0" smtClean="0"/>
              <a:t/>
            </a:r>
            <a:br>
              <a:rPr lang="en-GB" sz="1800" u="sng" dirty="0" smtClean="0"/>
            </a:br>
            <a:r>
              <a:rPr lang="en-GB" sz="1800" dirty="0" smtClean="0"/>
              <a:t>- Senegal</a:t>
            </a:r>
            <a:r>
              <a:rPr lang="en-GB" sz="1800" dirty="0"/>
              <a:t>. OBA (2007), OBA in Senegal – Designing Technology-Neutral Concessions for Rural Electrification </a:t>
            </a:r>
            <a:r>
              <a:rPr lang="en-GB" sz="1800" u="sng" dirty="0">
                <a:hlinkClick r:id="rId7"/>
              </a:rPr>
              <a:t>https://openknowledge.worldbank.org/bitstream/handle/10986/11034/396090SN0OBApp1140Electric01PUBLIC1.pdf?sequence=1&amp;isAllowed=y</a:t>
            </a:r>
            <a:r>
              <a:rPr lang="en-GB" sz="1800" dirty="0"/>
              <a:t/>
            </a:r>
            <a:br>
              <a:rPr lang="en-GB" sz="1800" dirty="0"/>
            </a:br>
            <a:r>
              <a:rPr lang="en-GB" sz="1800" dirty="0" smtClean="0"/>
              <a:t>- </a:t>
            </a:r>
            <a:r>
              <a:rPr lang="en-GB" sz="1800" dirty="0"/>
              <a:t>World Bank, (2000), Regulatory Approaches to Rural Electrification and Renewable Energy: Case Studies from </a:t>
            </a:r>
            <a:r>
              <a:rPr lang="en-GB" sz="1800"/>
              <a:t>Six </a:t>
            </a:r>
            <a:r>
              <a:rPr lang="en-GB" sz="1800" smtClean="0"/>
              <a:t/>
            </a:r>
            <a:br>
              <a:rPr lang="en-GB" sz="1800" smtClean="0"/>
            </a:br>
            <a:r>
              <a:rPr lang="en-GB" sz="1800" smtClean="0"/>
              <a:t>Developing </a:t>
            </a:r>
            <a:r>
              <a:rPr lang="en-GB" sz="1800" dirty="0"/>
              <a:t>Countries </a:t>
            </a:r>
            <a:r>
              <a:rPr lang="en-GB" sz="1800" u="sng" dirty="0">
                <a:hlinkClick r:id="rId8"/>
              </a:rPr>
              <a:t>http://www.martinot.info/Martinot_Reiche_WB.pdf</a:t>
            </a:r>
            <a:r>
              <a:rPr lang="en-GB" sz="1800" u="sng" dirty="0"/>
              <a:t/>
            </a:r>
            <a:br>
              <a:rPr lang="en-GB" sz="1800" u="sng" dirty="0"/>
            </a:br>
            <a:r>
              <a:rPr lang="en-GB" sz="1800" u="sng" dirty="0"/>
              <a:t/>
            </a:r>
            <a:br>
              <a:rPr lang="en-GB" sz="1800" u="sng" dirty="0"/>
            </a:br>
            <a:endParaRPr lang="en-GB" sz="1800" dirty="0"/>
          </a:p>
        </p:txBody>
      </p:sp>
      <p:sp>
        <p:nvSpPr>
          <p:cNvPr id="5" name="TextBox 4">
            <a:hlinkClick r:id="rId9" action="ppaction://hlinksldjump"/>
          </p:cNvPr>
          <p:cNvSpPr txBox="1"/>
          <p:nvPr/>
        </p:nvSpPr>
        <p:spPr>
          <a:xfrm>
            <a:off x="10788316" y="573188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0" action="ppaction://hlinksldjump"/>
              </a:rPr>
              <a:t>CATEGORIES</a:t>
            </a:r>
            <a:endParaRPr lang="en-GB" dirty="0"/>
          </a:p>
        </p:txBody>
      </p:sp>
      <p:sp>
        <p:nvSpPr>
          <p:cNvPr id="6" name="TextBox 5">
            <a:hlinkClick r:id="rId9" action="ppaction://hlinksldjump"/>
          </p:cNvPr>
          <p:cNvSpPr txBox="1"/>
          <p:nvPr/>
        </p:nvSpPr>
        <p:spPr>
          <a:xfrm>
            <a:off x="10788316" y="5353751"/>
            <a:ext cx="1414317"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1" action="ppaction://hlinksldjump"/>
              </a:rPr>
              <a:t>EXAMPLES</a:t>
            </a:r>
            <a:endParaRPr lang="en-GB" dirty="0"/>
          </a:p>
        </p:txBody>
      </p:sp>
      <p:sp>
        <p:nvSpPr>
          <p:cNvPr id="7" name="TextBox 6"/>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11" action="ppaction://hlinksldjump"/>
              </a:rPr>
              <a:t>NEXT</a:t>
            </a:r>
            <a:endParaRPr lang="en-GB" b="1" dirty="0"/>
          </a:p>
        </p:txBody>
      </p:sp>
      <p:sp>
        <p:nvSpPr>
          <p:cNvPr id="8" name="TextBox 7"/>
          <p:cNvSpPr txBox="1"/>
          <p:nvPr/>
        </p:nvSpPr>
        <p:spPr>
          <a:xfrm>
            <a:off x="10798949"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2" action="ppaction://hlinksldjump"/>
              </a:rPr>
              <a:t>PREVIOUS</a:t>
            </a:r>
            <a:endParaRPr lang="en-GB" dirty="0"/>
          </a:p>
        </p:txBody>
      </p:sp>
    </p:spTree>
    <p:extLst>
      <p:ext uri="{BB962C8B-B14F-4D97-AF65-F5344CB8AC3E}">
        <p14:creationId xmlns:p14="http://schemas.microsoft.com/office/powerpoint/2010/main" val="22424088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05.jpg"/>
          <p:cNvPicPr>
            <a:picLocks noChangeAspect="1"/>
          </p:cNvPicPr>
          <p:nvPr/>
        </p:nvPicPr>
        <p:blipFill>
          <a:blip r:embed="rId2" cstate="screen"/>
          <a:srcRect/>
          <a:stretch>
            <a:fillRect/>
          </a:stretch>
        </p:blipFill>
        <p:spPr>
          <a:xfrm flipH="1">
            <a:off x="9478107" y="1629918"/>
            <a:ext cx="2508328" cy="3598164"/>
          </a:xfrm>
          <a:prstGeom prst="rect">
            <a:avLst/>
          </a:prstGeom>
        </p:spPr>
      </p:pic>
      <p:sp>
        <p:nvSpPr>
          <p:cNvPr id="2" name="Title 1"/>
          <p:cNvSpPr>
            <a:spLocks noGrp="1"/>
          </p:cNvSpPr>
          <p:nvPr>
            <p:ph type="title"/>
          </p:nvPr>
        </p:nvSpPr>
        <p:spPr>
          <a:xfrm>
            <a:off x="207961" y="-102410"/>
            <a:ext cx="11299371" cy="1458691"/>
          </a:xfrm>
        </p:spPr>
        <p:txBody>
          <a:bodyPr>
            <a:normAutofit/>
          </a:bodyPr>
          <a:lstStyle/>
          <a:p>
            <a:pPr>
              <a:spcBef>
                <a:spcPts val="600"/>
              </a:spcBef>
            </a:pPr>
            <a:r>
              <a:rPr lang="en-GB" sz="4000" b="1" smtClean="0">
                <a:solidFill>
                  <a:schemeClr val="accent1">
                    <a:lumMod val="75000"/>
                  </a:schemeClr>
                </a:solidFill>
              </a:rPr>
              <a:t>Regulatory Reform</a:t>
            </a:r>
            <a:r>
              <a:rPr lang="en-GB" sz="4000" b="1" dirty="0">
                <a:solidFill>
                  <a:schemeClr val="accent1">
                    <a:lumMod val="75000"/>
                  </a:schemeClr>
                </a:solidFill>
              </a:rPr>
              <a:t/>
            </a:r>
            <a:br>
              <a:rPr lang="en-GB" sz="4000" b="1" dirty="0">
                <a:solidFill>
                  <a:schemeClr val="accent1">
                    <a:lumMod val="75000"/>
                  </a:schemeClr>
                </a:solidFill>
              </a:rPr>
            </a:br>
            <a:r>
              <a:rPr lang="en-GB" sz="1800" dirty="0" smtClean="0"/>
              <a:t> </a:t>
            </a:r>
            <a:endParaRPr lang="en-GB" sz="1800" dirty="0"/>
          </a:p>
        </p:txBody>
      </p:sp>
      <p:sp>
        <p:nvSpPr>
          <p:cNvPr id="3" name="TextBox 2">
            <a:hlinkClick r:id="rId3" action="ppaction://hlinksldjump"/>
          </p:cNvPr>
          <p:cNvSpPr txBox="1"/>
          <p:nvPr/>
        </p:nvSpPr>
        <p:spPr>
          <a:xfrm>
            <a:off x="10788316" y="611491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382454124"/>
              </p:ext>
            </p:extLst>
          </p:nvPr>
        </p:nvGraphicFramePr>
        <p:xfrm>
          <a:off x="3124200" y="1132112"/>
          <a:ext cx="6346371" cy="5044855"/>
        </p:xfrm>
        <a:graphic>
          <a:graphicData uri="http://schemas.openxmlformats.org/drawingml/2006/table">
            <a:tbl>
              <a:tblPr/>
              <a:tblGrid>
                <a:gridCol w="4335264">
                  <a:extLst>
                    <a:ext uri="{9D8B030D-6E8A-4147-A177-3AD203B41FA5}">
                      <a16:colId xmlns:a16="http://schemas.microsoft.com/office/drawing/2014/main" val="20000"/>
                    </a:ext>
                  </a:extLst>
                </a:gridCol>
                <a:gridCol w="2011107">
                  <a:extLst>
                    <a:ext uri="{9D8B030D-6E8A-4147-A177-3AD203B41FA5}">
                      <a16:colId xmlns:a16="http://schemas.microsoft.com/office/drawing/2014/main" val="20001"/>
                    </a:ext>
                  </a:extLst>
                </a:gridCol>
              </a:tblGrid>
              <a:tr h="1059842">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Regulatory Reform</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0"/>
                  </a:ext>
                </a:extLst>
              </a:tr>
              <a:tr h="264961">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4961">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4961">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264961">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4961">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5"/>
                  </a:ext>
                </a:extLst>
              </a:tr>
              <a:tr h="264961">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6"/>
                  </a:ext>
                </a:extLst>
              </a:tr>
              <a:tr h="264961">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7"/>
                  </a:ext>
                </a:extLst>
              </a:tr>
              <a:tr h="264961">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4961">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9"/>
                  </a:ext>
                </a:extLst>
              </a:tr>
              <a:tr h="264961">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10"/>
                  </a:ext>
                </a:extLst>
              </a:tr>
              <a:tr h="264961">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4961">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4961">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1"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13"/>
                  </a:ext>
                </a:extLst>
              </a:tr>
              <a:tr h="264961">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5559">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2"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15"/>
                  </a:ext>
                </a:extLst>
              </a:tr>
            </a:tbl>
          </a:graphicData>
        </a:graphic>
      </p:graphicFrame>
      <p:sp>
        <p:nvSpPr>
          <p:cNvPr id="9" name="TextBox 8"/>
          <p:cNvSpPr txBox="1"/>
          <p:nvPr/>
        </p:nvSpPr>
        <p:spPr>
          <a:xfrm>
            <a:off x="10798949" y="648424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3" action="ppaction://hlinksldjump"/>
              </a:rPr>
              <a:t>PREVIOUS</a:t>
            </a:r>
            <a:endParaRPr lang="en-GB" dirty="0"/>
          </a:p>
        </p:txBody>
      </p:sp>
    </p:spTree>
    <p:extLst>
      <p:ext uri="{BB962C8B-B14F-4D97-AF65-F5344CB8AC3E}">
        <p14:creationId xmlns:p14="http://schemas.microsoft.com/office/powerpoint/2010/main" val="2886476909"/>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266" y="42532"/>
            <a:ext cx="11887200" cy="6195145"/>
          </a:xfrm>
        </p:spPr>
        <p:txBody>
          <a:bodyPr>
            <a:normAutofit fontScale="90000"/>
          </a:bodyPr>
          <a:lstStyle/>
          <a:p>
            <a:r>
              <a:rPr lang="en-GB" dirty="0" smtClean="0"/>
              <a:t/>
            </a:r>
            <a:br>
              <a:rPr lang="en-GB" dirty="0" smtClean="0"/>
            </a:br>
            <a:r>
              <a:rPr lang="en-GB" b="1" dirty="0" smtClean="0">
                <a:solidFill>
                  <a:schemeClr val="accent1">
                    <a:lumMod val="75000"/>
                  </a:schemeClr>
                </a:solidFill>
              </a:rPr>
              <a:t>Policy and Target Setting:</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dirty="0" smtClean="0"/>
              <a:t>–  </a:t>
            </a:r>
            <a:r>
              <a:rPr lang="en-GB" sz="1800" b="1" i="1" dirty="0">
                <a:solidFill>
                  <a:schemeClr val="accent1">
                    <a:lumMod val="75000"/>
                  </a:schemeClr>
                </a:solidFill>
              </a:rPr>
              <a:t>Establishment of Government policy for the expansion of </a:t>
            </a:r>
            <a:r>
              <a:rPr lang="en-GB" sz="1800" b="1" i="1" dirty="0" smtClean="0">
                <a:solidFill>
                  <a:schemeClr val="accent1">
                    <a:lumMod val="75000"/>
                  </a:schemeClr>
                </a:solidFill>
              </a:rPr>
              <a:t>electrification and definition </a:t>
            </a:r>
            <a:r>
              <a:rPr lang="en-GB" sz="1800" b="1" i="1" dirty="0">
                <a:solidFill>
                  <a:schemeClr val="accent1">
                    <a:lumMod val="75000"/>
                  </a:schemeClr>
                </a:solidFill>
              </a:rPr>
              <a:t>of </a:t>
            </a:r>
            <a:r>
              <a:rPr lang="en-GB" sz="1800" b="1" i="1" dirty="0" smtClean="0">
                <a:solidFill>
                  <a:schemeClr val="accent1">
                    <a:lumMod val="75000"/>
                  </a:schemeClr>
                </a:solidFill>
              </a:rPr>
              <a:t>targets for achievement of electricity access provision </a:t>
            </a:r>
            <a:r>
              <a:rPr lang="en-GB" sz="1800" b="1" i="1" dirty="0">
                <a:solidFill>
                  <a:schemeClr val="accent1">
                    <a:lumMod val="75000"/>
                  </a:schemeClr>
                </a:solidFill>
              </a:rPr>
              <a:t>over a defined </a:t>
            </a:r>
            <a:r>
              <a:rPr lang="en-GB" sz="1800" b="1" i="1" dirty="0" smtClean="0">
                <a:solidFill>
                  <a:schemeClr val="accent1">
                    <a:lumMod val="75000"/>
                  </a:schemeClr>
                </a:solidFill>
              </a:rPr>
              <a:t>timeframe.</a:t>
            </a:r>
            <a:br>
              <a:rPr lang="en-GB" sz="1800" b="1" i="1" dirty="0" smtClean="0">
                <a:solidFill>
                  <a:schemeClr val="accent1">
                    <a:lumMod val="75000"/>
                  </a:schemeClr>
                </a:solidFill>
              </a:rPr>
            </a:br>
            <a:r>
              <a:rPr lang="en-GB" sz="1800" dirty="0" smtClean="0"/>
              <a:t/>
            </a:r>
            <a:br>
              <a:rPr lang="en-GB" sz="1800" dirty="0" smtClean="0"/>
            </a:br>
            <a:r>
              <a:rPr lang="en-GB" sz="1800" dirty="0"/>
              <a:t>There is widespread experience across the world of the positive impact of relevant targets within a broader policy for access to electricity. </a:t>
            </a:r>
            <a:br>
              <a:rPr lang="en-GB" sz="1800" dirty="0"/>
            </a:br>
            <a:r>
              <a:rPr lang="en-GB" sz="1800" dirty="0"/>
              <a:t>Existence </a:t>
            </a:r>
            <a:r>
              <a:rPr lang="en-GB" sz="1800" dirty="0" smtClean="0"/>
              <a:t>of a clear policy and targets </a:t>
            </a:r>
            <a:r>
              <a:rPr lang="en-GB" sz="1800" dirty="0"/>
              <a:t>provides a foundation for implementation, offering installers and financiers clear guidance on the government’s commitment to electrification and regarding the types of electricity provision required; this brings certainty to the market and hence encourages sustainable investment in this area</a:t>
            </a:r>
            <a:r>
              <a:rPr lang="en-GB" sz="1800" dirty="0" smtClean="0"/>
              <a:t>. While policy sets out the overall direction of the national approach to electrification, targets provide clear and quantified objectives. Targets may be set in terms of capacity/volume of electricity supplied or of numbers of household, businesses and community facilities provided with electricity access and levels of electricity access provided. They may be blind to the means used for provision or relate to specific technologies or to renewable versus fossil-fuelled electricity. Any targets should include clear timescales to allow progress to be monitored.</a:t>
            </a:r>
            <a:r>
              <a:rPr lang="en-GB" sz="1300" dirty="0"/>
              <a:t/>
            </a:r>
            <a:br>
              <a:rPr lang="en-GB" sz="1300" dirty="0"/>
            </a:br>
            <a:r>
              <a:rPr lang="en-GB" sz="1300" dirty="0" smtClean="0"/>
              <a:t/>
            </a:r>
            <a:br>
              <a:rPr lang="en-GB" sz="1300" dirty="0" smtClean="0"/>
            </a:br>
            <a:r>
              <a:rPr lang="en-GB" sz="1800" dirty="0"/>
              <a:t>Establishing targets in law is an important step in increasing their credibility and longevity. While most targets currently adopted around the world lack clear enforcement mechanisms or penalties, a number of countries are setting legally-binding targets. Making targets binding in law helps reassure investors in the expansion of electrification that a local market will continue to exist in the future. Furthermore, legally binding targets are harder to repeal and therefore may be less vulnerable to changes in the political climate. Overall, the track record for jurisdictions with aspirational targets is varied. In contrast, the track record for jurisdictions with binding targets is considerably stronger. </a:t>
            </a:r>
            <a:br>
              <a:rPr lang="en-GB" sz="1800" dirty="0"/>
            </a:br>
            <a:r>
              <a:rPr lang="en-GB" sz="1800" dirty="0" smtClean="0"/>
              <a:t/>
            </a:r>
            <a:br>
              <a:rPr lang="en-GB" sz="1800" dirty="0" smtClean="0"/>
            </a:br>
            <a:r>
              <a:rPr lang="en-GB" sz="1800" b="1" i="1" dirty="0">
                <a:solidFill>
                  <a:schemeClr val="accent1">
                    <a:lumMod val="75000"/>
                  </a:schemeClr>
                </a:solidFill>
              </a:rPr>
              <a:t>Interactions with other NEA Categories:</a:t>
            </a:r>
            <a:r>
              <a:rPr lang="en-GB" sz="1800" dirty="0">
                <a:solidFill>
                  <a:schemeClr val="accent1">
                    <a:lumMod val="75000"/>
                  </a:schemeClr>
                </a:solidFill>
              </a:rPr>
              <a:t>  </a:t>
            </a:r>
            <a:r>
              <a:rPr lang="en-GB" sz="1800" dirty="0"/>
              <a:t/>
            </a:r>
            <a:br>
              <a:rPr lang="en-GB" sz="1800" dirty="0"/>
            </a:br>
            <a:r>
              <a:rPr lang="en-GB" sz="1800" dirty="0" smtClean="0"/>
              <a:t/>
            </a:r>
            <a:br>
              <a:rPr lang="en-GB" sz="1800" dirty="0" smtClean="0"/>
            </a:br>
            <a:r>
              <a:rPr lang="en-GB" sz="1800" b="1" i="1" dirty="0" smtClean="0">
                <a:solidFill>
                  <a:schemeClr val="accent1">
                    <a:lumMod val="75000"/>
                  </a:schemeClr>
                </a:solidFill>
              </a:rPr>
              <a:t>Technologies  </a:t>
            </a:r>
            <a:r>
              <a:rPr lang="en-GB" sz="1800" dirty="0" smtClean="0"/>
              <a:t>– In the past targets have been set mainly in terms of generating capacity </a:t>
            </a:r>
            <a:r>
              <a:rPr lang="en-GB" sz="1800" dirty="0"/>
              <a:t>(MW</a:t>
            </a:r>
            <a:r>
              <a:rPr lang="en-GB" sz="1800" dirty="0" smtClean="0"/>
              <a:t>), output </a:t>
            </a:r>
            <a:r>
              <a:rPr lang="en-GB" sz="1800" dirty="0"/>
              <a:t>(</a:t>
            </a:r>
            <a:r>
              <a:rPr lang="en-GB" sz="1800" dirty="0" err="1"/>
              <a:t>MWh</a:t>
            </a:r>
            <a:r>
              <a:rPr lang="en-GB" sz="1800" dirty="0"/>
              <a:t>) </a:t>
            </a:r>
            <a:r>
              <a:rPr lang="en-GB" sz="1800" dirty="0" smtClean="0"/>
              <a:t>and numbers</a:t>
            </a:r>
            <a:br>
              <a:rPr lang="en-GB" sz="1800" dirty="0" smtClean="0"/>
            </a:br>
            <a:r>
              <a:rPr lang="en-GB" sz="1800" dirty="0" smtClean="0"/>
              <a:t> of (grid) connections. This approach is becoming increasingly outdated in a changing electricity landscape as it ignores </a:t>
            </a:r>
            <a:br>
              <a:rPr lang="en-GB" sz="1800" dirty="0" smtClean="0"/>
            </a:br>
            <a:r>
              <a:rPr lang="en-GB" sz="1800" dirty="0" smtClean="0"/>
              <a:t>off-grid forms of access and focusses on supply rather than the applications supported by electricity, with the ongoing </a:t>
            </a:r>
            <a:br>
              <a:rPr lang="en-GB" sz="1800" dirty="0" smtClean="0"/>
            </a:br>
            <a:r>
              <a:rPr lang="en-GB" sz="1800" dirty="0" smtClean="0"/>
              <a:t>development of low-energy appliances. Instead it is suggested that, in line with the SE4All Multi-Tier Tracking Framework</a:t>
            </a:r>
            <a:r>
              <a:rPr lang="en-GB" sz="1800" baseline="30000" dirty="0" smtClean="0"/>
              <a:t>1</a:t>
            </a:r>
            <a:r>
              <a:rPr lang="en-GB" sz="1800" dirty="0" smtClean="0"/>
              <a:t>,  </a:t>
            </a:r>
            <a:br>
              <a:rPr lang="en-GB" sz="1800" dirty="0" smtClean="0"/>
            </a:br>
            <a:r>
              <a:rPr lang="en-GB" sz="1800" dirty="0" smtClean="0"/>
              <a:t>targets should be formulated in terms of numbers gaining electricity access and levels of access achieved. </a:t>
            </a:r>
            <a:r>
              <a:rPr lang="en-GB" sz="1300" dirty="0" smtClean="0"/>
              <a:t/>
            </a:r>
            <a:br>
              <a:rPr lang="en-GB" sz="1300" dirty="0" smtClean="0"/>
            </a:br>
            <a:r>
              <a:rPr lang="en-GB" sz="1800" dirty="0" smtClean="0"/>
              <a:t/>
            </a:r>
            <a:br>
              <a:rPr lang="en-GB" sz="1800" dirty="0" smtClean="0"/>
            </a:br>
            <a:r>
              <a:rPr lang="en-GB" sz="1800" dirty="0" smtClean="0"/>
              <a:t/>
            </a:r>
            <a:br>
              <a:rPr lang="en-GB" sz="1800" dirty="0" smtClean="0"/>
            </a:br>
            <a:r>
              <a:rPr lang="en-GB" sz="1800" baseline="30000" dirty="0" smtClean="0"/>
              <a:t>1</a:t>
            </a:r>
            <a:r>
              <a:rPr lang="en-GB" sz="1300" dirty="0" smtClean="0"/>
              <a:t>SEforAll </a:t>
            </a:r>
            <a:r>
              <a:rPr lang="en-GB" sz="1300" dirty="0"/>
              <a:t>Multi-Tier Tracking Framework http://</a:t>
            </a:r>
            <a:r>
              <a:rPr lang="en-GB" sz="1300" dirty="0" smtClean="0"/>
              <a:t>gtf.esmap.org/download</a:t>
            </a:r>
            <a:endParaRPr lang="en-GB" sz="1800" dirty="0"/>
          </a:p>
        </p:txBody>
      </p:sp>
      <p:sp>
        <p:nvSpPr>
          <p:cNvPr id="3" name="TextBox 2">
            <a:hlinkClick r:id="rId2" action="ppaction://hlinksldjump"/>
          </p:cNvPr>
          <p:cNvSpPr txBox="1"/>
          <p:nvPr/>
        </p:nvSpPr>
        <p:spPr>
          <a:xfrm>
            <a:off x="10813312" y="573771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949" y="5374550"/>
            <a:ext cx="1375517"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798949"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14236436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7" name="TextBox 6"/>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sp>
        <p:nvSpPr>
          <p:cNvPr id="8" name="Title 1"/>
          <p:cNvSpPr>
            <a:spLocks noGrp="1"/>
          </p:cNvSpPr>
          <p:nvPr>
            <p:ph type="title"/>
          </p:nvPr>
        </p:nvSpPr>
        <p:spPr>
          <a:xfrm>
            <a:off x="195187" y="74180"/>
            <a:ext cx="10583282" cy="852983"/>
          </a:xfrm>
        </p:spPr>
        <p:txBody>
          <a:bodyPr>
            <a:normAutofit/>
          </a:bodyPr>
          <a:lstStyle/>
          <a:p>
            <a:r>
              <a:rPr lang="en-GB" b="1" dirty="0" smtClean="0">
                <a:solidFill>
                  <a:schemeClr val="accent1">
                    <a:lumMod val="75000"/>
                  </a:schemeClr>
                </a:solidFill>
              </a:rPr>
              <a:t>Delivery </a:t>
            </a:r>
            <a:r>
              <a:rPr lang="en-GB" b="1" smtClean="0">
                <a:solidFill>
                  <a:schemeClr val="accent1">
                    <a:lumMod val="75000"/>
                  </a:schemeClr>
                </a:solidFill>
              </a:rPr>
              <a:t>Model Categories</a:t>
            </a:r>
            <a:endParaRPr lang="en-GB" sz="1800" dirty="0"/>
          </a:p>
        </p:txBody>
      </p:sp>
      <p:graphicFrame>
        <p:nvGraphicFramePr>
          <p:cNvPr id="9" name="Table 8"/>
          <p:cNvGraphicFramePr>
            <a:graphicFrameLocks noGrp="1"/>
          </p:cNvGraphicFramePr>
          <p:nvPr>
            <p:extLst>
              <p:ext uri="{D42A27DB-BD31-4B8C-83A1-F6EECF244321}">
                <p14:modId xmlns:p14="http://schemas.microsoft.com/office/powerpoint/2010/main" val="3885989913"/>
              </p:ext>
            </p:extLst>
          </p:nvPr>
        </p:nvGraphicFramePr>
        <p:xfrm>
          <a:off x="331604" y="1414463"/>
          <a:ext cx="10120201" cy="3763592"/>
        </p:xfrm>
        <a:graphic>
          <a:graphicData uri="http://schemas.openxmlformats.org/drawingml/2006/table">
            <a:tbl>
              <a:tblPr>
                <a:tableStyleId>{5C22544A-7EE6-4342-B048-85BDC9FD1C3A}</a:tableStyleId>
              </a:tblPr>
              <a:tblGrid>
                <a:gridCol w="2523432">
                  <a:extLst>
                    <a:ext uri="{9D8B030D-6E8A-4147-A177-3AD203B41FA5}">
                      <a16:colId xmlns:a16="http://schemas.microsoft.com/office/drawing/2014/main" val="20000"/>
                    </a:ext>
                  </a:extLst>
                </a:gridCol>
                <a:gridCol w="7596769">
                  <a:extLst>
                    <a:ext uri="{9D8B030D-6E8A-4147-A177-3AD203B41FA5}">
                      <a16:colId xmlns:a16="http://schemas.microsoft.com/office/drawing/2014/main" val="20001"/>
                    </a:ext>
                  </a:extLst>
                </a:gridCol>
              </a:tblGrid>
              <a:tr h="1236474">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Public</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CC"/>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Delivery of electricity access by an entity or entities all of which are publically owned </a:t>
                      </a:r>
                    </a:p>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and managed, using purely public finance.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098089">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Private </a:t>
                      </a:r>
                      <a:r>
                        <a:rPr lang="en-GB" sz="1800" b="1" u="none" strike="noStrike" kern="1200" dirty="0" smtClean="0">
                          <a:solidFill>
                            <a:schemeClr val="bg1"/>
                          </a:solidFill>
                          <a:effectLst/>
                          <a:latin typeface="+mn-lt"/>
                          <a:ea typeface="+mn-ea"/>
                          <a:cs typeface="+mn-cs"/>
                        </a:rPr>
                        <a:t/>
                      </a:r>
                      <a:br>
                        <a:rPr lang="en-GB" sz="1800" b="1" u="none" strike="noStrike" kern="1200" dirty="0" smtClean="0">
                          <a:solidFill>
                            <a:schemeClr val="bg1"/>
                          </a:solidFill>
                          <a:effectLst/>
                          <a:latin typeface="+mn-lt"/>
                          <a:ea typeface="+mn-ea"/>
                          <a:cs typeface="+mn-cs"/>
                        </a:rPr>
                      </a:br>
                      <a:r>
                        <a:rPr lang="en-GB" sz="1800" b="1" u="none" strike="noStrike" kern="1200" dirty="0" smtClean="0">
                          <a:solidFill>
                            <a:schemeClr val="bg1"/>
                          </a:solidFill>
                          <a:effectLst/>
                          <a:latin typeface="+mn-lt"/>
                          <a:ea typeface="+mn-ea"/>
                          <a:cs typeface="+mn-cs"/>
                        </a:rPr>
                        <a:t>(</a:t>
                      </a:r>
                      <a:r>
                        <a:rPr lang="en-GB" sz="1800" b="1" u="none" strike="noStrike" kern="1200" dirty="0">
                          <a:solidFill>
                            <a:schemeClr val="bg1"/>
                          </a:solidFill>
                          <a:effectLst/>
                          <a:latin typeface="+mn-lt"/>
                          <a:ea typeface="+mn-ea"/>
                          <a:cs typeface="+mn-cs"/>
                        </a:rPr>
                        <a:t>non-Government</a:t>
                      </a:r>
                      <a:r>
                        <a:rPr lang="en-GB" sz="1800" b="1" u="none" strike="noStrike" kern="1200" dirty="0" smtClean="0">
                          <a:solidFill>
                            <a:schemeClr val="bg1"/>
                          </a:solidFill>
                          <a:effectLst/>
                          <a:latin typeface="+mn-lt"/>
                          <a:ea typeface="+mn-ea"/>
                          <a:cs typeface="+mn-cs"/>
                        </a:rPr>
                        <a:t>)</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CFF"/>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Delivery of electricity access by an entity or entities none of which are owned and managed by the state, using purely private finance.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429029">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Public-Private </a:t>
                      </a:r>
                      <a:r>
                        <a:rPr lang="en-GB" sz="1800" b="1" u="none" strike="noStrike" kern="1200" dirty="0" smtClean="0">
                          <a:solidFill>
                            <a:schemeClr val="bg1"/>
                          </a:solidFill>
                          <a:effectLst/>
                          <a:latin typeface="+mn-lt"/>
                          <a:ea typeface="+mn-ea"/>
                          <a:cs typeface="+mn-cs"/>
                        </a:rPr>
                        <a:t/>
                      </a:r>
                      <a:br>
                        <a:rPr lang="en-GB" sz="1800" b="1" u="none" strike="noStrike" kern="1200" dirty="0" smtClean="0">
                          <a:solidFill>
                            <a:schemeClr val="bg1"/>
                          </a:solidFill>
                          <a:effectLst/>
                          <a:latin typeface="+mn-lt"/>
                          <a:ea typeface="+mn-ea"/>
                          <a:cs typeface="+mn-cs"/>
                        </a:rPr>
                      </a:br>
                      <a:r>
                        <a:rPr lang="en-GB" sz="1800" b="1" u="none" strike="noStrike" kern="1200" dirty="0" smtClean="0">
                          <a:solidFill>
                            <a:schemeClr val="bg1"/>
                          </a:solidFill>
                          <a:effectLst/>
                          <a:latin typeface="+mn-lt"/>
                          <a:ea typeface="+mn-ea"/>
                          <a:cs typeface="+mn-cs"/>
                        </a:rPr>
                        <a:t>Partnership</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Delivery of electricity access by an entity which is part publically and part privately owned or by a mix of publically and privately owned entities or using a combination of public and private finance.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10" name="TextBox 9">
            <a:hlinkClick r:id="rId4" action="ppaction://hlinksldjump"/>
          </p:cNvPr>
          <p:cNvSpPr txBox="1"/>
          <p:nvPr/>
        </p:nvSpPr>
        <p:spPr>
          <a:xfrm>
            <a:off x="10813312" y="5715282"/>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1" name="TextBox 10">
            <a:hlinkClick r:id="rId4" action="ppaction://hlinksldjump"/>
          </p:cNvPr>
          <p:cNvSpPr txBox="1"/>
          <p:nvPr/>
        </p:nvSpPr>
        <p:spPr>
          <a:xfrm>
            <a:off x="10813312" y="5345950"/>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654383408"/>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29" y="146300"/>
            <a:ext cx="11756571" cy="7116737"/>
          </a:xfrm>
        </p:spPr>
        <p:txBody>
          <a:bodyPr anchor="t">
            <a:normAutofit/>
          </a:bodyPr>
          <a:lstStyle/>
          <a:p>
            <a:r>
              <a:rPr lang="en-GB" b="1" dirty="0" smtClean="0">
                <a:solidFill>
                  <a:schemeClr val="accent1">
                    <a:lumMod val="75000"/>
                  </a:schemeClr>
                </a:solidFill>
              </a:rPr>
              <a:t>Policy and Target Setting:</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1500" dirty="0"/>
              <a:t>Governments increasingly recognise the benefits of adopting a portfolio approach to any renewable energy deployment, including the use of local renewable resources for electrification. Targets that are exclusive to selected technologies can be introduced to support their specific deployment, in particular when they are most suitable in terms of resource availability (e.g. solar electricity generation </a:t>
            </a:r>
            <a:r>
              <a:rPr lang="en-GB" sz="1500" dirty="0" smtClean="0"/>
              <a:t>targets </a:t>
            </a:r>
            <a:r>
              <a:rPr lang="en-GB" sz="1500" dirty="0"/>
              <a:t>in Dubai). Such targets can also give investors confidence and catalyse development of the market for these </a:t>
            </a:r>
            <a:r>
              <a:rPr lang="en-GB" sz="1500" dirty="0" smtClean="0"/>
              <a:t>selected </a:t>
            </a:r>
            <a:r>
              <a:rPr lang="en-GB" sz="1500" dirty="0"/>
              <a:t>technologies. In addition, technology-specific targets can support the diversification of the energy mix to </a:t>
            </a:r>
            <a:r>
              <a:rPr lang="en-GB" sz="1500" dirty="0" smtClean="0"/>
              <a:t>increase </a:t>
            </a:r>
            <a:r>
              <a:rPr lang="en-GB" sz="1500" dirty="0"/>
              <a:t>energy security. As a result, technology-specific targets have significantly increased in recent years. By </a:t>
            </a:r>
            <a:r>
              <a:rPr lang="en-GB" sz="1500" dirty="0" smtClean="0"/>
              <a:t>encouraging </a:t>
            </a:r>
            <a:r>
              <a:rPr lang="en-GB" sz="1500" dirty="0"/>
              <a:t>the simultaneous development of a range of different electrification options, policy makers are enabling </a:t>
            </a:r>
            <a:r>
              <a:rPr lang="en-GB" sz="1500" dirty="0" smtClean="0"/>
              <a:t>more </a:t>
            </a:r>
            <a:r>
              <a:rPr lang="en-GB" sz="1500" dirty="0"/>
              <a:t>diversified electricity supply sectors to emerge and to grow.</a:t>
            </a:r>
            <a:br>
              <a:rPr lang="en-GB" sz="1500" dirty="0"/>
            </a:br>
            <a:r>
              <a:rPr lang="en-GB" sz="1500" dirty="0" smtClean="0"/>
              <a:t> </a:t>
            </a:r>
            <a:r>
              <a:rPr lang="en-GB" sz="1500" dirty="0"/>
              <a:t/>
            </a:r>
            <a:br>
              <a:rPr lang="en-GB" sz="1500" dirty="0"/>
            </a:br>
            <a:r>
              <a:rPr lang="en-GB" sz="1500" b="1" i="1" dirty="0" smtClean="0">
                <a:solidFill>
                  <a:schemeClr val="accent1">
                    <a:lumMod val="75000"/>
                  </a:schemeClr>
                </a:solidFill>
              </a:rPr>
              <a:t>Delivery Model </a:t>
            </a:r>
            <a:r>
              <a:rPr lang="en-GB" sz="1500" dirty="0" smtClean="0"/>
              <a:t>–  Under a public delivery model, government policy and targets effectively act as instructions to those managing electricity provision. Under private or public-private partnerships targets may be made obligatory through concession and licensing arrangements, but care should be taken in </a:t>
            </a:r>
            <a:r>
              <a:rPr lang="en-GB" sz="1500" dirty="0"/>
              <a:t>establishing onerous </a:t>
            </a:r>
            <a:r>
              <a:rPr lang="en-GB" sz="1500" dirty="0" smtClean="0"/>
              <a:t>business-specific </a:t>
            </a:r>
            <a:r>
              <a:rPr lang="en-GB" sz="1500" dirty="0"/>
              <a:t>obligatory </a:t>
            </a:r>
            <a:r>
              <a:rPr lang="en-GB" sz="1500" dirty="0" smtClean="0"/>
              <a:t>targets since these may discourage investment, even while the government commitment to electrification embodied in policy and targets can encourage it.       </a:t>
            </a:r>
            <a:br>
              <a:rPr lang="en-GB" sz="1500" dirty="0" smtClean="0"/>
            </a:br>
            <a:r>
              <a:rPr lang="en-GB" sz="1500" dirty="0" smtClean="0"/>
              <a:t> </a:t>
            </a:r>
            <a:r>
              <a:rPr lang="en-GB" sz="1500" dirty="0"/>
              <a:t/>
            </a:r>
            <a:br>
              <a:rPr lang="en-GB" sz="1500" dirty="0"/>
            </a:br>
            <a:r>
              <a:rPr lang="en-GB" sz="1500" b="1" i="1" dirty="0">
                <a:solidFill>
                  <a:schemeClr val="accent1">
                    <a:lumMod val="75000"/>
                  </a:schemeClr>
                </a:solidFill>
              </a:rPr>
              <a:t>Legal </a:t>
            </a:r>
            <a:r>
              <a:rPr lang="en-GB" sz="1500" b="1" i="1" dirty="0" smtClean="0">
                <a:solidFill>
                  <a:schemeClr val="accent1">
                    <a:lumMod val="75000"/>
                  </a:schemeClr>
                </a:solidFill>
              </a:rPr>
              <a:t>basis &amp; Price/Tariff regulation  - </a:t>
            </a:r>
            <a:r>
              <a:rPr lang="en-GB" sz="1500" dirty="0"/>
              <a:t>any targets established by Government authorities should be in line with other regulatory </a:t>
            </a:r>
            <a:r>
              <a:rPr lang="en-GB" sz="1500" dirty="0" smtClean="0"/>
              <a:t>measures</a:t>
            </a:r>
            <a:r>
              <a:rPr lang="en-GB" sz="1500" dirty="0"/>
              <a:t>.  Any provisions made to grant licences or concessions, or any framework in place for electrification through a monopoly provider, must be accounted for in order for electrification targets to be realistic within the constraints of agreements already reached.  Licence holders and concessionaires </a:t>
            </a:r>
            <a:r>
              <a:rPr lang="en-GB" sz="1500" dirty="0" smtClean="0"/>
              <a:t>often </a:t>
            </a:r>
            <a:r>
              <a:rPr lang="en-GB" sz="1500" dirty="0"/>
              <a:t>have clear limits specified for the number of increased connections that they are able to deliver.  Any policy or targets must be aligned with such agreements, and include clear justification (including the source of any additional installation capacity) if targets are set above the limits already in place for suppliers engaged through existing regulation. </a:t>
            </a:r>
            <a:r>
              <a:rPr lang="en-GB" sz="1500" dirty="0" smtClean="0"/>
              <a:t/>
            </a:r>
            <a:br>
              <a:rPr lang="en-GB" sz="1500" dirty="0" smtClean="0"/>
            </a:br>
            <a:r>
              <a:rPr lang="en-GB" sz="1500" dirty="0"/>
              <a:t/>
            </a:r>
            <a:br>
              <a:rPr lang="en-GB" sz="1500" dirty="0"/>
            </a:br>
            <a:r>
              <a:rPr lang="en-GB" sz="1500" b="1" i="1" dirty="0" smtClean="0">
                <a:solidFill>
                  <a:schemeClr val="accent1">
                    <a:lumMod val="75000"/>
                  </a:schemeClr>
                </a:solidFill>
              </a:rPr>
              <a:t>Finance – </a:t>
            </a:r>
            <a:r>
              <a:rPr lang="en-GB" sz="1500" dirty="0"/>
              <a:t>One of the main purposes for setting targets is to direct financial resources.  </a:t>
            </a:r>
            <a:r>
              <a:rPr lang="en-GB" sz="1500" dirty="0" smtClean="0"/>
              <a:t>At the same time, one </a:t>
            </a:r>
            <a:r>
              <a:rPr lang="en-GB" sz="1500" dirty="0"/>
              <a:t>of </a:t>
            </a:r>
            <a:r>
              <a:rPr lang="en-GB" sz="1500" dirty="0" smtClean="0"/>
              <a:t/>
            </a:r>
            <a:br>
              <a:rPr lang="en-GB" sz="1500" dirty="0" smtClean="0"/>
            </a:br>
            <a:r>
              <a:rPr lang="en-GB" sz="1500" dirty="0" smtClean="0"/>
              <a:t>the </a:t>
            </a:r>
            <a:r>
              <a:rPr lang="en-GB" sz="1500" dirty="0"/>
              <a:t>factors to take into account when setting targets is the availability of </a:t>
            </a:r>
            <a:r>
              <a:rPr lang="en-GB" sz="1500" dirty="0" smtClean="0"/>
              <a:t>finance </a:t>
            </a:r>
            <a:r>
              <a:rPr lang="en-GB" sz="1500" dirty="0"/>
              <a:t>– </a:t>
            </a:r>
            <a:r>
              <a:rPr lang="en-GB" sz="1500" dirty="0" smtClean="0"/>
              <a:t>from </a:t>
            </a:r>
            <a:r>
              <a:rPr lang="en-GB" sz="1500" dirty="0"/>
              <a:t>the public purse, from </a:t>
            </a:r>
            <a:r>
              <a:rPr lang="en-GB" sz="1500" dirty="0" smtClean="0"/>
              <a:t/>
            </a:r>
            <a:br>
              <a:rPr lang="en-GB" sz="1500" dirty="0" smtClean="0"/>
            </a:br>
            <a:r>
              <a:rPr lang="en-GB" sz="1500" dirty="0" smtClean="0"/>
              <a:t>users</a:t>
            </a:r>
            <a:r>
              <a:rPr lang="en-GB" sz="1500" dirty="0"/>
              <a:t>’ willingness-to-pay and from private investment. </a:t>
            </a:r>
            <a:r>
              <a:rPr lang="en-GB" sz="1500" dirty="0" smtClean="0"/>
              <a:t>In </a:t>
            </a:r>
            <a:r>
              <a:rPr lang="en-GB" sz="1500" dirty="0"/>
              <a:t>order to have sufficient </a:t>
            </a:r>
            <a:r>
              <a:rPr lang="en-GB" sz="1500" dirty="0" smtClean="0"/>
              <a:t>confidence </a:t>
            </a:r>
            <a:r>
              <a:rPr lang="en-GB" sz="1500" dirty="0"/>
              <a:t>for investment in </a:t>
            </a:r>
            <a:r>
              <a:rPr lang="en-GB" sz="1500" dirty="0" smtClean="0"/>
              <a:t/>
            </a:r>
            <a:br>
              <a:rPr lang="en-GB" sz="1500" dirty="0" smtClean="0"/>
            </a:br>
            <a:r>
              <a:rPr lang="en-GB" sz="1500" dirty="0" smtClean="0"/>
              <a:t>any </a:t>
            </a:r>
            <a:r>
              <a:rPr lang="en-GB" sz="1500" dirty="0"/>
              <a:t>market, financiers will usually require some clear policy </a:t>
            </a:r>
            <a:r>
              <a:rPr lang="en-GB" sz="1500" dirty="0" smtClean="0"/>
              <a:t>commitment</a:t>
            </a:r>
            <a:r>
              <a:rPr lang="en-GB" sz="1500" dirty="0"/>
              <a:t>.  The definition </a:t>
            </a:r>
            <a:r>
              <a:rPr lang="en-GB" sz="1500" dirty="0" smtClean="0"/>
              <a:t>of </a:t>
            </a:r>
            <a:r>
              <a:rPr lang="en-GB" sz="1500" dirty="0"/>
              <a:t>targets related to </a:t>
            </a:r>
            <a:r>
              <a:rPr lang="en-GB" sz="1500" dirty="0" smtClean="0"/>
              <a:t/>
            </a:r>
            <a:br>
              <a:rPr lang="en-GB" sz="1500" dirty="0" smtClean="0"/>
            </a:br>
            <a:r>
              <a:rPr lang="en-GB" sz="1500" dirty="0" smtClean="0"/>
              <a:t>such </a:t>
            </a:r>
            <a:r>
              <a:rPr lang="en-GB" sz="1500" dirty="0"/>
              <a:t>electrification policy has great value since such quantification provides </a:t>
            </a:r>
            <a:r>
              <a:rPr lang="en-GB" sz="1500" dirty="0" smtClean="0"/>
              <a:t>a </a:t>
            </a:r>
            <a:r>
              <a:rPr lang="en-GB" sz="1500" dirty="0"/>
              <a:t>much clearer </a:t>
            </a:r>
            <a:r>
              <a:rPr lang="en-GB" sz="1500" dirty="0" smtClean="0"/>
              <a:t>definition </a:t>
            </a:r>
            <a:r>
              <a:rPr lang="en-GB" sz="1500" dirty="0"/>
              <a:t>of the size </a:t>
            </a:r>
            <a:r>
              <a:rPr lang="en-GB" sz="1500" dirty="0" smtClean="0"/>
              <a:t/>
            </a:r>
            <a:br>
              <a:rPr lang="en-GB" sz="1500" dirty="0" smtClean="0"/>
            </a:br>
            <a:r>
              <a:rPr lang="en-GB" sz="1500" dirty="0" smtClean="0"/>
              <a:t>of </a:t>
            </a:r>
            <a:r>
              <a:rPr lang="en-GB" sz="1500" dirty="0"/>
              <a:t>the market and thereby the potential returns for investors.  This level of clarity, with </a:t>
            </a:r>
            <a:r>
              <a:rPr lang="en-GB" sz="1500" dirty="0" smtClean="0"/>
              <a:t>policy commitments </a:t>
            </a:r>
            <a:r>
              <a:rPr lang="en-GB" sz="1500" dirty="0"/>
              <a:t>backed </a:t>
            </a:r>
            <a:r>
              <a:rPr lang="en-GB" sz="1500" dirty="0" smtClean="0"/>
              <a:t/>
            </a:r>
            <a:br>
              <a:rPr lang="en-GB" sz="1500" dirty="0" smtClean="0"/>
            </a:br>
            <a:r>
              <a:rPr lang="en-GB" sz="1500" dirty="0" smtClean="0"/>
              <a:t>up </a:t>
            </a:r>
            <a:r>
              <a:rPr lang="en-GB" sz="1500" dirty="0"/>
              <a:t>by target levels of electricity access, means greater certainty and therefore increased </a:t>
            </a:r>
            <a:r>
              <a:rPr lang="en-GB" sz="1500" dirty="0" smtClean="0"/>
              <a:t>willingness </a:t>
            </a:r>
            <a:r>
              <a:rPr lang="en-GB" sz="1500" dirty="0"/>
              <a:t>to invest. </a:t>
            </a:r>
          </a:p>
        </p:txBody>
      </p:sp>
      <p:sp>
        <p:nvSpPr>
          <p:cNvPr id="7" name="TextBox 6">
            <a:hlinkClick r:id="rId2" action="ppaction://hlinksldjump"/>
          </p:cNvPr>
          <p:cNvSpPr txBox="1"/>
          <p:nvPr/>
        </p:nvSpPr>
        <p:spPr>
          <a:xfrm>
            <a:off x="10788316" y="572148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9" name="TextBox 8">
            <a:hlinkClick r:id="rId2" action="ppaction://hlinksldjump"/>
          </p:cNvPr>
          <p:cNvSpPr txBox="1"/>
          <p:nvPr/>
        </p:nvSpPr>
        <p:spPr>
          <a:xfrm>
            <a:off x="10788316" y="5352157"/>
            <a:ext cx="140368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788316" y="6098090"/>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167797087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932" y="120149"/>
            <a:ext cx="11170227" cy="6761851"/>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Policy </a:t>
            </a:r>
            <a:r>
              <a:rPr lang="en-GB" sz="4000" b="1" dirty="0">
                <a:solidFill>
                  <a:schemeClr val="accent1">
                    <a:lumMod val="75000"/>
                  </a:schemeClr>
                </a:solidFill>
                <a:latin typeface="+mj-lt"/>
                <a:ea typeface="+mj-ea"/>
                <a:cs typeface="+mj-cs"/>
              </a:rPr>
              <a:t>and Target Setting </a:t>
            </a:r>
          </a:p>
          <a:p>
            <a:endParaRPr lang="en-GB" sz="1000" b="1" dirty="0" smtClean="0">
              <a:solidFill>
                <a:schemeClr val="accent1">
                  <a:lumMod val="75000"/>
                </a:schemeClr>
              </a:solidFill>
              <a:latin typeface="+mj-lt"/>
            </a:endParaRPr>
          </a:p>
          <a:p>
            <a:pPr>
              <a:lnSpc>
                <a:spcPct val="90000"/>
              </a:lnSpc>
            </a:pPr>
            <a:endParaRPr lang="en-GB" sz="1000" b="1" i="1" dirty="0" smtClean="0">
              <a:solidFill>
                <a:schemeClr val="accent1">
                  <a:lumMod val="75000"/>
                </a:schemeClr>
              </a:solidFill>
              <a:latin typeface="+mj-lt"/>
            </a:endParaRPr>
          </a:p>
          <a:p>
            <a:pPr>
              <a:lnSpc>
                <a:spcPct val="90000"/>
              </a:lnSpc>
            </a:pPr>
            <a:r>
              <a:rPr lang="en-GB" sz="1600" b="1" i="1" dirty="0" smtClean="0">
                <a:solidFill>
                  <a:schemeClr val="accent1">
                    <a:lumMod val="75000"/>
                  </a:schemeClr>
                </a:solidFill>
                <a:latin typeface="+mj-lt"/>
              </a:rPr>
              <a:t>Non-Financial </a:t>
            </a:r>
            <a:r>
              <a:rPr lang="en-GB" sz="1600" b="1" i="1" dirty="0" smtClean="0">
                <a:solidFill>
                  <a:schemeClr val="accent1">
                    <a:lumMod val="75000"/>
                  </a:schemeClr>
                </a:solidFill>
                <a:latin typeface="+mj-lt"/>
                <a:ea typeface="+mj-ea"/>
                <a:cs typeface="+mj-cs"/>
              </a:rPr>
              <a:t>Interventions - </a:t>
            </a:r>
            <a:r>
              <a:rPr lang="en-GB" sz="1600" dirty="0">
                <a:latin typeface="+mj-lt"/>
              </a:rPr>
              <a:t>Any policy that includes a framework for </a:t>
            </a:r>
            <a:r>
              <a:rPr lang="en-GB" sz="1600" dirty="0" smtClean="0">
                <a:latin typeface="+mj-lt"/>
              </a:rPr>
              <a:t>expansion </a:t>
            </a:r>
            <a:r>
              <a:rPr lang="en-GB" sz="1600" dirty="0">
                <a:latin typeface="+mj-lt"/>
              </a:rPr>
              <a:t>of electrification by specific means (whether grid, mini-grid or stand-alone systems) will provide a foundation for the increased involvement of installers and financiers. </a:t>
            </a:r>
            <a:r>
              <a:rPr lang="en-GB" sz="1600" dirty="0" smtClean="0">
                <a:latin typeface="+mj-lt"/>
              </a:rPr>
              <a:t>Potential end-users will also become </a:t>
            </a:r>
            <a:r>
              <a:rPr lang="en-GB" sz="1600" dirty="0">
                <a:latin typeface="+mj-lt"/>
              </a:rPr>
              <a:t>aware of such </a:t>
            </a:r>
            <a:r>
              <a:rPr lang="en-GB" sz="1600" dirty="0" smtClean="0">
                <a:latin typeface="+mj-lt"/>
              </a:rPr>
              <a:t>commitments and </a:t>
            </a:r>
            <a:r>
              <a:rPr lang="en-GB" sz="1600" dirty="0">
                <a:latin typeface="+mj-lt"/>
              </a:rPr>
              <a:t>policy and targets will thereby increase awareness of the opportunity for </a:t>
            </a:r>
            <a:r>
              <a:rPr lang="en-GB" sz="1600" dirty="0" smtClean="0">
                <a:latin typeface="+mj-lt"/>
              </a:rPr>
              <a:t>electrification. Targets </a:t>
            </a:r>
            <a:r>
              <a:rPr lang="en-GB" sz="1600" dirty="0">
                <a:latin typeface="+mj-lt"/>
              </a:rPr>
              <a:t>and policy for greater access to electricity </a:t>
            </a:r>
            <a:r>
              <a:rPr lang="en-GB" sz="1600" dirty="0" smtClean="0">
                <a:latin typeface="+mj-lt"/>
              </a:rPr>
              <a:t>thus feed directly into provision of market information for businesses, awareness raising and demand promotion. Government policy also forms the starting point for any direct electricity provision and for institutional restructuring and regulatory reform through which the policy will be delivered. Technical assistance may be needed to support policy and target setting.</a:t>
            </a:r>
          </a:p>
          <a:p>
            <a:pPr>
              <a:lnSpc>
                <a:spcPct val="90000"/>
              </a:lnSpc>
            </a:pPr>
            <a:endParaRPr lang="en-GB" sz="1600" dirty="0">
              <a:latin typeface="+mj-lt"/>
            </a:endParaRPr>
          </a:p>
          <a:p>
            <a:pPr>
              <a:lnSpc>
                <a:spcPct val="90000"/>
              </a:lnSpc>
            </a:pPr>
            <a:r>
              <a:rPr lang="en-GB" sz="1600" b="1" i="1" dirty="0">
                <a:solidFill>
                  <a:schemeClr val="accent1">
                    <a:lumMod val="75000"/>
                  </a:schemeClr>
                </a:solidFill>
              </a:rPr>
              <a:t>Advantages and Disadvantages </a:t>
            </a:r>
            <a:r>
              <a:rPr lang="en-GB" sz="1600" b="1" i="1" dirty="0" smtClean="0">
                <a:solidFill>
                  <a:schemeClr val="accent1">
                    <a:lumMod val="75000"/>
                  </a:schemeClr>
                </a:solidFill>
              </a:rPr>
              <a:t>- </a:t>
            </a:r>
            <a:r>
              <a:rPr lang="en-GB" sz="1600" dirty="0" smtClean="0">
                <a:latin typeface="+mj-lt"/>
              </a:rPr>
              <a:t>Targets </a:t>
            </a:r>
            <a:r>
              <a:rPr lang="en-GB" sz="1600" dirty="0">
                <a:latin typeface="+mj-lt"/>
              </a:rPr>
              <a:t>can have a number of positive functions at different stages of the policy-making process (i.e. formulation, implementation, and monitoring and evaluation). They serve an important guiding and knowledge function at the policy formulation stage, where they can bring consistency across different policy spheres and reveal data requirements and discrepancies. They can also enhance the transparency of the policy-making process by providing a common information base to all stakeholders, thereby fostering public support. At the policy implementation stage, targets signal political commitment, indicate long-term investment and innovation trends, improve coordination and motivate stakeholders to take action. At the monitoring and evaluation stage, targets can help measure the effectiveness of various policies and measures, and provide an opportunity for review, adaptation and continuous improvement. One potential disadvantage is the cost in terms of staff time from the institution responsible for policy and target setting.  This relates initially to determining an effective target level, which requires research into the costs and benefits of expanded electricity supplies as well as clear understanding of the local issues that will determine user demand, ownership </a:t>
            </a:r>
            <a:endParaRPr lang="en-GB" sz="1600" dirty="0" smtClean="0">
              <a:latin typeface="+mj-lt"/>
            </a:endParaRPr>
          </a:p>
          <a:p>
            <a:pPr>
              <a:lnSpc>
                <a:spcPct val="90000"/>
              </a:lnSpc>
            </a:pPr>
            <a:r>
              <a:rPr lang="en-GB" sz="1600" dirty="0" smtClean="0">
                <a:latin typeface="+mj-lt"/>
              </a:rPr>
              <a:t>and </a:t>
            </a:r>
            <a:r>
              <a:rPr lang="en-GB" sz="1600" dirty="0">
                <a:latin typeface="+mj-lt"/>
              </a:rPr>
              <a:t>likely take-up.  But also, having established the desired level for target-setting, the type of approach (from voluntary </a:t>
            </a:r>
            <a:endParaRPr lang="en-GB" sz="1600" dirty="0" smtClean="0">
              <a:latin typeface="+mj-lt"/>
            </a:endParaRPr>
          </a:p>
          <a:p>
            <a:pPr>
              <a:lnSpc>
                <a:spcPct val="90000"/>
              </a:lnSpc>
            </a:pPr>
            <a:r>
              <a:rPr lang="en-GB" sz="1600" dirty="0" smtClean="0">
                <a:latin typeface="+mj-lt"/>
              </a:rPr>
              <a:t>commitments </a:t>
            </a:r>
            <a:r>
              <a:rPr lang="en-GB" sz="1600" dirty="0">
                <a:latin typeface="+mj-lt"/>
              </a:rPr>
              <a:t>to legal obligations) must be determined according to relevant policy frameworks.  This may require further </a:t>
            </a:r>
            <a:endParaRPr lang="en-GB" sz="1600" dirty="0" smtClean="0">
              <a:latin typeface="+mj-lt"/>
            </a:endParaRPr>
          </a:p>
          <a:p>
            <a:pPr>
              <a:lnSpc>
                <a:spcPct val="90000"/>
              </a:lnSpc>
            </a:pPr>
            <a:r>
              <a:rPr lang="en-GB" sz="1600" dirty="0" smtClean="0">
                <a:latin typeface="+mj-lt"/>
              </a:rPr>
              <a:t>policy </a:t>
            </a:r>
            <a:r>
              <a:rPr lang="en-GB" sz="1600" dirty="0">
                <a:latin typeface="+mj-lt"/>
              </a:rPr>
              <a:t>preparation or adaption and hence additional institutional resources.  Finally, the enforcement of any targets will </a:t>
            </a:r>
            <a:endParaRPr lang="en-GB" sz="1600" dirty="0" smtClean="0">
              <a:latin typeface="+mj-lt"/>
            </a:endParaRPr>
          </a:p>
          <a:p>
            <a:pPr>
              <a:lnSpc>
                <a:spcPct val="90000"/>
              </a:lnSpc>
            </a:pPr>
            <a:r>
              <a:rPr lang="en-GB" sz="1600" dirty="0" smtClean="0">
                <a:latin typeface="+mj-lt"/>
              </a:rPr>
              <a:t>add </a:t>
            </a:r>
            <a:r>
              <a:rPr lang="en-GB" sz="1600" dirty="0">
                <a:latin typeface="+mj-lt"/>
              </a:rPr>
              <a:t>to the capacity needs and may require the definition of a new function within an existing authority, or the </a:t>
            </a:r>
            <a:endParaRPr lang="en-GB" sz="1600" dirty="0" smtClean="0">
              <a:latin typeface="+mj-lt"/>
            </a:endParaRPr>
          </a:p>
          <a:p>
            <a:pPr>
              <a:lnSpc>
                <a:spcPct val="90000"/>
              </a:lnSpc>
            </a:pPr>
            <a:r>
              <a:rPr lang="en-GB" sz="1600" dirty="0" smtClean="0">
                <a:latin typeface="+mj-lt"/>
              </a:rPr>
              <a:t>establishment </a:t>
            </a:r>
            <a:r>
              <a:rPr lang="en-GB" sz="1600" dirty="0">
                <a:latin typeface="+mj-lt"/>
              </a:rPr>
              <a:t>of a new body to perform this role.  Whichever approach is adopted, there is a substantial capacity </a:t>
            </a:r>
            <a:endParaRPr lang="en-GB" sz="1600" dirty="0" smtClean="0">
              <a:latin typeface="+mj-lt"/>
            </a:endParaRPr>
          </a:p>
          <a:p>
            <a:pPr>
              <a:lnSpc>
                <a:spcPct val="90000"/>
              </a:lnSpc>
            </a:pPr>
            <a:r>
              <a:rPr lang="en-GB" sz="1600" dirty="0" smtClean="0">
                <a:latin typeface="+mj-lt"/>
              </a:rPr>
              <a:t>requirement</a:t>
            </a:r>
            <a:r>
              <a:rPr lang="en-GB" sz="1600" dirty="0">
                <a:latin typeface="+mj-lt"/>
              </a:rPr>
              <a:t>.</a:t>
            </a:r>
          </a:p>
          <a:p>
            <a:pPr>
              <a:lnSpc>
                <a:spcPct val="90000"/>
              </a:lnSpc>
            </a:pPr>
            <a:endParaRPr lang="en-GB" sz="1600" dirty="0">
              <a:latin typeface="+mj-lt"/>
            </a:endParaRPr>
          </a:p>
          <a:p>
            <a:pPr>
              <a:lnSpc>
                <a:spcPct val="90000"/>
              </a:lnSpc>
            </a:pPr>
            <a:endParaRPr lang="en-GB" sz="1600" dirty="0">
              <a:latin typeface="+mj-lt"/>
              <a:ea typeface="+mj-ea"/>
              <a:cs typeface="+mj-cs"/>
            </a:endParaRPr>
          </a:p>
        </p:txBody>
      </p:sp>
      <p:sp>
        <p:nvSpPr>
          <p:cNvPr id="3" name="TextBox 2">
            <a:hlinkClick r:id="rId2" action="ppaction://hlinksldjump"/>
          </p:cNvPr>
          <p:cNvSpPr txBox="1"/>
          <p:nvPr/>
        </p:nvSpPr>
        <p:spPr>
          <a:xfrm>
            <a:off x="10806009" y="574893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TextBox 4">
            <a:hlinkClick r:id="rId2" action="ppaction://hlinksldjump"/>
          </p:cNvPr>
          <p:cNvSpPr txBox="1"/>
          <p:nvPr/>
        </p:nvSpPr>
        <p:spPr>
          <a:xfrm>
            <a:off x="10798949" y="5379689"/>
            <a:ext cx="141074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6" name="TextBox 5"/>
          <p:cNvSpPr txBox="1"/>
          <p:nvPr/>
        </p:nvSpPr>
        <p:spPr>
          <a:xfrm>
            <a:off x="10798950" y="6488668"/>
            <a:ext cx="1403442"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7" name="TextBox 6"/>
          <p:cNvSpPr txBox="1"/>
          <p:nvPr/>
        </p:nvSpPr>
        <p:spPr>
          <a:xfrm>
            <a:off x="10798949"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697691359"/>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trommast_08.jpg"/>
          <p:cNvPicPr>
            <a:picLocks noChangeAspect="1"/>
          </p:cNvPicPr>
          <p:nvPr/>
        </p:nvPicPr>
        <p:blipFill>
          <a:blip r:embed="rId2" cstate="screen"/>
          <a:stretch>
            <a:fillRect/>
          </a:stretch>
        </p:blipFill>
        <p:spPr>
          <a:xfrm>
            <a:off x="0" y="2734970"/>
            <a:ext cx="11495532" cy="3066124"/>
          </a:xfrm>
          <a:prstGeom prst="rect">
            <a:avLst/>
          </a:prstGeom>
        </p:spPr>
      </p:pic>
      <p:sp>
        <p:nvSpPr>
          <p:cNvPr id="5" name="Rectangle 4"/>
          <p:cNvSpPr/>
          <p:nvPr/>
        </p:nvSpPr>
        <p:spPr>
          <a:xfrm>
            <a:off x="219940" y="124209"/>
            <a:ext cx="11752119" cy="3016210"/>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Policy </a:t>
            </a:r>
            <a:r>
              <a:rPr lang="en-GB" sz="4000" b="1" dirty="0">
                <a:solidFill>
                  <a:schemeClr val="accent1">
                    <a:lumMod val="75000"/>
                  </a:schemeClr>
                </a:solidFill>
                <a:latin typeface="+mj-lt"/>
                <a:ea typeface="+mj-ea"/>
                <a:cs typeface="+mj-cs"/>
              </a:rPr>
              <a:t>and Target Setting </a:t>
            </a:r>
          </a:p>
          <a:p>
            <a:endParaRPr lang="en-GB" sz="1000" b="1" dirty="0">
              <a:solidFill>
                <a:schemeClr val="accent1">
                  <a:lumMod val="75000"/>
                </a:schemeClr>
              </a:solidFill>
              <a:latin typeface="+mj-lt"/>
            </a:endParaRPr>
          </a:p>
          <a:p>
            <a:endParaRPr lang="en-GB" sz="12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indent="-285750">
              <a:buFont typeface="Arial" panose="020B0604020202020204" pitchFamily="34" charset="0"/>
              <a:buChar char="•"/>
            </a:pPr>
            <a:r>
              <a:rPr lang="en-GB" sz="1600" dirty="0">
                <a:latin typeface="+mj-lt"/>
              </a:rPr>
              <a:t>Ecuador’s electrification master-plan: </a:t>
            </a:r>
            <a:r>
              <a:rPr lang="en-GB" sz="1600" u="sng" dirty="0" smtClean="0">
                <a:latin typeface="+mj-lt"/>
                <a:hlinkClick r:id="rId3"/>
              </a:rPr>
              <a:t>http://www.conelec.gob.ec/contenido.php?cd=10329&amp;l=1</a:t>
            </a:r>
            <a:endParaRPr lang="en-GB" sz="1600" dirty="0" smtClean="0">
              <a:latin typeface="+mj-lt"/>
            </a:endParaRPr>
          </a:p>
          <a:p>
            <a:pPr marL="285750" indent="-285750">
              <a:buFont typeface="Arial" panose="020B0604020202020204" pitchFamily="34" charset="0"/>
              <a:buChar char="•"/>
            </a:pPr>
            <a:r>
              <a:rPr lang="en-GB" sz="1600" dirty="0">
                <a:latin typeface="+mj-lt"/>
              </a:rPr>
              <a:t>IRENA (2015) Target Setting Report </a:t>
            </a:r>
            <a:r>
              <a:rPr lang="en-GB" sz="1600" u="sng" dirty="0">
                <a:latin typeface="+mj-lt"/>
                <a:hlinkClick r:id="rId4"/>
              </a:rPr>
              <a:t>http://www.irena.org/DocumentDownloads/Publications/IRENA_RE_Target_Setting_2015.pdf</a:t>
            </a:r>
            <a:endParaRPr lang="en-GB" sz="1600" dirty="0">
              <a:latin typeface="+mj-lt"/>
            </a:endParaRPr>
          </a:p>
          <a:p>
            <a:pPr marL="285750" indent="-285750">
              <a:buFont typeface="Arial" panose="020B0604020202020204" pitchFamily="34" charset="0"/>
              <a:buChar char="•"/>
            </a:pPr>
            <a:r>
              <a:rPr lang="en-GB" sz="1600" dirty="0" smtClean="0">
                <a:latin typeface="+mj-lt"/>
              </a:rPr>
              <a:t>Tanzania’s SREP Master Plan: </a:t>
            </a:r>
            <a:r>
              <a:rPr lang="en-GB" sz="1600" u="sng" dirty="0" smtClean="0">
                <a:latin typeface="+mj-lt"/>
                <a:hlinkClick r:id="rId5"/>
              </a:rPr>
              <a:t>https://www.climateinvestmentfunds.org/cif/sites/climateinvestmentfunds.org/files/SREP_Tanzania_Investment_Plan_Design.pdf</a:t>
            </a:r>
            <a:endParaRPr lang="en-GB" sz="1600" u="sng" dirty="0" smtClean="0">
              <a:latin typeface="+mj-lt"/>
            </a:endParaRPr>
          </a:p>
          <a:p>
            <a:pPr marL="285750" indent="-285750">
              <a:buFont typeface="Arial" panose="020B0604020202020204" pitchFamily="34" charset="0"/>
              <a:buChar char="•"/>
            </a:pPr>
            <a:endParaRPr lang="en-GB" sz="1600" dirty="0" smtClean="0">
              <a:latin typeface="+mj-lt"/>
            </a:endParaRPr>
          </a:p>
          <a:p>
            <a:endParaRPr lang="en-GB" sz="1600" dirty="0"/>
          </a:p>
          <a:p>
            <a:endParaRPr lang="en-GB" sz="1600" dirty="0">
              <a:latin typeface="+mj-lt"/>
              <a:ea typeface="+mj-ea"/>
              <a:cs typeface="+mj-cs"/>
            </a:endParaRPr>
          </a:p>
        </p:txBody>
      </p:sp>
      <p:sp>
        <p:nvSpPr>
          <p:cNvPr id="6" name="TextBox 5">
            <a:hlinkClick r:id="rId6" action="ppaction://hlinksldjump"/>
          </p:cNvPr>
          <p:cNvSpPr txBox="1"/>
          <p:nvPr/>
        </p:nvSpPr>
        <p:spPr>
          <a:xfrm>
            <a:off x="10805852" y="574163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CATEGORIES</a:t>
            </a:r>
            <a:endParaRPr lang="en-GB" dirty="0"/>
          </a:p>
        </p:txBody>
      </p:sp>
      <p:sp>
        <p:nvSpPr>
          <p:cNvPr id="8" name="TextBox 7">
            <a:hlinkClick r:id="rId6" action="ppaction://hlinksldjump"/>
          </p:cNvPr>
          <p:cNvSpPr txBox="1"/>
          <p:nvPr/>
        </p:nvSpPr>
        <p:spPr>
          <a:xfrm>
            <a:off x="10805852" y="5372303"/>
            <a:ext cx="138614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8" action="ppaction://hlinksldjump"/>
              </a:rPr>
              <a:t>EXAMPLES</a:t>
            </a:r>
            <a:endParaRPr lang="en-GB" dirty="0"/>
          </a:p>
        </p:txBody>
      </p:sp>
      <p:sp>
        <p:nvSpPr>
          <p:cNvPr id="7" name="TextBox 6"/>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8" action="ppaction://hlinksldjump"/>
              </a:rPr>
              <a:t>NEXT</a:t>
            </a:r>
            <a:endParaRPr lang="en-GB" b="1" dirty="0"/>
          </a:p>
        </p:txBody>
      </p:sp>
      <p:sp>
        <p:nvSpPr>
          <p:cNvPr id="9" name="TextBox 8"/>
          <p:cNvSpPr txBox="1"/>
          <p:nvPr/>
        </p:nvSpPr>
        <p:spPr>
          <a:xfrm>
            <a:off x="10809582"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9" action="ppaction://hlinksldjump"/>
              </a:rPr>
              <a:t>PREVIOUS</a:t>
            </a:r>
            <a:endParaRPr lang="en-GB" dirty="0"/>
          </a:p>
        </p:txBody>
      </p:sp>
    </p:spTree>
    <p:extLst>
      <p:ext uri="{BB962C8B-B14F-4D97-AF65-F5344CB8AC3E}">
        <p14:creationId xmlns:p14="http://schemas.microsoft.com/office/powerpoint/2010/main" val="2125396652"/>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798949" y="611152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197995" y="123316"/>
            <a:ext cx="11752119" cy="8617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Policy </a:t>
            </a:r>
            <a:r>
              <a:rPr lang="en-GB" sz="4000" b="1" dirty="0">
                <a:solidFill>
                  <a:schemeClr val="accent1">
                    <a:lumMod val="75000"/>
                  </a:schemeClr>
                </a:solidFill>
                <a:latin typeface="+mj-lt"/>
                <a:ea typeface="+mj-ea"/>
                <a:cs typeface="+mj-cs"/>
              </a:rPr>
              <a:t>and Target Setting </a:t>
            </a: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160713853"/>
              </p:ext>
            </p:extLst>
          </p:nvPr>
        </p:nvGraphicFramePr>
        <p:xfrm>
          <a:off x="2107563" y="1050925"/>
          <a:ext cx="6574970" cy="5142435"/>
        </p:xfrm>
        <a:graphic>
          <a:graphicData uri="http://schemas.openxmlformats.org/drawingml/2006/table">
            <a:tbl>
              <a:tblPr/>
              <a:tblGrid>
                <a:gridCol w="4445277">
                  <a:extLst>
                    <a:ext uri="{9D8B030D-6E8A-4147-A177-3AD203B41FA5}">
                      <a16:colId xmlns:a16="http://schemas.microsoft.com/office/drawing/2014/main" val="20000"/>
                    </a:ext>
                  </a:extLst>
                </a:gridCol>
                <a:gridCol w="2129693">
                  <a:extLst>
                    <a:ext uri="{9D8B030D-6E8A-4147-A177-3AD203B41FA5}">
                      <a16:colId xmlns:a16="http://schemas.microsoft.com/office/drawing/2014/main" val="20001"/>
                    </a:ext>
                  </a:extLst>
                </a:gridCol>
              </a:tblGrid>
              <a:tr h="1080342">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Policy &amp; Target Setting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0"/>
                  </a:ext>
                </a:extLst>
              </a:tr>
              <a:tr h="270086">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0086">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2"/>
                  </a:ext>
                </a:extLst>
              </a:tr>
              <a:tr h="270086">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3"/>
                  </a:ext>
                </a:extLst>
              </a:tr>
              <a:tr h="270086">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270086">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5"/>
                  </a:ext>
                </a:extLst>
              </a:tr>
              <a:tr h="270086">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6"/>
                  </a:ext>
                </a:extLst>
              </a:tr>
              <a:tr h="270086">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0086">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8"/>
                  </a:ext>
                </a:extLst>
              </a:tr>
              <a:tr h="270086">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9"/>
                  </a:ext>
                </a:extLst>
              </a:tr>
              <a:tr h="270086">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1"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10"/>
                  </a:ext>
                </a:extLst>
              </a:tr>
              <a:tr h="270086">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2"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11"/>
                  </a:ext>
                </a:extLst>
              </a:tr>
              <a:tr h="270086">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3"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12"/>
                  </a:ext>
                </a:extLst>
              </a:tr>
              <a:tr h="270086">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4"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13"/>
                  </a:ext>
                </a:extLst>
              </a:tr>
              <a:tr h="270086">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5"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14"/>
                  </a:ext>
                </a:extLst>
              </a:tr>
              <a:tr h="280889">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8" name="TextBox 7"/>
          <p:cNvSpPr txBox="1"/>
          <p:nvPr/>
        </p:nvSpPr>
        <p:spPr>
          <a:xfrm>
            <a:off x="10798949" y="648085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6" action="ppaction://hlinksldjump"/>
              </a:rPr>
              <a:t>PREVIOUS</a:t>
            </a:r>
            <a:endParaRPr lang="en-GB" dirty="0"/>
          </a:p>
        </p:txBody>
      </p:sp>
      <p:pic>
        <p:nvPicPr>
          <p:cNvPr id="7" name="Picture 6" descr="solarhuette.jpg"/>
          <p:cNvPicPr>
            <a:picLocks noChangeAspect="1"/>
          </p:cNvPicPr>
          <p:nvPr/>
        </p:nvPicPr>
        <p:blipFill>
          <a:blip r:embed="rId17" cstate="screen"/>
          <a:stretch>
            <a:fillRect/>
          </a:stretch>
        </p:blipFill>
        <p:spPr>
          <a:xfrm>
            <a:off x="9061247" y="2745136"/>
            <a:ext cx="3130753" cy="2607304"/>
          </a:xfrm>
          <a:prstGeom prst="rect">
            <a:avLst/>
          </a:prstGeom>
        </p:spPr>
      </p:pic>
    </p:spTree>
    <p:extLst>
      <p:ext uri="{BB962C8B-B14F-4D97-AF65-F5344CB8AC3E}">
        <p14:creationId xmlns:p14="http://schemas.microsoft.com/office/powerpoint/2010/main" val="303536323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369444"/>
            <a:ext cx="11458354" cy="5490243"/>
          </a:xfrm>
        </p:spPr>
        <p:txBody>
          <a:bodyPr>
            <a:normAutofit fontScale="90000"/>
          </a:bodyPr>
          <a:lstStyle/>
          <a:p>
            <a:r>
              <a:rPr lang="en-GB" dirty="0" smtClean="0"/>
              <a:t/>
            </a:r>
            <a:br>
              <a:rPr lang="en-GB" dirty="0" smtClean="0"/>
            </a:br>
            <a:r>
              <a:rPr lang="en-GB" b="1" dirty="0" smtClean="0">
                <a:solidFill>
                  <a:schemeClr val="accent1">
                    <a:lumMod val="75000"/>
                  </a:schemeClr>
                </a:solidFill>
              </a:rPr>
              <a:t>Quality and Technical Standards:</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dirty="0" smtClean="0"/>
              <a:t>– </a:t>
            </a:r>
            <a:r>
              <a:rPr lang="en-GB" sz="1800" b="1" i="1" dirty="0" smtClean="0">
                <a:solidFill>
                  <a:schemeClr val="accent1">
                    <a:lumMod val="75000"/>
                  </a:schemeClr>
                </a:solidFill>
              </a:rPr>
              <a:t>Rules </a:t>
            </a:r>
            <a:r>
              <a:rPr lang="en-GB" sz="1800" b="1" i="1" dirty="0">
                <a:solidFill>
                  <a:schemeClr val="accent1">
                    <a:lumMod val="75000"/>
                  </a:schemeClr>
                </a:solidFill>
              </a:rPr>
              <a:t>or guidelines for suppliers and installers (of products and services related to electrification) that </a:t>
            </a:r>
            <a:r>
              <a:rPr lang="en-GB" sz="1800" b="1" i="1" dirty="0" smtClean="0">
                <a:solidFill>
                  <a:schemeClr val="accent1">
                    <a:lumMod val="75000"/>
                  </a:schemeClr>
                </a:solidFill>
              </a:rPr>
              <a:t>ensure safety, compatibility and that performance meets user expectations.  </a:t>
            </a:r>
            <a:r>
              <a:rPr lang="en-GB" sz="1800" b="1" i="1" dirty="0">
                <a:solidFill>
                  <a:schemeClr val="accent1">
                    <a:lumMod val="75000"/>
                  </a:schemeClr>
                </a:solidFill>
              </a:rPr>
              <a:t>Technical standards </a:t>
            </a:r>
            <a:r>
              <a:rPr lang="en-GB" sz="1800" b="1" i="1" dirty="0" smtClean="0">
                <a:solidFill>
                  <a:schemeClr val="accent1">
                    <a:lumMod val="75000"/>
                  </a:schemeClr>
                </a:solidFill>
              </a:rPr>
              <a:t>apply </a:t>
            </a:r>
            <a:r>
              <a:rPr lang="en-GB" sz="1800" b="1" i="1" dirty="0">
                <a:solidFill>
                  <a:schemeClr val="accent1">
                    <a:lumMod val="75000"/>
                  </a:schemeClr>
                </a:solidFill>
              </a:rPr>
              <a:t>to the performance of equipment installed, while quality standards also relate to the overall customer service experience.</a:t>
            </a:r>
            <a:br>
              <a:rPr lang="en-GB" sz="1800" b="1" i="1" dirty="0">
                <a:solidFill>
                  <a:schemeClr val="accent1">
                    <a:lumMod val="75000"/>
                  </a:schemeClr>
                </a:solidFill>
              </a:rPr>
            </a:br>
            <a:r>
              <a:rPr lang="en-GB" sz="1800" i="1" dirty="0" smtClean="0">
                <a:solidFill>
                  <a:schemeClr val="accent1">
                    <a:lumMod val="75000"/>
                  </a:schemeClr>
                </a:solidFill>
              </a:rPr>
              <a:t/>
            </a:r>
            <a:br>
              <a:rPr lang="en-GB" sz="1800" i="1" dirty="0" smtClean="0">
                <a:solidFill>
                  <a:schemeClr val="accent1">
                    <a:lumMod val="75000"/>
                  </a:schemeClr>
                </a:solidFill>
              </a:rPr>
            </a:br>
            <a:r>
              <a:rPr lang="en-GB" sz="1800" dirty="0"/>
              <a:t>A common cause of the failure of rural electrification initiatives is sub-standard quality, whether of system components, project design or the management of installation.  The rapid influx of low cost, sub-standard components is a major problem in many markets in </a:t>
            </a:r>
            <a:r>
              <a:rPr lang="en-GB" sz="1800" dirty="0" smtClean="0"/>
              <a:t>developing countries, </a:t>
            </a:r>
            <a:r>
              <a:rPr lang="en-GB" sz="1800" dirty="0"/>
              <a:t>where lower quality rural electrification projects lead to a wide range of related concerns.  These may include reduced system output, less reliable operation, greater need for maintenance and replacement parts, higher life-time system costs (which require higher </a:t>
            </a:r>
            <a:r>
              <a:rPr lang="en-GB" sz="1800" dirty="0" smtClean="0"/>
              <a:t>prices or tariffs</a:t>
            </a:r>
            <a:r>
              <a:rPr lang="en-GB" sz="1800" dirty="0"/>
              <a:t>), and lower overall customer </a:t>
            </a:r>
            <a:r>
              <a:rPr lang="en-GB" sz="1800" dirty="0" smtClean="0"/>
              <a:t>satisfaction.  Without such standards user confidence may be eroded, with users being reluctant to purchase products or services when they are unsure of what performance they will provide.   </a:t>
            </a:r>
            <a:br>
              <a:rPr lang="en-GB" sz="1800" dirty="0" smtClean="0"/>
            </a:br>
            <a:r>
              <a:rPr lang="en-GB" sz="1800" dirty="0"/>
              <a:t/>
            </a:r>
            <a:br>
              <a:rPr lang="en-GB" sz="1800" dirty="0"/>
            </a:br>
            <a:r>
              <a:rPr lang="en-GB" sz="1800" dirty="0" smtClean="0"/>
              <a:t>Wherever possible technical standards should be based on international standards. It may seem attractive to set nationally-specific standards, but these will discourage private providers from entering the market and increase costs of equipment. The </a:t>
            </a:r>
            <a:r>
              <a:rPr lang="en-GB" sz="1800" dirty="0"/>
              <a:t>International </a:t>
            </a:r>
            <a:r>
              <a:rPr lang="en-GB" sz="1800" dirty="0" err="1"/>
              <a:t>Electrotechnical</a:t>
            </a:r>
            <a:r>
              <a:rPr lang="en-GB" sz="1800" dirty="0"/>
              <a:t> Commission (IEC) maintains and publishes guidelines for the development of national standards. In the future, these are expected to cover issues including system commissioning, maintenance and disposal, measurement of technical performance, new technology storage systems, and applications with special site conditions.  </a:t>
            </a:r>
            <a:r>
              <a:rPr lang="en-GB" sz="1800" dirty="0" smtClean="0"/>
              <a:t>For solar products, Lighting Africa provides the generally accepted standards and approves products. Government </a:t>
            </a:r>
            <a:r>
              <a:rPr lang="en-GB" sz="1800" dirty="0"/>
              <a:t>regulators </a:t>
            </a:r>
            <a:r>
              <a:rPr lang="en-GB" sz="1800" dirty="0" smtClean="0"/>
              <a:t>in developing countries are </a:t>
            </a:r>
            <a:r>
              <a:rPr lang="en-GB" sz="1800" dirty="0"/>
              <a:t>increasingly aware of the need for such guidance, and are adopting international standards for a growing range of products for electrification</a:t>
            </a:r>
            <a:r>
              <a:rPr lang="en-GB" sz="1800" dirty="0" smtClean="0"/>
              <a:t>.</a:t>
            </a:r>
            <a:br>
              <a:rPr lang="en-GB" sz="1800" dirty="0" smtClean="0"/>
            </a:br>
            <a:r>
              <a:rPr lang="en-GB" sz="1800" dirty="0"/>
              <a:t/>
            </a:r>
            <a:br>
              <a:rPr lang="en-GB" sz="1800" dirty="0"/>
            </a:br>
            <a:r>
              <a:rPr lang="en-GB" sz="1800" dirty="0" smtClean="0"/>
              <a:t>Interaction </a:t>
            </a:r>
            <a:r>
              <a:rPr lang="en-GB" sz="1800" dirty="0"/>
              <a:t>with the likely users of </a:t>
            </a:r>
            <a:r>
              <a:rPr lang="en-GB" sz="1800" dirty="0" smtClean="0"/>
              <a:t>standards during their preparation is </a:t>
            </a:r>
            <a:r>
              <a:rPr lang="en-GB" sz="1800" dirty="0"/>
              <a:t>important to gauge the real requirements and to judge the potential for practical implementation.  If quality/technical standards are set at an unattainable level using the resources currently available, then suppliers are likely to group together to form a “black market” of sub-standard systems, protecting each other from any external investigation.  For this reason, the standards authorities must understand the realistic customer expectations </a:t>
            </a:r>
            <a:r>
              <a:rPr lang="en-GB" sz="1800" dirty="0" smtClean="0"/>
              <a:t/>
            </a:r>
            <a:br>
              <a:rPr lang="en-GB" sz="1800" dirty="0" smtClean="0"/>
            </a:br>
            <a:r>
              <a:rPr lang="en-GB" sz="1800" dirty="0" smtClean="0"/>
              <a:t>under </a:t>
            </a:r>
            <a:r>
              <a:rPr lang="en-GB" sz="1800" dirty="0"/>
              <a:t>local conditions and gear any standards preparation to ensuring that such levels are met or exceeded.  </a:t>
            </a:r>
            <a:r>
              <a:rPr lang="en-GB" sz="1800" dirty="0" smtClean="0"/>
              <a:t/>
            </a:r>
            <a:br>
              <a:rPr lang="en-GB" sz="1800" dirty="0" smtClean="0"/>
            </a:br>
            <a:r>
              <a:rPr lang="en-GB" sz="1800" dirty="0" smtClean="0"/>
              <a:t>Consultation </a:t>
            </a:r>
            <a:r>
              <a:rPr lang="en-GB" sz="1800" dirty="0"/>
              <a:t>with the range of stakeholders involved with the supply of the relevant systems – including </a:t>
            </a:r>
            <a:r>
              <a:rPr lang="en-GB" sz="1800" dirty="0" smtClean="0"/>
              <a:t/>
            </a:r>
            <a:br>
              <a:rPr lang="en-GB" sz="1800" dirty="0" smtClean="0"/>
            </a:br>
            <a:r>
              <a:rPr lang="en-GB" sz="1800" dirty="0" smtClean="0"/>
              <a:t>producers</a:t>
            </a:r>
            <a:r>
              <a:rPr lang="en-GB" sz="1800" dirty="0"/>
              <a:t>, installers, service providers, and end-users – should be undertaken in the early stages of standards </a:t>
            </a:r>
            <a:r>
              <a:rPr lang="en-GB" sz="1800" dirty="0" smtClean="0"/>
              <a:t/>
            </a:r>
            <a:br>
              <a:rPr lang="en-GB" sz="1800" dirty="0" smtClean="0"/>
            </a:br>
            <a:r>
              <a:rPr lang="en-GB" sz="1800" dirty="0" smtClean="0"/>
              <a:t>development </a:t>
            </a:r>
            <a:r>
              <a:rPr lang="en-GB" sz="1800" dirty="0"/>
              <a:t>to ensure that the local context is fully-accounted for.</a:t>
            </a:r>
          </a:p>
        </p:txBody>
      </p:sp>
      <p:sp>
        <p:nvSpPr>
          <p:cNvPr id="3" name="TextBox 2">
            <a:hlinkClick r:id="rId2" action="ppaction://hlinksldjump"/>
          </p:cNvPr>
          <p:cNvSpPr txBox="1"/>
          <p:nvPr/>
        </p:nvSpPr>
        <p:spPr>
          <a:xfrm>
            <a:off x="10798707" y="6110958"/>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706" y="5746136"/>
            <a:ext cx="139329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1423643601"/>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5667" y="599055"/>
            <a:ext cx="11229753" cy="5490243"/>
          </a:xfrm>
        </p:spPr>
        <p:txBody>
          <a:bodyPr>
            <a:normAutofit fontScale="90000"/>
          </a:bodyPr>
          <a:lstStyle/>
          <a:p>
            <a:r>
              <a:rPr lang="en-GB" b="1" dirty="0" smtClean="0">
                <a:solidFill>
                  <a:schemeClr val="accent1">
                    <a:lumMod val="75000"/>
                  </a:schemeClr>
                </a:solidFill>
              </a:rPr>
              <a:t>Quality and Technical Standards:</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1800" dirty="0" smtClean="0"/>
              <a:t>The </a:t>
            </a:r>
            <a:r>
              <a:rPr lang="en-GB" sz="1800" dirty="0"/>
              <a:t>greatest challenge for the relevant authorities is not the preparation or even the adoption of standards by the related industry, but rather </a:t>
            </a:r>
            <a:r>
              <a:rPr lang="en-GB" sz="1800" dirty="0" smtClean="0"/>
              <a:t>their </a:t>
            </a:r>
            <a:r>
              <a:rPr lang="en-GB" sz="1800" dirty="0"/>
              <a:t>enforcement. </a:t>
            </a:r>
            <a:r>
              <a:rPr lang="en-GB" sz="1800" dirty="0" smtClean="0"/>
              <a:t>In </a:t>
            </a:r>
            <a:r>
              <a:rPr lang="en-GB" sz="1800" dirty="0"/>
              <a:t>broad terms, there are three main approaches to the enforcement of standards for electrification expansion, namely 1) permitting and certifying, 2) targeted inspections, and 3) sanctions and penalties.  A combination of these approaches, based upon the local systems, culture and experience, will usually be required to ensure compliance.</a:t>
            </a:r>
            <a:br>
              <a:rPr lang="en-GB" sz="1800" dirty="0"/>
            </a:br>
            <a:r>
              <a:rPr lang="en-GB" sz="1800" dirty="0"/>
              <a:t/>
            </a:r>
            <a:br>
              <a:rPr lang="en-GB" sz="1800" dirty="0"/>
            </a:br>
            <a:r>
              <a:rPr lang="en-GB" sz="2000" b="1" i="1" dirty="0">
                <a:solidFill>
                  <a:schemeClr val="accent1">
                    <a:lumMod val="75000"/>
                  </a:schemeClr>
                </a:solidFill>
              </a:rPr>
              <a:t>Interactions with other NEA Categories:</a:t>
            </a:r>
            <a:r>
              <a:rPr lang="en-GB" sz="2000" dirty="0">
                <a:solidFill>
                  <a:schemeClr val="accent1">
                    <a:lumMod val="75000"/>
                  </a:schemeClr>
                </a:solidFill>
              </a:rPr>
              <a:t>  </a:t>
            </a:r>
            <a:r>
              <a:rPr lang="en-GB" sz="1800" dirty="0"/>
              <a:t/>
            </a:r>
            <a:br>
              <a:rPr lang="en-GB" sz="1800" dirty="0"/>
            </a:br>
            <a:r>
              <a:rPr lang="en-GB" sz="1800" dirty="0"/>
              <a:t/>
            </a:r>
            <a:br>
              <a:rPr lang="en-GB" sz="1800" dirty="0"/>
            </a:br>
            <a:r>
              <a:rPr lang="en-GB" sz="1800" b="1" i="1" dirty="0">
                <a:solidFill>
                  <a:schemeClr val="accent1">
                    <a:lumMod val="75000"/>
                  </a:schemeClr>
                </a:solidFill>
              </a:rPr>
              <a:t>Technologies</a:t>
            </a:r>
            <a:r>
              <a:rPr lang="en-GB" sz="1800" dirty="0" smtClean="0"/>
              <a:t> –  For all forms of electricity, the first requirement is safety. For grid systems, and for any grid-connected distribution systems or mini-grids, this is followed closely by technical compatibility – a grid system can only operate if all parts of it are compatible with each other. Most grid systems are designed to give a high level of performance, but sadly many in developing countries are unreliable and provide poor quality electricity, with variations in voltage and frequency leading to damage to users’ equipment. Key questions for isolated mini-grids are whether they aim to provide a grid-equivalent electricity supply, or a lower level of service (</a:t>
            </a:r>
            <a:r>
              <a:rPr lang="en-GB" sz="1800" dirty="0" err="1" smtClean="0"/>
              <a:t>eg</a:t>
            </a:r>
            <a:r>
              <a:rPr lang="en-GB" sz="1800" dirty="0" smtClean="0"/>
              <a:t> to power lighting and a small number of low-powered appliances per user), and whether they should be technically compatible with the grid system (facilitating subsequent grid-connection). For standalone systems, standards relate to the level of  electricity provided and also, particularly for solar-based systems, to duration (hours/day) and life (especially battery life).     </a:t>
            </a:r>
            <a:br>
              <a:rPr lang="en-GB" sz="1800" dirty="0" smtClean="0"/>
            </a:br>
            <a:r>
              <a:rPr lang="en-GB" sz="1800" dirty="0"/>
              <a:t/>
            </a:r>
            <a:br>
              <a:rPr lang="en-GB" sz="1800" dirty="0"/>
            </a:br>
            <a:r>
              <a:rPr lang="en-GB" sz="1800" dirty="0"/>
              <a:t>In </a:t>
            </a:r>
            <a:r>
              <a:rPr lang="en-GB" sz="1800" dirty="0" smtClean="0"/>
              <a:t>relation to enforcement, </a:t>
            </a:r>
            <a:r>
              <a:rPr lang="en-GB" sz="1800" dirty="0"/>
              <a:t>a clear distinction </a:t>
            </a:r>
            <a:r>
              <a:rPr lang="en-GB" sz="1800" dirty="0" smtClean="0"/>
              <a:t>can </a:t>
            </a:r>
            <a:r>
              <a:rPr lang="en-GB" sz="1800" dirty="0"/>
              <a:t>be made between different types of rural electrification (grid extension, mini-grids, and stand-alone systems). The process for enforcing </a:t>
            </a:r>
            <a:r>
              <a:rPr lang="en-GB" sz="1800" dirty="0" smtClean="0"/>
              <a:t>standards </a:t>
            </a:r>
            <a:r>
              <a:rPr lang="en-GB" sz="1800" dirty="0"/>
              <a:t>for grid and mini-grid applications should be more straightforward since it can be done at the permitting stage, via tendering with clear technical specifications built into the tender documents; regular monitoring, and site inspections. </a:t>
            </a:r>
            <a:r>
              <a:rPr lang="en-GB" sz="1800" dirty="0" smtClean="0"/>
              <a:t>The </a:t>
            </a:r>
            <a:r>
              <a:rPr lang="en-GB" sz="1800" dirty="0"/>
              <a:t>standard of service experienced by the users will, however, depend as </a:t>
            </a:r>
            <a:r>
              <a:rPr lang="en-GB" sz="1800" dirty="0" smtClean="0"/>
              <a:t>much on </a:t>
            </a:r>
            <a:br>
              <a:rPr lang="en-GB" sz="1800" dirty="0" smtClean="0"/>
            </a:br>
            <a:r>
              <a:rPr lang="en-GB" sz="1800" dirty="0" smtClean="0"/>
              <a:t>subsequent operation and maintenance. For </a:t>
            </a:r>
            <a:r>
              <a:rPr lang="en-GB" sz="1800" dirty="0"/>
              <a:t>stand-alone systems, some form of partnership is required to help </a:t>
            </a:r>
            <a:r>
              <a:rPr lang="en-GB" sz="1800" dirty="0" smtClean="0"/>
              <a:t/>
            </a:r>
            <a:br>
              <a:rPr lang="en-GB" sz="1800" dirty="0" smtClean="0"/>
            </a:br>
            <a:r>
              <a:rPr lang="en-GB" sz="1800" dirty="0" smtClean="0"/>
              <a:t>implement </a:t>
            </a:r>
            <a:r>
              <a:rPr lang="en-GB" sz="1800" dirty="0"/>
              <a:t>the required standards; for example, if donor or government funds are involved, then quality standards </a:t>
            </a:r>
            <a:r>
              <a:rPr lang="en-GB" sz="1800" dirty="0" smtClean="0"/>
              <a:t/>
            </a:r>
            <a:br>
              <a:rPr lang="en-GB" sz="1800" dirty="0" smtClean="0"/>
            </a:br>
            <a:r>
              <a:rPr lang="en-GB" sz="1800" dirty="0" smtClean="0"/>
              <a:t>can </a:t>
            </a:r>
            <a:r>
              <a:rPr lang="en-GB" sz="1800" dirty="0"/>
              <a:t>be made a condition for the disbursement of funds (in this case, the standards for the systems can be developed </a:t>
            </a:r>
            <a:r>
              <a:rPr lang="en-GB" sz="1800" dirty="0" smtClean="0"/>
              <a:t/>
            </a:r>
            <a:br>
              <a:rPr lang="en-GB" sz="1800" dirty="0" smtClean="0"/>
            </a:br>
            <a:r>
              <a:rPr lang="en-GB" sz="1800" dirty="0" smtClean="0"/>
              <a:t>by </a:t>
            </a:r>
            <a:r>
              <a:rPr lang="en-GB" sz="1800" dirty="0"/>
              <a:t>national regulators and stipulated clearly upfront).</a:t>
            </a:r>
            <a:r>
              <a:rPr lang="en-GB" sz="1800" dirty="0" smtClean="0"/>
              <a:t/>
            </a:r>
            <a:br>
              <a:rPr lang="en-GB" sz="1800" dirty="0" smtClean="0"/>
            </a:br>
            <a:r>
              <a:rPr lang="en-GB" sz="1800" dirty="0"/>
              <a:t/>
            </a:r>
            <a:br>
              <a:rPr lang="en-GB" sz="1800" dirty="0"/>
            </a:br>
            <a:endParaRPr lang="en-GB" sz="1800" dirty="0"/>
          </a:p>
        </p:txBody>
      </p:sp>
      <p:sp>
        <p:nvSpPr>
          <p:cNvPr id="3" name="TextBox 2">
            <a:hlinkClick r:id="rId2" action="ppaction://hlinksldjump"/>
          </p:cNvPr>
          <p:cNvSpPr txBox="1"/>
          <p:nvPr/>
        </p:nvSpPr>
        <p:spPr>
          <a:xfrm>
            <a:off x="10809582" y="576289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09582" y="5398071"/>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09582"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1830744085"/>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735929" cy="8002191"/>
          </a:xfrm>
          <a:prstGeom prst="rect">
            <a:avLst/>
          </a:prstGeom>
        </p:spPr>
        <p:txBody>
          <a:bodyPr wrap="square">
            <a:spAutoFit/>
          </a:bodyPr>
          <a:lstStyle/>
          <a:p>
            <a:r>
              <a:rPr lang="en-GB" sz="4000" b="1" dirty="0">
                <a:solidFill>
                  <a:schemeClr val="accent1">
                    <a:lumMod val="75000"/>
                  </a:schemeClr>
                </a:solidFill>
                <a:latin typeface="+mj-lt"/>
                <a:ea typeface="+mj-ea"/>
                <a:cs typeface="+mj-cs"/>
              </a:rPr>
              <a:t>Quality and Technical </a:t>
            </a:r>
            <a:r>
              <a:rPr lang="en-GB" sz="4000" b="1" dirty="0" smtClean="0">
                <a:solidFill>
                  <a:schemeClr val="accent1">
                    <a:lumMod val="75000"/>
                  </a:schemeClr>
                </a:solidFill>
                <a:latin typeface="+mj-lt"/>
                <a:ea typeface="+mj-ea"/>
                <a:cs typeface="+mj-cs"/>
              </a:rPr>
              <a:t>Standards</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rPr>
              <a:t>Delivery Model </a:t>
            </a:r>
            <a:r>
              <a:rPr lang="en-GB" sz="1600" dirty="0"/>
              <a:t>– </a:t>
            </a:r>
            <a:r>
              <a:rPr lang="en-GB" sz="1600" dirty="0" smtClean="0"/>
              <a:t> </a:t>
            </a:r>
            <a:r>
              <a:rPr lang="en-GB" sz="1600" dirty="0" smtClean="0">
                <a:latin typeface="+mj-lt"/>
              </a:rPr>
              <a:t>Within a public delivery model, particularly where there is a single national utility, standards may be set relatively informally and be treated as internal documents. One of the challenges of bringing in other, private and public-private providers is the need to formalise and make widely available these standards</a:t>
            </a:r>
            <a:r>
              <a:rPr lang="en-GB" sz="1200" dirty="0" smtClean="0">
                <a:latin typeface="+mj-lt"/>
              </a:rPr>
              <a:t>.  </a:t>
            </a:r>
            <a:r>
              <a:rPr lang="en-GB" sz="1200" dirty="0">
                <a:latin typeface="+mj-lt"/>
              </a:rPr>
              <a:t/>
            </a:r>
            <a:br>
              <a:rPr lang="en-GB" sz="1200" dirty="0">
                <a:latin typeface="+mj-lt"/>
              </a:rPr>
            </a:br>
            <a:r>
              <a:rPr lang="en-GB" sz="1200" dirty="0" smtClean="0">
                <a:latin typeface="+mj-lt"/>
              </a:rPr>
              <a:t> </a:t>
            </a:r>
            <a:r>
              <a:rPr lang="en-GB" sz="1600" dirty="0">
                <a:latin typeface="+mj-lt"/>
              </a:rPr>
              <a:t/>
            </a:r>
            <a:br>
              <a:rPr lang="en-GB" sz="1600" dirty="0">
                <a:latin typeface="+mj-lt"/>
              </a:rPr>
            </a:br>
            <a:r>
              <a:rPr lang="en-GB" sz="1600" b="1" i="1" dirty="0">
                <a:solidFill>
                  <a:schemeClr val="accent1">
                    <a:lumMod val="75000"/>
                  </a:schemeClr>
                </a:solidFill>
              </a:rPr>
              <a:t>Legal basis </a:t>
            </a:r>
            <a:r>
              <a:rPr lang="en-GB" sz="1600" b="1" i="1" dirty="0" smtClean="0">
                <a:solidFill>
                  <a:schemeClr val="accent1">
                    <a:lumMod val="75000"/>
                  </a:schemeClr>
                </a:solidFill>
              </a:rPr>
              <a:t>and Price/Tariff </a:t>
            </a:r>
            <a:r>
              <a:rPr lang="en-GB" sz="1600" b="1" i="1" dirty="0">
                <a:solidFill>
                  <a:schemeClr val="accent1">
                    <a:lumMod val="75000"/>
                  </a:schemeClr>
                </a:solidFill>
              </a:rPr>
              <a:t>regulation </a:t>
            </a:r>
            <a:r>
              <a:rPr lang="en-GB" sz="1600" dirty="0" smtClean="0">
                <a:latin typeface="+mj-lt"/>
              </a:rPr>
              <a:t>– Technical and Quality Standards may be imposed and enforced through the conditions set for concessions </a:t>
            </a:r>
            <a:r>
              <a:rPr lang="en-GB" sz="1600" dirty="0">
                <a:latin typeface="+mj-lt"/>
              </a:rPr>
              <a:t>and licenses. Making standards part of regulation is the strictest imposition. </a:t>
            </a:r>
            <a:r>
              <a:rPr lang="en-GB" sz="1600" dirty="0" smtClean="0">
                <a:latin typeface="+mj-lt"/>
              </a:rPr>
              <a:t>In </a:t>
            </a:r>
            <a:r>
              <a:rPr lang="en-GB" sz="1600" dirty="0">
                <a:latin typeface="+mj-lt"/>
              </a:rPr>
              <a:t>an unregulated context, general legislation must be used, or voluntary standards established through industry </a:t>
            </a:r>
            <a:r>
              <a:rPr lang="en-GB" sz="1600" dirty="0" smtClean="0">
                <a:latin typeface="+mj-lt"/>
              </a:rPr>
              <a:t>associations may be more appropriate. The cost implications of standards should be recognised when prices or tariffs are being set – and price/tariff regulation can be one mechanism for enforcement of standards, with discounts being required if agreed quality standards are nor achieved.   </a:t>
            </a:r>
            <a:endParaRPr lang="en-GB" sz="1200" dirty="0">
              <a:latin typeface="+mj-lt"/>
            </a:endParaRPr>
          </a:p>
          <a:p>
            <a:endParaRPr lang="en-GB" sz="1200" dirty="0">
              <a:latin typeface="+mj-lt"/>
            </a:endParaRPr>
          </a:p>
          <a:p>
            <a:r>
              <a:rPr lang="en-GB" sz="1600" b="1" i="1" dirty="0" smtClean="0">
                <a:solidFill>
                  <a:schemeClr val="accent1">
                    <a:lumMod val="75000"/>
                  </a:schemeClr>
                </a:solidFill>
                <a:latin typeface="+mj-lt"/>
                <a:ea typeface="+mj-ea"/>
                <a:cs typeface="+mj-cs"/>
              </a:rPr>
              <a:t>Finance</a:t>
            </a:r>
            <a:r>
              <a:rPr lang="en-GB" sz="1600" dirty="0" smtClean="0">
                <a:latin typeface="+mj-lt"/>
              </a:rPr>
              <a:t> – Standards have direct impact on costs, for instance allowing low-cost distribution systems or service drops can reduce the cost of grid extension and mini-grids, and this should be borne in mind when they are being set. At the same time standards can make users more willing to pay charges as they have greater confidence in receiving what they are paying for, and this in turn will strengthen private investors willingness to provide finance</a:t>
            </a:r>
            <a:r>
              <a:rPr lang="en-GB" sz="1600" dirty="0">
                <a:latin typeface="+mj-lt"/>
              </a:rPr>
              <a:t>. If donor or government funds are involved (</a:t>
            </a:r>
            <a:r>
              <a:rPr lang="en-GB" sz="1600" dirty="0" err="1">
                <a:latin typeface="+mj-lt"/>
              </a:rPr>
              <a:t>eg</a:t>
            </a:r>
            <a:r>
              <a:rPr lang="en-GB" sz="1600" dirty="0">
                <a:latin typeface="+mj-lt"/>
              </a:rPr>
              <a:t> as grants, subsidies or tax exemptions), then quality standards can be made a condition for the disbursement of funds.</a:t>
            </a:r>
            <a:endParaRPr lang="en-GB" sz="1200" dirty="0">
              <a:latin typeface="+mj-lt"/>
            </a:endParaRPr>
          </a:p>
          <a:p>
            <a:endParaRPr lang="en-GB" sz="1200" dirty="0">
              <a:latin typeface="+mj-lt"/>
            </a:endParaRPr>
          </a:p>
          <a:p>
            <a:r>
              <a:rPr lang="en-GB" sz="1600" b="1" i="1" dirty="0">
                <a:solidFill>
                  <a:schemeClr val="accent1">
                    <a:lumMod val="75000"/>
                  </a:schemeClr>
                </a:solidFill>
                <a:latin typeface="+mj-lt"/>
              </a:rPr>
              <a:t>Non-Financial </a:t>
            </a:r>
            <a:r>
              <a:rPr lang="en-GB" sz="1600" b="1" i="1" dirty="0" smtClean="0">
                <a:solidFill>
                  <a:schemeClr val="accent1">
                    <a:lumMod val="75000"/>
                  </a:schemeClr>
                </a:solidFill>
                <a:latin typeface="+mj-lt"/>
                <a:ea typeface="+mj-ea"/>
                <a:cs typeface="+mj-cs"/>
              </a:rPr>
              <a:t>Interventions </a:t>
            </a:r>
            <a:r>
              <a:rPr lang="en-GB" sz="1600" i="1" dirty="0" smtClean="0">
                <a:latin typeface="+mj-lt"/>
              </a:rPr>
              <a:t>- </a:t>
            </a:r>
            <a:r>
              <a:rPr lang="en-GB" sz="1600" dirty="0" smtClean="0">
                <a:latin typeface="+mj-lt"/>
              </a:rPr>
              <a:t>Regulatory </a:t>
            </a:r>
            <a:r>
              <a:rPr lang="en-GB" sz="1600" dirty="0">
                <a:latin typeface="+mj-lt"/>
              </a:rPr>
              <a:t>reform can provide a practical mechanism for introducing appropriate quality/technical </a:t>
            </a:r>
            <a:r>
              <a:rPr lang="en-GB" sz="1600" dirty="0" smtClean="0">
                <a:latin typeface="+mj-lt"/>
              </a:rPr>
              <a:t>standards. </a:t>
            </a:r>
          </a:p>
          <a:p>
            <a:r>
              <a:rPr lang="en-GB" sz="1600" dirty="0" smtClean="0">
                <a:latin typeface="+mj-lt"/>
              </a:rPr>
              <a:t>Institutional reform and capacity building (including setting up test facilities and training standards officers) may well be needed to support  establishment and enforcement of new standards and well-targeted technical assistance which draws on experience and </a:t>
            </a:r>
          </a:p>
          <a:p>
            <a:r>
              <a:rPr lang="en-GB" sz="1600" dirty="0" smtClean="0">
                <a:latin typeface="+mj-lt"/>
              </a:rPr>
              <a:t>lessons learned elsewhere may help with this process. Raising users’ awareness of standards is a further critical step in </a:t>
            </a:r>
          </a:p>
          <a:p>
            <a:r>
              <a:rPr lang="en-GB" sz="1600" dirty="0" smtClean="0">
                <a:latin typeface="+mj-lt"/>
              </a:rPr>
              <a:t>ensuring that standards are applied in practice and don’t just exist on paper. The </a:t>
            </a:r>
            <a:r>
              <a:rPr lang="en-GB" sz="1600" dirty="0">
                <a:latin typeface="+mj-lt"/>
              </a:rPr>
              <a:t>use of appropriate new technology for </a:t>
            </a:r>
            <a:endParaRPr lang="en-GB" sz="1600" dirty="0" smtClean="0">
              <a:latin typeface="+mj-lt"/>
            </a:endParaRPr>
          </a:p>
          <a:p>
            <a:r>
              <a:rPr lang="en-GB" sz="1600" dirty="0" smtClean="0">
                <a:latin typeface="+mj-lt"/>
              </a:rPr>
              <a:t>remote </a:t>
            </a:r>
            <a:r>
              <a:rPr lang="en-GB" sz="1600" dirty="0">
                <a:latin typeface="+mj-lt"/>
              </a:rPr>
              <a:t>electrification applications will be dependent upon </a:t>
            </a:r>
            <a:r>
              <a:rPr lang="en-GB" sz="1600" dirty="0" smtClean="0">
                <a:latin typeface="+mj-lt"/>
              </a:rPr>
              <a:t> </a:t>
            </a:r>
            <a:r>
              <a:rPr lang="en-GB" sz="1600" dirty="0">
                <a:latin typeface="+mj-lt"/>
              </a:rPr>
              <a:t>technical </a:t>
            </a:r>
            <a:r>
              <a:rPr lang="en-GB" sz="1600" dirty="0" smtClean="0">
                <a:latin typeface="+mj-lt"/>
              </a:rPr>
              <a:t>standards.  On the one hand out-dated or </a:t>
            </a:r>
          </a:p>
          <a:p>
            <a:r>
              <a:rPr lang="en-GB" sz="1600" dirty="0" smtClean="0">
                <a:latin typeface="+mj-lt"/>
              </a:rPr>
              <a:t>inappropriate standards may exclude adoption of new technologies which could provide electricity at lower cost. On the </a:t>
            </a:r>
          </a:p>
          <a:p>
            <a:r>
              <a:rPr lang="en-GB" sz="1600" dirty="0" smtClean="0">
                <a:latin typeface="+mj-lt"/>
              </a:rPr>
              <a:t>other, a </a:t>
            </a:r>
            <a:r>
              <a:rPr lang="en-GB" sz="1600" dirty="0">
                <a:latin typeface="+mj-lt"/>
              </a:rPr>
              <a:t>lack of relevant standards </a:t>
            </a:r>
            <a:r>
              <a:rPr lang="en-GB" sz="1600" dirty="0" smtClean="0">
                <a:latin typeface="+mj-lt"/>
              </a:rPr>
              <a:t>may </a:t>
            </a:r>
            <a:r>
              <a:rPr lang="en-GB" sz="1600" dirty="0">
                <a:latin typeface="+mj-lt"/>
              </a:rPr>
              <a:t>mean that market forces drive the implementation of the lowest cost </a:t>
            </a:r>
            <a:r>
              <a:rPr lang="en-GB" sz="1600" dirty="0" smtClean="0">
                <a:latin typeface="+mj-lt"/>
              </a:rPr>
              <a:t>versions of </a:t>
            </a:r>
          </a:p>
          <a:p>
            <a:r>
              <a:rPr lang="en-GB" sz="1600" dirty="0" smtClean="0">
                <a:latin typeface="+mj-lt"/>
              </a:rPr>
              <a:t>available </a:t>
            </a:r>
            <a:r>
              <a:rPr lang="en-GB" sz="1600" dirty="0">
                <a:latin typeface="+mj-lt"/>
              </a:rPr>
              <a:t>technologies which, </a:t>
            </a:r>
            <a:r>
              <a:rPr lang="en-GB" sz="1600" dirty="0" smtClean="0">
                <a:latin typeface="+mj-lt"/>
              </a:rPr>
              <a:t>almost invariably</a:t>
            </a:r>
            <a:r>
              <a:rPr lang="en-GB" sz="1600" dirty="0">
                <a:latin typeface="+mj-lt"/>
              </a:rPr>
              <a:t>, will be of lower quality than required to meet customer needs.  </a:t>
            </a:r>
            <a:endParaRPr lang="en-GB" sz="1600" dirty="0" smtClean="0">
              <a:solidFill>
                <a:srgbClr val="FF0000"/>
              </a:solidFill>
              <a:latin typeface="+mj-lt"/>
            </a:endParaRPr>
          </a:p>
          <a:p>
            <a:r>
              <a:rPr lang="en-GB" sz="1600" dirty="0">
                <a:solidFill>
                  <a:srgbClr val="FF0000"/>
                </a:solidFill>
              </a:rPr>
              <a:t/>
            </a:r>
            <a:br>
              <a:rPr lang="en-GB" sz="1600" dirty="0">
                <a:solidFill>
                  <a:srgbClr val="FF0000"/>
                </a:solidFill>
              </a:rPr>
            </a:br>
            <a:endParaRPr lang="en-GB" sz="1600" dirty="0" smtClean="0">
              <a:solidFill>
                <a:srgbClr val="FF0000"/>
              </a:solidFill>
              <a:latin typeface="+mj-lt"/>
            </a:endParaRPr>
          </a:p>
          <a:p>
            <a:endParaRPr lang="en-GB" sz="1600" dirty="0">
              <a:latin typeface="+mj-lt"/>
            </a:endParaRPr>
          </a:p>
          <a:p>
            <a:endParaRPr lang="en-GB" sz="1600" dirty="0">
              <a:latin typeface="+mj-lt"/>
              <a:ea typeface="+mj-ea"/>
              <a:cs typeface="+mj-cs"/>
            </a:endParaRPr>
          </a:p>
        </p:txBody>
      </p:sp>
      <p:sp>
        <p:nvSpPr>
          <p:cNvPr id="3" name="TextBox 2">
            <a:hlinkClick r:id="rId2" action="ppaction://hlinksldjump"/>
          </p:cNvPr>
          <p:cNvSpPr txBox="1"/>
          <p:nvPr/>
        </p:nvSpPr>
        <p:spPr>
          <a:xfrm>
            <a:off x="10792045" y="5731820"/>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2046" y="5362488"/>
            <a:ext cx="139995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792046" y="6479875"/>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788316" y="6110543"/>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697691359"/>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929" y="124355"/>
            <a:ext cx="11587073" cy="5539978"/>
          </a:xfrm>
          <a:prstGeom prst="rect">
            <a:avLst/>
          </a:prstGeom>
        </p:spPr>
        <p:txBody>
          <a:bodyPr wrap="square">
            <a:spAutoFit/>
          </a:bodyPr>
          <a:lstStyle/>
          <a:p>
            <a:r>
              <a:rPr lang="en-GB" sz="4000" b="1" dirty="0">
                <a:solidFill>
                  <a:schemeClr val="accent1">
                    <a:lumMod val="75000"/>
                  </a:schemeClr>
                </a:solidFill>
                <a:latin typeface="+mj-lt"/>
                <a:ea typeface="+mj-ea"/>
                <a:cs typeface="+mj-cs"/>
              </a:rPr>
              <a:t>Quality and Technical </a:t>
            </a:r>
            <a:r>
              <a:rPr lang="en-GB" sz="4000" b="1" dirty="0" smtClean="0">
                <a:solidFill>
                  <a:schemeClr val="accent1">
                    <a:lumMod val="75000"/>
                  </a:schemeClr>
                </a:solidFill>
                <a:latin typeface="+mj-lt"/>
                <a:ea typeface="+mj-ea"/>
                <a:cs typeface="+mj-cs"/>
              </a:rPr>
              <a:t>Standards</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pPr>
              <a:spcBef>
                <a:spcPts val="600"/>
              </a:spcBef>
            </a:pPr>
            <a:r>
              <a:rPr lang="en-GB" b="1" i="1" dirty="0" smtClean="0">
                <a:solidFill>
                  <a:schemeClr val="accent1">
                    <a:lumMod val="75000"/>
                  </a:schemeClr>
                </a:solidFill>
              </a:rPr>
              <a:t>Advantages </a:t>
            </a:r>
            <a:r>
              <a:rPr lang="en-GB" b="1" i="1" dirty="0">
                <a:solidFill>
                  <a:schemeClr val="accent1">
                    <a:lumMod val="75000"/>
                  </a:schemeClr>
                </a:solidFill>
              </a:rPr>
              <a:t>and </a:t>
            </a:r>
            <a:r>
              <a:rPr lang="en-GB" b="1" i="1" dirty="0" smtClean="0">
                <a:solidFill>
                  <a:schemeClr val="accent1">
                    <a:lumMod val="75000"/>
                  </a:schemeClr>
                </a:solidFill>
              </a:rPr>
              <a:t>Disadvantages</a:t>
            </a:r>
          </a:p>
          <a:p>
            <a:pPr>
              <a:spcBef>
                <a:spcPts val="600"/>
              </a:spcBef>
            </a:pPr>
            <a:r>
              <a:rPr lang="en-GB" sz="1600" dirty="0" smtClean="0">
                <a:latin typeface="+mj-lt"/>
              </a:rPr>
              <a:t>The </a:t>
            </a:r>
            <a:r>
              <a:rPr lang="en-GB" sz="1600" dirty="0">
                <a:latin typeface="+mj-lt"/>
              </a:rPr>
              <a:t>great benefit of introducing quality/technical standards for electrification expansion is to ensure </a:t>
            </a:r>
            <a:r>
              <a:rPr lang="en-GB" sz="1600" dirty="0" smtClean="0">
                <a:latin typeface="+mj-lt"/>
              </a:rPr>
              <a:t>safety and that users receive services and systems that </a:t>
            </a:r>
            <a:r>
              <a:rPr lang="en-GB" sz="1600" dirty="0">
                <a:latin typeface="+mj-lt"/>
              </a:rPr>
              <a:t>provide </a:t>
            </a:r>
            <a:r>
              <a:rPr lang="en-GB" sz="1600" dirty="0" smtClean="0">
                <a:latin typeface="+mj-lt"/>
              </a:rPr>
              <a:t>electricity </a:t>
            </a:r>
            <a:r>
              <a:rPr lang="en-GB" sz="1600" dirty="0">
                <a:latin typeface="+mj-lt"/>
              </a:rPr>
              <a:t>at the expected level, consistency and duration.  </a:t>
            </a:r>
            <a:r>
              <a:rPr lang="en-GB" sz="1600" dirty="0" smtClean="0">
                <a:latin typeface="+mj-lt"/>
              </a:rPr>
              <a:t>While capital costs may be higher, maintenance and replacement costs should be reduced.  </a:t>
            </a:r>
            <a:r>
              <a:rPr lang="en-GB" sz="1600" dirty="0">
                <a:latin typeface="+mj-lt"/>
              </a:rPr>
              <a:t>It will also </a:t>
            </a:r>
            <a:r>
              <a:rPr lang="en-GB" sz="1600" dirty="0" smtClean="0">
                <a:latin typeface="+mj-lt"/>
              </a:rPr>
              <a:t>enhance user </a:t>
            </a:r>
            <a:r>
              <a:rPr lang="en-GB" sz="1600" dirty="0">
                <a:latin typeface="+mj-lt"/>
              </a:rPr>
              <a:t>confidence in the remote electrification services provided, and hence </a:t>
            </a:r>
            <a:r>
              <a:rPr lang="en-GB" sz="1600" dirty="0" smtClean="0">
                <a:latin typeface="+mj-lt"/>
              </a:rPr>
              <a:t>increase </a:t>
            </a:r>
            <a:r>
              <a:rPr lang="en-GB" sz="1600" dirty="0">
                <a:latin typeface="+mj-lt"/>
              </a:rPr>
              <a:t>demand and so </a:t>
            </a:r>
            <a:r>
              <a:rPr lang="en-GB" sz="1600" dirty="0" smtClean="0">
                <a:latin typeface="+mj-lt"/>
              </a:rPr>
              <a:t>support investment and creation </a:t>
            </a:r>
            <a:r>
              <a:rPr lang="en-GB" sz="1600" dirty="0">
                <a:latin typeface="+mj-lt"/>
              </a:rPr>
              <a:t>of a market that will become sustainable over a shorter space of time.  The reduced rate of disposal of redundant systems also brings environmental benefits from a lower negative impact of waste goods and materials</a:t>
            </a:r>
            <a:r>
              <a:rPr lang="en-GB" sz="1600" dirty="0" smtClean="0">
                <a:latin typeface="+mj-lt"/>
              </a:rPr>
              <a:t>.</a:t>
            </a:r>
            <a:endParaRPr lang="en-GB" sz="1600" dirty="0">
              <a:latin typeface="+mj-lt"/>
            </a:endParaRPr>
          </a:p>
          <a:p>
            <a:pPr>
              <a:spcBef>
                <a:spcPts val="600"/>
              </a:spcBef>
            </a:pPr>
            <a:r>
              <a:rPr lang="en-GB" sz="1600" dirty="0">
                <a:latin typeface="+mj-lt"/>
              </a:rPr>
              <a:t>The counter-argument is that standards serve to </a:t>
            </a:r>
            <a:r>
              <a:rPr lang="en-GB" sz="1600" dirty="0" smtClean="0">
                <a:latin typeface="+mj-lt"/>
              </a:rPr>
              <a:t>exclude lower-cost products and that users should be given the choice – but this relies on a high level of user awareness and understanding of technical issues, and ability to value quality differences, which can only be expected in a mature and sophisticated market. On a more practical level, it is the cost and expertise needed to establish standards and the resources </a:t>
            </a:r>
            <a:r>
              <a:rPr lang="en-GB" sz="1600" dirty="0">
                <a:latin typeface="+mj-lt"/>
              </a:rPr>
              <a:t>and </a:t>
            </a:r>
            <a:r>
              <a:rPr lang="en-GB" sz="1600" dirty="0" smtClean="0">
                <a:latin typeface="+mj-lt"/>
              </a:rPr>
              <a:t>expenditure to enforce them which pose the most significant barrier to their adoption and effective implementation.</a:t>
            </a:r>
          </a:p>
          <a:p>
            <a:pPr>
              <a:spcBef>
                <a:spcPts val="600"/>
              </a:spcBef>
            </a:pPr>
            <a:endParaRPr lang="en-GB" sz="1600" dirty="0">
              <a:latin typeface="+mj-lt"/>
            </a:endParaRPr>
          </a:p>
          <a:p>
            <a:r>
              <a:rPr lang="en-GB" sz="1600" b="1" i="1" dirty="0">
                <a:solidFill>
                  <a:schemeClr val="accent1">
                    <a:lumMod val="75000"/>
                  </a:schemeClr>
                </a:solidFill>
                <a:latin typeface="+mj-lt"/>
              </a:rPr>
              <a:t>Further Information and Guidance:</a:t>
            </a:r>
          </a:p>
          <a:p>
            <a:pPr marL="285750" indent="-285750">
              <a:spcBef>
                <a:spcPts val="600"/>
              </a:spcBef>
              <a:buFont typeface="Arial" panose="020B0604020202020204" pitchFamily="34" charset="0"/>
              <a:buChar char="•"/>
            </a:pPr>
            <a:r>
              <a:rPr lang="en-GB" sz="1600" dirty="0">
                <a:latin typeface="+mj-lt"/>
              </a:rPr>
              <a:t>AFSEC (2016), Guide on applying and harmonizing standards in rural electrification: </a:t>
            </a:r>
            <a:r>
              <a:rPr lang="en-GB" sz="1600" u="sng" dirty="0">
                <a:latin typeface="+mj-lt"/>
                <a:hlinkClick r:id="rId2"/>
              </a:rPr>
              <a:t>http://www.afsec-africa.org/Portals/15/Documents/2016/ptb_AFSEC_Guide_Rural_Electrification_Africa_WEB.pdf</a:t>
            </a:r>
            <a:endParaRPr lang="en-GB" sz="1600" dirty="0">
              <a:latin typeface="+mj-lt"/>
            </a:endParaRPr>
          </a:p>
          <a:p>
            <a:pPr marL="285750" indent="-285750">
              <a:spcBef>
                <a:spcPts val="600"/>
              </a:spcBef>
              <a:buFont typeface="Arial" panose="020B0604020202020204" pitchFamily="34" charset="0"/>
              <a:buChar char="•"/>
            </a:pPr>
            <a:r>
              <a:rPr lang="en-GB" sz="1600" dirty="0" smtClean="0">
                <a:latin typeface="+mj-lt"/>
              </a:rPr>
              <a:t>Couture, T (2016) “How </a:t>
            </a:r>
            <a:r>
              <a:rPr lang="en-GB" sz="1600" dirty="0">
                <a:latin typeface="+mj-lt"/>
              </a:rPr>
              <a:t>to Maintain Quality Standards in Rural </a:t>
            </a:r>
            <a:r>
              <a:rPr lang="en-GB" sz="1600" dirty="0" smtClean="0">
                <a:latin typeface="+mj-lt"/>
              </a:rPr>
              <a:t>Electrification </a:t>
            </a:r>
            <a:r>
              <a:rPr lang="en-GB" sz="1600" dirty="0" smtClean="0">
                <a:latin typeface="+mj-lt"/>
                <a:hlinkClick r:id="rId3"/>
              </a:rPr>
              <a:t>https</a:t>
            </a:r>
            <a:r>
              <a:rPr lang="en-GB" sz="1600" dirty="0">
                <a:latin typeface="+mj-lt"/>
                <a:hlinkClick r:id="rId3"/>
              </a:rPr>
              <a:t>://</a:t>
            </a:r>
            <a:r>
              <a:rPr lang="en-GB" sz="1600" dirty="0" smtClean="0">
                <a:latin typeface="+mj-lt"/>
                <a:hlinkClick r:id="rId3"/>
              </a:rPr>
              <a:t>cleanenergysolutions.org/sites/default/files/documents/cesc-webinar_quality-standards-in-rural-elec_oct_2016.pdf</a:t>
            </a:r>
            <a:endParaRPr lang="en-GB" sz="1600" dirty="0">
              <a:latin typeface="+mj-lt"/>
            </a:endParaRPr>
          </a:p>
        </p:txBody>
      </p:sp>
      <p:sp>
        <p:nvSpPr>
          <p:cNvPr id="3" name="TextBox 2">
            <a:hlinkClick r:id="rId4" action="ppaction://hlinksldjump"/>
          </p:cNvPr>
          <p:cNvSpPr txBox="1"/>
          <p:nvPr/>
        </p:nvSpPr>
        <p:spPr>
          <a:xfrm>
            <a:off x="10813312" y="574166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4" name="TextBox 3">
            <a:hlinkClick r:id="rId4" action="ppaction://hlinksldjump"/>
          </p:cNvPr>
          <p:cNvSpPr txBox="1"/>
          <p:nvPr/>
        </p:nvSpPr>
        <p:spPr>
          <a:xfrm>
            <a:off x="10809582" y="5372330"/>
            <a:ext cx="140741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809582"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
        <p:nvSpPr>
          <p:cNvPr id="7" name="TextBox 6"/>
          <p:cNvSpPr txBox="1"/>
          <p:nvPr/>
        </p:nvSpPr>
        <p:spPr>
          <a:xfrm>
            <a:off x="228931" y="5636829"/>
            <a:ext cx="9449928" cy="1107996"/>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sz="1600" dirty="0" smtClean="0">
                <a:latin typeface="+mj-lt"/>
              </a:rPr>
              <a:t>IRENA </a:t>
            </a:r>
            <a:r>
              <a:rPr lang="en-GB" sz="1600" dirty="0">
                <a:latin typeface="+mj-lt"/>
              </a:rPr>
              <a:t>(2013), International Standardisation in the Field of Renewable Energy, </a:t>
            </a:r>
            <a:r>
              <a:rPr lang="en-GB" sz="1600" dirty="0">
                <a:latin typeface="+mj-lt"/>
                <a:hlinkClick r:id="rId8"/>
              </a:rPr>
              <a:t>https://www.irena.org/DocumentDownloads/Publications/International_Standardisation_%20in_the_Field_of_Renewable_Energy.pdf</a:t>
            </a:r>
            <a:endParaRPr lang="en-GB" sz="1600" dirty="0">
              <a:latin typeface="+mj-lt"/>
            </a:endParaRPr>
          </a:p>
          <a:p>
            <a:endParaRPr lang="en-GB" dirty="0"/>
          </a:p>
        </p:txBody>
      </p:sp>
    </p:spTree>
    <p:extLst>
      <p:ext uri="{BB962C8B-B14F-4D97-AF65-F5344CB8AC3E}">
        <p14:creationId xmlns:p14="http://schemas.microsoft.com/office/powerpoint/2010/main" val="2786814512"/>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trommast_05.jpg"/>
          <p:cNvPicPr>
            <a:picLocks noChangeAspect="1"/>
          </p:cNvPicPr>
          <p:nvPr/>
        </p:nvPicPr>
        <p:blipFill>
          <a:blip r:embed="rId2" cstate="screen"/>
          <a:srcRect/>
          <a:stretch>
            <a:fillRect/>
          </a:stretch>
        </p:blipFill>
        <p:spPr>
          <a:xfrm flipH="1">
            <a:off x="9530861" y="1629918"/>
            <a:ext cx="2508328" cy="3598164"/>
          </a:xfrm>
          <a:prstGeom prst="rect">
            <a:avLst/>
          </a:prstGeom>
        </p:spPr>
      </p:pic>
      <p:sp>
        <p:nvSpPr>
          <p:cNvPr id="2" name="Rectangle 1"/>
          <p:cNvSpPr/>
          <p:nvPr/>
        </p:nvSpPr>
        <p:spPr>
          <a:xfrm>
            <a:off x="214301" y="124355"/>
            <a:ext cx="11170227" cy="861774"/>
          </a:xfrm>
          <a:prstGeom prst="rect">
            <a:avLst/>
          </a:prstGeom>
        </p:spPr>
        <p:txBody>
          <a:bodyPr wrap="square">
            <a:spAutoFit/>
          </a:bodyPr>
          <a:lstStyle/>
          <a:p>
            <a:r>
              <a:rPr lang="en-GB" sz="4000" b="1" dirty="0">
                <a:solidFill>
                  <a:schemeClr val="accent1">
                    <a:lumMod val="75000"/>
                  </a:schemeClr>
                </a:solidFill>
                <a:latin typeface="+mj-lt"/>
                <a:ea typeface="+mj-ea"/>
                <a:cs typeface="+mj-cs"/>
              </a:rPr>
              <a:t>Quality and Technical </a:t>
            </a:r>
            <a:r>
              <a:rPr lang="en-GB" sz="4000" b="1" dirty="0" smtClean="0">
                <a:solidFill>
                  <a:schemeClr val="accent1">
                    <a:lumMod val="75000"/>
                  </a:schemeClr>
                </a:solidFill>
                <a:latin typeface="+mj-lt"/>
                <a:ea typeface="+mj-ea"/>
                <a:cs typeface="+mj-cs"/>
              </a:rPr>
              <a:t>Standards</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4" name="TextBox 3">
            <a:hlinkClick r:id="rId3" action="ppaction://hlinksldjump"/>
          </p:cNvPr>
          <p:cNvSpPr txBox="1"/>
          <p:nvPr/>
        </p:nvSpPr>
        <p:spPr>
          <a:xfrm>
            <a:off x="10788316" y="611453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690914571"/>
              </p:ext>
            </p:extLst>
          </p:nvPr>
        </p:nvGraphicFramePr>
        <p:xfrm>
          <a:off x="3080657" y="1219200"/>
          <a:ext cx="6444343" cy="4957767"/>
        </p:xfrm>
        <a:graphic>
          <a:graphicData uri="http://schemas.openxmlformats.org/drawingml/2006/table">
            <a:tbl>
              <a:tblPr/>
              <a:tblGrid>
                <a:gridCol w="4403304">
                  <a:extLst>
                    <a:ext uri="{9D8B030D-6E8A-4147-A177-3AD203B41FA5}">
                      <a16:colId xmlns:a16="http://schemas.microsoft.com/office/drawing/2014/main" val="20000"/>
                    </a:ext>
                  </a:extLst>
                </a:gridCol>
                <a:gridCol w="2041039">
                  <a:extLst>
                    <a:ext uri="{9D8B030D-6E8A-4147-A177-3AD203B41FA5}">
                      <a16:colId xmlns:a16="http://schemas.microsoft.com/office/drawing/2014/main" val="20001"/>
                    </a:ext>
                  </a:extLst>
                </a:gridCol>
              </a:tblGrid>
              <a:tr h="1041547">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Quality/Technical Standards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0"/>
                  </a:ext>
                </a:extLst>
              </a:tr>
              <a:tr h="260387">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1"/>
                  </a:ext>
                </a:extLst>
              </a:tr>
              <a:tr h="260387">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0387">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3"/>
                  </a:ext>
                </a:extLst>
              </a:tr>
              <a:tr h="260387">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0387">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5"/>
                  </a:ext>
                </a:extLst>
              </a:tr>
              <a:tr h="260387">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0387">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7"/>
                  </a:ext>
                </a:extLst>
              </a:tr>
              <a:tr h="260387">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0387">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0387">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0387">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11"/>
                  </a:ext>
                </a:extLst>
              </a:tr>
              <a:tr h="260387">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0387">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0387">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0802">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15"/>
                  </a:ext>
                </a:extLst>
              </a:tr>
            </a:tbl>
          </a:graphicData>
        </a:graphic>
      </p:graphicFrame>
      <p:sp>
        <p:nvSpPr>
          <p:cNvPr id="8" name="TextBox 7"/>
          <p:cNvSpPr txBox="1"/>
          <p:nvPr/>
        </p:nvSpPr>
        <p:spPr>
          <a:xfrm>
            <a:off x="10798949" y="6491491"/>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1" action="ppaction://hlinksldjump"/>
              </a:rPr>
              <a:t>PREVIOUS</a:t>
            </a:r>
            <a:endParaRPr lang="en-GB" dirty="0"/>
          </a:p>
        </p:txBody>
      </p:sp>
    </p:spTree>
    <p:extLst>
      <p:ext uri="{BB962C8B-B14F-4D97-AF65-F5344CB8AC3E}">
        <p14:creationId xmlns:p14="http://schemas.microsoft.com/office/powerpoint/2010/main" val="300829400"/>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2788"/>
            <a:ext cx="11832771" cy="6860788"/>
          </a:xfrm>
        </p:spPr>
        <p:txBody>
          <a:bodyPr>
            <a:normAutofit/>
          </a:bodyPr>
          <a:lstStyle/>
          <a:p>
            <a:pPr>
              <a:spcBef>
                <a:spcPts val="600"/>
              </a:spcBef>
            </a:pPr>
            <a:r>
              <a:rPr lang="en-GB" sz="4000" b="1" dirty="0" smtClean="0">
                <a:solidFill>
                  <a:schemeClr val="accent1">
                    <a:lumMod val="75000"/>
                  </a:schemeClr>
                </a:solidFill>
              </a:rPr>
              <a:t>Technical Assistance:</a:t>
            </a:r>
            <a:r>
              <a:rPr lang="en-GB" sz="4000" b="1" dirty="0">
                <a:solidFill>
                  <a:schemeClr val="accent1">
                    <a:lumMod val="75000"/>
                  </a:schemeClr>
                </a:solidFill>
              </a:rPr>
              <a:t/>
            </a:r>
            <a:br>
              <a:rPr lang="en-GB" sz="4000" b="1" dirty="0">
                <a:solidFill>
                  <a:schemeClr val="accent1">
                    <a:lumMod val="75000"/>
                  </a:schemeClr>
                </a:solidFill>
              </a:rPr>
            </a:br>
            <a:r>
              <a:rPr lang="en-GB" sz="1100" dirty="0" smtClean="0"/>
              <a:t>  </a:t>
            </a:r>
            <a:r>
              <a:rPr lang="en-GB" sz="1800" dirty="0" smtClean="0"/>
              <a:t/>
            </a:r>
            <a:br>
              <a:rPr lang="en-GB" sz="1800" dirty="0" smtClean="0"/>
            </a:br>
            <a:r>
              <a:rPr lang="en-GB" sz="1600" b="1" i="1" dirty="0">
                <a:solidFill>
                  <a:schemeClr val="accent1">
                    <a:lumMod val="75000"/>
                  </a:schemeClr>
                </a:solidFill>
              </a:rPr>
              <a:t>Definition</a:t>
            </a:r>
            <a:r>
              <a:rPr lang="en-GB" sz="1600" dirty="0"/>
              <a:t> </a:t>
            </a:r>
            <a:r>
              <a:rPr lang="en-GB" sz="1600" dirty="0" smtClean="0"/>
              <a:t>– </a:t>
            </a:r>
            <a:r>
              <a:rPr lang="en-GB" sz="1600" b="1" i="1" dirty="0" smtClean="0">
                <a:solidFill>
                  <a:schemeClr val="accent1">
                    <a:lumMod val="75000"/>
                  </a:schemeClr>
                </a:solidFill>
              </a:rPr>
              <a:t>Advice and practical support on any aspect of electrification provided by external experts.</a:t>
            </a:r>
            <a:r>
              <a:rPr lang="en-GB" sz="1600" b="1" i="1" dirty="0">
                <a:solidFill>
                  <a:schemeClr val="accent1">
                    <a:lumMod val="75000"/>
                  </a:schemeClr>
                </a:solidFill>
              </a:rPr>
              <a:t/>
            </a:r>
            <a:br>
              <a:rPr lang="en-GB" sz="1600" b="1" i="1" dirty="0">
                <a:solidFill>
                  <a:schemeClr val="accent1">
                    <a:lumMod val="75000"/>
                  </a:schemeClr>
                </a:solidFill>
              </a:rPr>
            </a:br>
            <a:r>
              <a:rPr lang="en-GB" sz="1600" i="1" dirty="0" smtClean="0">
                <a:solidFill>
                  <a:schemeClr val="accent1">
                    <a:lumMod val="75000"/>
                  </a:schemeClr>
                </a:solidFill>
              </a:rPr>
              <a:t> </a:t>
            </a:r>
            <a:br>
              <a:rPr lang="en-GB" sz="1600" i="1" dirty="0" smtClean="0">
                <a:solidFill>
                  <a:schemeClr val="accent1">
                    <a:lumMod val="75000"/>
                  </a:schemeClr>
                </a:solidFill>
              </a:rPr>
            </a:br>
            <a:r>
              <a:rPr lang="en-GB" sz="1600" dirty="0"/>
              <a:t>Technical assistance spans all aspects of electricity access provision, and may be used to support policy </a:t>
            </a:r>
            <a:r>
              <a:rPr lang="en-GB" sz="1600" dirty="0" smtClean="0"/>
              <a:t>makers and regulators; </a:t>
            </a:r>
            <a:r>
              <a:rPr lang="en-GB" sz="1600" dirty="0"/>
              <a:t>those designing and implementing </a:t>
            </a:r>
            <a:r>
              <a:rPr lang="en-GB" sz="1600" dirty="0" smtClean="0"/>
              <a:t>intervention programmes; and electricity access providers. The </a:t>
            </a:r>
            <a:r>
              <a:rPr lang="en-GB" sz="1600" dirty="0"/>
              <a:t>forms of technical assistance in greatest demand </a:t>
            </a:r>
            <a:r>
              <a:rPr lang="en-GB" sz="1600" dirty="0" smtClean="0"/>
              <a:t>are </a:t>
            </a:r>
            <a:r>
              <a:rPr lang="en-GB" sz="1600" dirty="0"/>
              <a:t>usually </a:t>
            </a:r>
            <a:r>
              <a:rPr lang="en-GB" sz="1600" dirty="0" smtClean="0"/>
              <a:t>advice on regulation and procurement of electricity provision, technical </a:t>
            </a:r>
            <a:r>
              <a:rPr lang="en-GB" sz="1600" dirty="0"/>
              <a:t>and engineering support; business and financial advice; legal and compliance advice; and market scoping, development and community engagement. Developers have indicated that such assistance can have great value by helping them to take projects through their development life cycle to reach financial closure. </a:t>
            </a:r>
            <a:r>
              <a:rPr lang="en-GB" sz="1600" i="1" dirty="0" smtClean="0">
                <a:solidFill>
                  <a:schemeClr val="accent1">
                    <a:lumMod val="75000"/>
                  </a:schemeClr>
                </a:solidFill>
              </a:rPr>
              <a:t/>
            </a:r>
            <a:br>
              <a:rPr lang="en-GB" sz="1600" i="1" dirty="0" smtClean="0">
                <a:solidFill>
                  <a:schemeClr val="accent1">
                    <a:lumMod val="75000"/>
                  </a:schemeClr>
                </a:solidFill>
              </a:rPr>
            </a:br>
            <a:r>
              <a:rPr lang="en-GB" sz="1600" dirty="0" smtClean="0"/>
              <a:t> </a:t>
            </a:r>
            <a:br>
              <a:rPr lang="en-GB" sz="1600" dirty="0" smtClean="0"/>
            </a:br>
            <a:r>
              <a:rPr lang="en-GB" sz="1600" i="1" dirty="0" smtClean="0"/>
              <a:t>Advisory </a:t>
            </a:r>
            <a:r>
              <a:rPr lang="en-GB" sz="1600" i="1" dirty="0"/>
              <a:t>services</a:t>
            </a:r>
            <a:r>
              <a:rPr lang="en-GB" sz="1600" dirty="0"/>
              <a:t> – these may come in the form of written instructions/guidance or direct intervention during practical application on the ground.  Based upon the extensive experience of electrification </a:t>
            </a:r>
            <a:r>
              <a:rPr lang="en-GB" sz="1600" dirty="0" smtClean="0"/>
              <a:t>elsewhere, </a:t>
            </a:r>
            <a:r>
              <a:rPr lang="en-GB" sz="1600" dirty="0"/>
              <a:t>experts </a:t>
            </a:r>
            <a:r>
              <a:rPr lang="en-GB" sz="1600" dirty="0" smtClean="0"/>
              <a:t>in </a:t>
            </a:r>
            <a:r>
              <a:rPr lang="en-GB" sz="1600" dirty="0"/>
              <a:t>this field are in a good position to provide advice to project developers and implementers, government and </a:t>
            </a:r>
            <a:r>
              <a:rPr lang="en-GB" sz="1600" dirty="0" smtClean="0"/>
              <a:t>financiers. </a:t>
            </a:r>
            <a:r>
              <a:rPr lang="en-GB" sz="1600" dirty="0"/>
              <a:t>The aim is to provide these local stakeholders with the results from experience – to ensure that they do not take routes that have been tried and failed elsewhere.  Such support may be at a strategic level to determine the most relevant areas of priority in the target country, and/or at the practical level to ensure that experience from elsewhere is taken into full account, and positive results can be achieved more directly</a:t>
            </a:r>
            <a:r>
              <a:rPr lang="en-GB" sz="1600" dirty="0" smtClean="0"/>
              <a:t>.</a:t>
            </a:r>
            <a:br>
              <a:rPr lang="en-GB" sz="1600" dirty="0" smtClean="0"/>
            </a:br>
            <a:r>
              <a:rPr lang="en-GB" sz="1600" dirty="0"/>
              <a:t/>
            </a:r>
            <a:br>
              <a:rPr lang="en-GB" sz="1600" dirty="0"/>
            </a:br>
            <a:r>
              <a:rPr lang="en-GB" sz="1600" i="1" dirty="0"/>
              <a:t>Target recipients</a:t>
            </a:r>
            <a:r>
              <a:rPr lang="en-GB" sz="1600" dirty="0"/>
              <a:t> – the target group for technical assistance often consists of project developers </a:t>
            </a:r>
            <a:r>
              <a:rPr lang="en-GB" sz="1600" dirty="0" smtClean="0"/>
              <a:t>who </a:t>
            </a:r>
            <a:r>
              <a:rPr lang="en-GB" sz="1600" dirty="0"/>
              <a:t>are aiming to establish new electricity </a:t>
            </a:r>
            <a:r>
              <a:rPr lang="en-GB" sz="1600" dirty="0" smtClean="0"/>
              <a:t>businesses.  </a:t>
            </a:r>
            <a:r>
              <a:rPr lang="en-GB" sz="1600" dirty="0"/>
              <a:t>However, </a:t>
            </a:r>
            <a:r>
              <a:rPr lang="en-GB" sz="1600" dirty="0" smtClean="0"/>
              <a:t>support </a:t>
            </a:r>
            <a:r>
              <a:rPr lang="en-GB" sz="1600" dirty="0"/>
              <a:t>is also required by other stakeholders who may otherwise be unfamiliar with the needs of electrification in remote areas.  Such bodies include financiers (public and private), government, regulators and product/service providers who need to adapt to the local conditions, priorities and drivers in rural communities</a:t>
            </a:r>
            <a:r>
              <a:rPr lang="en-GB" sz="1600" dirty="0" smtClean="0"/>
              <a:t>.</a:t>
            </a:r>
            <a:br>
              <a:rPr lang="en-GB" sz="1600" dirty="0" smtClean="0"/>
            </a:br>
            <a:r>
              <a:rPr lang="en-GB" sz="1600" dirty="0"/>
              <a:t/>
            </a:r>
            <a:br>
              <a:rPr lang="en-GB" sz="1600" dirty="0"/>
            </a:br>
            <a:r>
              <a:rPr lang="en-GB" sz="1600" i="1" dirty="0"/>
              <a:t>Community engagement</a:t>
            </a:r>
            <a:r>
              <a:rPr lang="en-GB" sz="1600" dirty="0"/>
              <a:t> – despite all of the knowledge and experience that can be provided through technical assistance, </a:t>
            </a:r>
            <a:r>
              <a:rPr lang="en-GB" sz="1600" dirty="0" smtClean="0"/>
              <a:t/>
            </a:r>
            <a:br>
              <a:rPr lang="en-GB" sz="1600" dirty="0" smtClean="0"/>
            </a:br>
            <a:r>
              <a:rPr lang="en-GB" sz="1600" dirty="0" smtClean="0"/>
              <a:t>much </a:t>
            </a:r>
            <a:r>
              <a:rPr lang="en-GB" sz="1600" dirty="0"/>
              <a:t>of this will add little value if local conditions and context are not taken into account.  Although much may be written </a:t>
            </a:r>
            <a:r>
              <a:rPr lang="en-GB" sz="1600" dirty="0" smtClean="0"/>
              <a:t/>
            </a:r>
            <a:br>
              <a:rPr lang="en-GB" sz="1600" dirty="0" smtClean="0"/>
            </a:br>
            <a:r>
              <a:rPr lang="en-GB" sz="1600" dirty="0" smtClean="0"/>
              <a:t>about </a:t>
            </a:r>
            <a:r>
              <a:rPr lang="en-GB" sz="1600" dirty="0"/>
              <a:t>the situation in towns and villages in developing countries, one message is the most important, namely: everywhere </a:t>
            </a:r>
            <a:r>
              <a:rPr lang="en-GB" sz="1600" dirty="0" smtClean="0"/>
              <a:t/>
            </a:r>
            <a:br>
              <a:rPr lang="en-GB" sz="1600" dirty="0" smtClean="0"/>
            </a:br>
            <a:r>
              <a:rPr lang="en-GB" sz="1600" dirty="0" smtClean="0"/>
              <a:t>is </a:t>
            </a:r>
            <a:r>
              <a:rPr lang="en-GB" sz="1600" dirty="0"/>
              <a:t>different.  So the solution or approach that was successfully adopted elsewhere for the provision of electricity may not – </a:t>
            </a:r>
            <a:r>
              <a:rPr lang="en-GB" sz="1600" dirty="0" smtClean="0"/>
              <a:t/>
            </a:r>
            <a:br>
              <a:rPr lang="en-GB" sz="1600" dirty="0" smtClean="0"/>
            </a:br>
            <a:r>
              <a:rPr lang="en-GB" sz="1600" dirty="0" smtClean="0"/>
              <a:t>or </a:t>
            </a:r>
            <a:r>
              <a:rPr lang="en-GB" sz="1600" dirty="0"/>
              <a:t>rather, probably will not – lead to the same results in a different community.  For this reason, the practical technical </a:t>
            </a:r>
            <a:r>
              <a:rPr lang="en-GB" sz="1600" dirty="0" smtClean="0"/>
              <a:t/>
            </a:r>
            <a:br>
              <a:rPr lang="en-GB" sz="1600" dirty="0" smtClean="0"/>
            </a:br>
            <a:r>
              <a:rPr lang="en-GB" sz="1600" dirty="0" smtClean="0"/>
              <a:t>assistance </a:t>
            </a:r>
            <a:r>
              <a:rPr lang="en-GB" sz="1600" dirty="0"/>
              <a:t>needs should be discussed with community members and leaders prior to specifying the format of such </a:t>
            </a:r>
            <a:r>
              <a:rPr lang="en-GB" sz="1600" dirty="0" smtClean="0"/>
              <a:t/>
            </a:r>
            <a:br>
              <a:rPr lang="en-GB" sz="1600" dirty="0" smtClean="0"/>
            </a:br>
            <a:r>
              <a:rPr lang="en-GB" sz="1600" dirty="0" smtClean="0"/>
              <a:t>assistance</a:t>
            </a:r>
            <a:r>
              <a:rPr lang="en-GB" sz="1600" dirty="0"/>
              <a:t>.  Only then can interventions with the highest value be determined</a:t>
            </a:r>
            <a:r>
              <a:rPr lang="en-GB" sz="1600" dirty="0" smtClean="0"/>
              <a:t>.</a:t>
            </a:r>
            <a:endParaRPr lang="en-GB" sz="1600" dirty="0"/>
          </a:p>
        </p:txBody>
      </p:sp>
      <p:sp>
        <p:nvSpPr>
          <p:cNvPr id="3" name="TextBox 2">
            <a:hlinkClick r:id="rId2" action="ppaction://hlinksldjump"/>
          </p:cNvPr>
          <p:cNvSpPr txBox="1"/>
          <p:nvPr/>
        </p:nvSpPr>
        <p:spPr>
          <a:xfrm>
            <a:off x="10813312" y="5759528"/>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2" y="5390196"/>
            <a:ext cx="139995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09582"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14236436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312" y="70690"/>
            <a:ext cx="11070771" cy="852983"/>
          </a:xfrm>
        </p:spPr>
        <p:txBody>
          <a:bodyPr>
            <a:normAutofit/>
          </a:bodyPr>
          <a:lstStyle/>
          <a:p>
            <a:r>
              <a:rPr lang="en-GB" b="1" dirty="0" smtClean="0">
                <a:solidFill>
                  <a:schemeClr val="accent1">
                    <a:lumMod val="75000"/>
                  </a:schemeClr>
                </a:solidFill>
              </a:rPr>
              <a:t>Legal </a:t>
            </a:r>
            <a:r>
              <a:rPr lang="en-GB" b="1" smtClean="0">
                <a:solidFill>
                  <a:schemeClr val="accent1">
                    <a:lumMod val="75000"/>
                  </a:schemeClr>
                </a:solidFill>
              </a:rPr>
              <a:t>Framework Categories</a:t>
            </a:r>
            <a:endParaRPr lang="en-GB" sz="1800" dirty="0"/>
          </a:p>
        </p:txBody>
      </p:sp>
      <p:sp>
        <p:nvSpPr>
          <p:cNvPr id="5" name="TextBox 4"/>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6" name="TextBox 5"/>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506992676"/>
              </p:ext>
            </p:extLst>
          </p:nvPr>
        </p:nvGraphicFramePr>
        <p:xfrm>
          <a:off x="334964" y="1414463"/>
          <a:ext cx="10276329" cy="4183307"/>
        </p:xfrm>
        <a:graphic>
          <a:graphicData uri="http://schemas.openxmlformats.org/drawingml/2006/table">
            <a:tbl>
              <a:tblPr>
                <a:tableStyleId>{5C22544A-7EE6-4342-B048-85BDC9FD1C3A}</a:tableStyleId>
              </a:tblPr>
              <a:tblGrid>
                <a:gridCol w="2560669">
                  <a:extLst>
                    <a:ext uri="{9D8B030D-6E8A-4147-A177-3AD203B41FA5}">
                      <a16:colId xmlns:a16="http://schemas.microsoft.com/office/drawing/2014/main" val="20000"/>
                    </a:ext>
                  </a:extLst>
                </a:gridCol>
                <a:gridCol w="7715660">
                  <a:extLst>
                    <a:ext uri="{9D8B030D-6E8A-4147-A177-3AD203B41FA5}">
                      <a16:colId xmlns:a16="http://schemas.microsoft.com/office/drawing/2014/main" val="20001"/>
                    </a:ext>
                  </a:extLst>
                </a:gridCol>
              </a:tblGrid>
              <a:tr h="1511083">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Concession</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An exclusive right (monopoly) granted by government to a sell electricity or standalone systems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161141">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License</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 non-exclusive permission granted by government (or regulator) to sell electricity </a:t>
                      </a:r>
                      <a:br>
                        <a:rPr lang="en-GB" sz="1600" b="1" i="0" kern="1200" dirty="0" smtClean="0">
                          <a:solidFill>
                            <a:schemeClr val="tx1"/>
                          </a:solidFill>
                          <a:latin typeface="+mj-lt"/>
                          <a:ea typeface="+mn-ea"/>
                          <a:cs typeface="+mn-cs"/>
                        </a:rPr>
                      </a:br>
                      <a:r>
                        <a:rPr lang="en-GB" sz="1600" b="1" i="0" kern="1200" dirty="0" smtClean="0">
                          <a:solidFill>
                            <a:schemeClr val="tx1"/>
                          </a:solidFill>
                          <a:latin typeface="+mj-lt"/>
                          <a:ea typeface="+mn-ea"/>
                          <a:cs typeface="+mn-cs"/>
                        </a:rPr>
                        <a:t>or standalone systems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511083">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Unregulated</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 regime under which anyone may sell electricity and/or standalone systems without any license or other permission, beyond that required for any business to operate. </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8" name="TextBox 7">
            <a:hlinkClick r:id="rId4" action="ppaction://hlinksldjump"/>
          </p:cNvPr>
          <p:cNvSpPr txBox="1"/>
          <p:nvPr/>
        </p:nvSpPr>
        <p:spPr>
          <a:xfrm>
            <a:off x="10813312" y="5715282"/>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9" name="TextBox 8">
            <a:hlinkClick r:id="rId4" action="ppaction://hlinksldjump"/>
          </p:cNvPr>
          <p:cNvSpPr txBox="1"/>
          <p:nvPr/>
        </p:nvSpPr>
        <p:spPr>
          <a:xfrm>
            <a:off x="10813312" y="5345950"/>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2352322153"/>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183" y="391283"/>
            <a:ext cx="11261652" cy="6386252"/>
          </a:xfrm>
        </p:spPr>
        <p:txBody>
          <a:bodyPr>
            <a:normAutofit fontScale="90000"/>
          </a:bodyPr>
          <a:lstStyle/>
          <a:p>
            <a:r>
              <a:rPr lang="en-GB" b="1" dirty="0" smtClean="0">
                <a:solidFill>
                  <a:schemeClr val="accent1">
                    <a:lumMod val="75000"/>
                  </a:schemeClr>
                </a:solidFill>
              </a:rPr>
              <a:t>Technical Assistance:</a:t>
            </a:r>
            <a:r>
              <a:rPr lang="en-GB" b="1" dirty="0">
                <a:solidFill>
                  <a:schemeClr val="accent1">
                    <a:lumMod val="75000"/>
                  </a:schemeClr>
                </a:solidFill>
              </a:rPr>
              <a:t/>
            </a:r>
            <a:br>
              <a:rPr lang="en-GB" b="1" dirty="0">
                <a:solidFill>
                  <a:schemeClr val="accent1">
                    <a:lumMod val="75000"/>
                  </a:schemeClr>
                </a:solidFill>
              </a:rPr>
            </a:br>
            <a:r>
              <a:rPr lang="en-GB" sz="1800" dirty="0" smtClean="0"/>
              <a:t> </a:t>
            </a:r>
            <a:r>
              <a:rPr lang="en-GB" sz="1800" dirty="0"/>
              <a:t/>
            </a:r>
            <a:br>
              <a:rPr lang="en-GB" sz="1800" dirty="0"/>
            </a:br>
            <a:r>
              <a:rPr lang="en-GB" sz="2000" b="1" i="1" dirty="0">
                <a:solidFill>
                  <a:schemeClr val="accent1">
                    <a:lumMod val="75000"/>
                  </a:schemeClr>
                </a:solidFill>
              </a:rPr>
              <a:t>Interactions with other NEA Categories:</a:t>
            </a:r>
            <a:r>
              <a:rPr lang="en-GB" sz="2000" dirty="0">
                <a:solidFill>
                  <a:schemeClr val="accent1">
                    <a:lumMod val="75000"/>
                  </a:schemeClr>
                </a:solidFill>
              </a:rPr>
              <a:t>  </a:t>
            </a:r>
            <a:r>
              <a:rPr lang="en-GB" sz="1800" dirty="0" smtClean="0"/>
              <a:t/>
            </a:r>
            <a:br>
              <a:rPr lang="en-GB" sz="1800" dirty="0" smtClean="0"/>
            </a:br>
            <a:r>
              <a:rPr lang="en-GB" sz="1800" dirty="0" smtClean="0"/>
              <a:t/>
            </a:r>
            <a:br>
              <a:rPr lang="en-GB" sz="1800" dirty="0" smtClean="0"/>
            </a:br>
            <a:r>
              <a:rPr lang="en-GB" sz="1800" dirty="0" smtClean="0"/>
              <a:t>The </a:t>
            </a:r>
            <a:r>
              <a:rPr lang="en-GB" sz="1800" dirty="0"/>
              <a:t>nature of technical assistance </a:t>
            </a:r>
            <a:r>
              <a:rPr lang="en-GB" sz="1800" dirty="0" smtClean="0"/>
              <a:t>means </a:t>
            </a:r>
            <a:r>
              <a:rPr lang="en-GB" sz="1800" dirty="0"/>
              <a:t>that it </a:t>
            </a:r>
            <a:r>
              <a:rPr lang="en-GB" sz="1800" dirty="0" smtClean="0"/>
              <a:t>may be used to </a:t>
            </a:r>
            <a:r>
              <a:rPr lang="en-GB" sz="1800" dirty="0"/>
              <a:t>provide support in </a:t>
            </a:r>
            <a:r>
              <a:rPr lang="en-GB" sz="1800" dirty="0" smtClean="0"/>
              <a:t>any area </a:t>
            </a:r>
            <a:r>
              <a:rPr lang="en-GB" sz="1800" dirty="0"/>
              <a:t>of the process to bring new power supplies to </a:t>
            </a:r>
            <a:r>
              <a:rPr lang="en-GB" sz="1800" dirty="0" smtClean="0"/>
              <a:t>unserved </a:t>
            </a:r>
            <a:r>
              <a:rPr lang="en-GB" sz="1800" dirty="0"/>
              <a:t>communities – </a:t>
            </a:r>
            <a:r>
              <a:rPr lang="en-GB" sz="1800" dirty="0" smtClean="0"/>
              <a:t>consequently it may interact with almost all of </a:t>
            </a:r>
            <a:r>
              <a:rPr lang="en-GB" sz="1800" dirty="0"/>
              <a:t>the other NEA </a:t>
            </a:r>
            <a:r>
              <a:rPr lang="en-GB" sz="1800" dirty="0" smtClean="0"/>
              <a:t>categories. Thus it may be used to support provision based on any technology and using any delivery model and to assist with design and implementation of legal and regulatory structures of whatever basis.  </a:t>
            </a:r>
            <a:r>
              <a:rPr lang="en-GB" sz="1800" dirty="0"/>
              <a:t>However, there are some areas where technical assistance will have particular significance</a:t>
            </a:r>
            <a:r>
              <a:rPr lang="en-GB" sz="1800" dirty="0" smtClean="0"/>
              <a:t>:</a:t>
            </a:r>
            <a:br>
              <a:rPr lang="en-GB" sz="1800" dirty="0" smtClean="0"/>
            </a:br>
            <a:r>
              <a:rPr lang="en-GB" sz="1800" dirty="0"/>
              <a:t/>
            </a:r>
            <a:br>
              <a:rPr lang="en-GB" sz="1800" dirty="0"/>
            </a:br>
            <a:r>
              <a:rPr lang="en-GB" sz="1800" b="1" i="1" dirty="0" smtClean="0">
                <a:solidFill>
                  <a:schemeClr val="accent1">
                    <a:lumMod val="75000"/>
                  </a:schemeClr>
                </a:solidFill>
              </a:rPr>
              <a:t>Finance - </a:t>
            </a:r>
            <a:r>
              <a:rPr lang="en-GB" sz="1800" dirty="0" smtClean="0"/>
              <a:t>technical </a:t>
            </a:r>
            <a:r>
              <a:rPr lang="en-GB" sz="1800" dirty="0"/>
              <a:t>assistance </a:t>
            </a:r>
            <a:r>
              <a:rPr lang="en-GB" sz="1800" dirty="0" smtClean="0"/>
              <a:t>is often provided as a </a:t>
            </a:r>
            <a:r>
              <a:rPr lang="en-GB" sz="1800" dirty="0"/>
              <a:t>form of aid given to developing countries by international organizations, individual governments, foundations, and philanthropic </a:t>
            </a:r>
            <a:r>
              <a:rPr lang="en-GB" sz="1800" dirty="0" smtClean="0"/>
              <a:t>institutions, or sometimes as a form of support by government to electricity businesses and developers. As such it acts as a type of grant or subsidy </a:t>
            </a:r>
            <a:r>
              <a:rPr lang="en-GB" sz="1800" dirty="0"/>
              <a:t/>
            </a:r>
            <a:br>
              <a:rPr lang="en-GB" sz="1800" dirty="0"/>
            </a:br>
            <a:r>
              <a:rPr lang="en-GB" sz="1800" dirty="0"/>
              <a:t/>
            </a:r>
            <a:br>
              <a:rPr lang="en-GB" sz="1800" dirty="0"/>
            </a:br>
            <a:r>
              <a:rPr lang="en-GB" sz="1800" b="1" i="1" dirty="0">
                <a:solidFill>
                  <a:schemeClr val="accent1">
                    <a:lumMod val="75000"/>
                  </a:schemeClr>
                </a:solidFill>
              </a:rPr>
              <a:t>Non-Financial Interventions</a:t>
            </a:r>
            <a:r>
              <a:rPr lang="en-GB" sz="1800" i="1" dirty="0"/>
              <a:t>: </a:t>
            </a:r>
            <a:br>
              <a:rPr lang="en-GB" sz="1800" i="1" dirty="0"/>
            </a:br>
            <a:r>
              <a:rPr lang="en-GB" sz="1800" i="1" dirty="0"/>
              <a:t/>
            </a:r>
            <a:br>
              <a:rPr lang="en-GB" sz="1800" i="1" dirty="0"/>
            </a:br>
            <a:r>
              <a:rPr lang="en-GB" sz="1800" i="1" dirty="0" smtClean="0"/>
              <a:t>Institutional restructuring – </a:t>
            </a:r>
            <a:r>
              <a:rPr lang="en-GB" sz="1800" dirty="0"/>
              <a:t>implies that current institutions and their responsibilities are not well aligned with the latest challenges of electricity provision, and therefore that technical assistance may be particularly beneficial.   </a:t>
            </a:r>
            <a:br>
              <a:rPr lang="en-GB" sz="1800" dirty="0"/>
            </a:br>
            <a:r>
              <a:rPr lang="en-GB" sz="1800" i="1" dirty="0"/>
              <a:t/>
            </a:r>
            <a:br>
              <a:rPr lang="en-GB" sz="1800" i="1" dirty="0"/>
            </a:br>
            <a:r>
              <a:rPr lang="en-GB" sz="1800" i="1" dirty="0" smtClean="0"/>
              <a:t>Regulatory </a:t>
            </a:r>
            <a:r>
              <a:rPr lang="en-GB" sz="1800" i="1" dirty="0"/>
              <a:t>reform</a:t>
            </a:r>
            <a:r>
              <a:rPr lang="en-GB" sz="1800" dirty="0"/>
              <a:t> – electrification has been predominantly based upon the central grid structures that are driven by </a:t>
            </a:r>
            <a:r>
              <a:rPr lang="en-GB" sz="1800" dirty="0" smtClean="0"/>
              <a:t/>
            </a:r>
            <a:br>
              <a:rPr lang="en-GB" sz="1800" dirty="0" smtClean="0"/>
            </a:br>
            <a:r>
              <a:rPr lang="en-GB" sz="1800" dirty="0" smtClean="0"/>
              <a:t>the </a:t>
            </a:r>
            <a:r>
              <a:rPr lang="en-GB" sz="1800" dirty="0"/>
              <a:t>national electricity utility.  Regulations have consequently been prepared to cater for this framework.  Elsewhere </a:t>
            </a:r>
            <a:r>
              <a:rPr lang="en-GB" sz="1800" dirty="0" smtClean="0"/>
              <a:t/>
            </a:r>
            <a:br>
              <a:rPr lang="en-GB" sz="1800" dirty="0" smtClean="0"/>
            </a:br>
            <a:r>
              <a:rPr lang="en-GB" sz="1800" dirty="0" smtClean="0"/>
              <a:t>in </a:t>
            </a:r>
            <a:r>
              <a:rPr lang="en-GB" sz="1800" dirty="0"/>
              <a:t>the world, this model has been replaced with a greater focus on decentralised solutions that can be more </a:t>
            </a:r>
            <a:r>
              <a:rPr lang="en-GB" sz="1800" dirty="0" smtClean="0"/>
              <a:t>cost-</a:t>
            </a:r>
            <a:br>
              <a:rPr lang="en-GB" sz="1800" dirty="0" smtClean="0"/>
            </a:br>
            <a:r>
              <a:rPr lang="en-GB" sz="1800" dirty="0" smtClean="0"/>
              <a:t>effective</a:t>
            </a:r>
            <a:r>
              <a:rPr lang="en-GB" sz="1800" dirty="0"/>
              <a:t>, particularly when connecting remote areas.  Using the experience gained from elsewhere, technical </a:t>
            </a:r>
            <a:r>
              <a:rPr lang="en-GB" sz="1800" dirty="0" smtClean="0"/>
              <a:t/>
            </a:r>
            <a:br>
              <a:rPr lang="en-GB" sz="1800" dirty="0" smtClean="0"/>
            </a:br>
            <a:r>
              <a:rPr lang="en-GB" sz="1800" dirty="0" smtClean="0"/>
              <a:t>assistance </a:t>
            </a:r>
            <a:r>
              <a:rPr lang="en-GB" sz="1800" dirty="0"/>
              <a:t>can help to reform current regulations, enabling them to address a combination of remote grid-extension, </a:t>
            </a:r>
            <a:r>
              <a:rPr lang="en-GB" sz="1800" dirty="0" smtClean="0"/>
              <a:t/>
            </a:r>
            <a:br>
              <a:rPr lang="en-GB" sz="1800" dirty="0" smtClean="0"/>
            </a:br>
            <a:r>
              <a:rPr lang="en-GB" sz="1800" dirty="0" smtClean="0"/>
              <a:t>mini-grids </a:t>
            </a:r>
            <a:r>
              <a:rPr lang="en-GB" sz="1800" dirty="0"/>
              <a:t>and stand-alone systems, thereby allowing more rapid progress to the use of modern technology options. </a:t>
            </a:r>
            <a:r>
              <a:rPr lang="en-GB" sz="1800" dirty="0" smtClean="0"/>
              <a:t/>
            </a:r>
            <a:br>
              <a:rPr lang="en-GB" sz="1800" dirty="0" smtClean="0"/>
            </a:br>
            <a:r>
              <a:rPr lang="en-GB" sz="1800" dirty="0"/>
              <a:t/>
            </a:r>
            <a:br>
              <a:rPr lang="en-GB" sz="1800" dirty="0"/>
            </a:br>
            <a:r>
              <a:rPr lang="en-GB" sz="1800" dirty="0"/>
              <a:t/>
            </a:r>
            <a:br>
              <a:rPr lang="en-GB" sz="1800" dirty="0"/>
            </a:br>
            <a:r>
              <a:rPr lang="en-GB" sz="1800" dirty="0"/>
              <a:t/>
            </a:r>
            <a:br>
              <a:rPr lang="en-GB" sz="1800" dirty="0"/>
            </a:br>
            <a:r>
              <a:rPr lang="en-GB" sz="1800" dirty="0"/>
              <a:t/>
            </a:r>
            <a:br>
              <a:rPr lang="en-GB" sz="1800" dirty="0"/>
            </a:br>
            <a:endParaRPr lang="en-GB" sz="1800" dirty="0"/>
          </a:p>
        </p:txBody>
      </p:sp>
      <p:sp>
        <p:nvSpPr>
          <p:cNvPr id="3" name="TextBox 2">
            <a:hlinkClick r:id="rId2" action="ppaction://hlinksldjump"/>
          </p:cNvPr>
          <p:cNvSpPr txBox="1"/>
          <p:nvPr/>
        </p:nvSpPr>
        <p:spPr>
          <a:xfrm>
            <a:off x="10813312" y="575787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09582" y="5388542"/>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09582"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1435427619"/>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2480" y="120669"/>
            <a:ext cx="11838710" cy="6340197"/>
          </a:xfrm>
          <a:prstGeom prst="rect">
            <a:avLst/>
          </a:prstGeom>
        </p:spPr>
        <p:txBody>
          <a:bodyPr wrap="square">
            <a:spAutoFit/>
          </a:bodyPr>
          <a:lstStyle/>
          <a:p>
            <a:r>
              <a:rPr lang="en-GB" sz="4000" b="1" dirty="0">
                <a:solidFill>
                  <a:schemeClr val="accent1">
                    <a:lumMod val="75000"/>
                  </a:schemeClr>
                </a:solidFill>
                <a:latin typeface="+mj-lt"/>
                <a:ea typeface="+mj-ea"/>
                <a:cs typeface="+mj-cs"/>
              </a:rPr>
              <a:t>Technical Assistance </a:t>
            </a:r>
            <a:r>
              <a:rPr lang="en-GB" sz="2800" b="1" dirty="0" smtClean="0">
                <a:solidFill>
                  <a:schemeClr val="accent1">
                    <a:lumMod val="75000"/>
                  </a:schemeClr>
                </a:solidFill>
                <a:latin typeface="+mj-lt"/>
                <a:ea typeface="+mj-ea"/>
                <a:cs typeface="+mj-cs"/>
              </a:rPr>
              <a:t> </a:t>
            </a: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rPr>
              <a:t>Non-Financial </a:t>
            </a:r>
            <a:r>
              <a:rPr lang="en-GB" sz="1600" b="1" i="1" dirty="0" smtClean="0">
                <a:solidFill>
                  <a:schemeClr val="accent1">
                    <a:lumMod val="75000"/>
                  </a:schemeClr>
                </a:solidFill>
                <a:latin typeface="+mj-lt"/>
                <a:ea typeface="+mj-ea"/>
                <a:cs typeface="+mj-cs"/>
              </a:rPr>
              <a:t>Interventions</a:t>
            </a:r>
            <a:r>
              <a:rPr lang="en-GB" sz="1600" i="1" dirty="0">
                <a:latin typeface="+mj-lt"/>
              </a:rPr>
              <a:t>: </a:t>
            </a:r>
            <a:endParaRPr lang="en-GB" sz="1600" i="1" dirty="0" smtClean="0">
              <a:latin typeface="+mj-lt"/>
            </a:endParaRPr>
          </a:p>
          <a:p>
            <a:pPr>
              <a:spcBef>
                <a:spcPts val="600"/>
              </a:spcBef>
            </a:pPr>
            <a:r>
              <a:rPr lang="en-GB" sz="1600" i="1" dirty="0">
                <a:latin typeface="+mj-lt"/>
              </a:rPr>
              <a:t>Policy and target-setting </a:t>
            </a:r>
            <a:r>
              <a:rPr lang="en-GB" sz="1600" i="1" dirty="0"/>
              <a:t>– </a:t>
            </a:r>
            <a:r>
              <a:rPr lang="en-GB" sz="1600" dirty="0">
                <a:latin typeface="+mj-lt"/>
              </a:rPr>
              <a:t>the preparation of policy and defining relevant targets are important developments that </a:t>
            </a:r>
            <a:r>
              <a:rPr lang="en-GB" sz="1600" dirty="0" smtClean="0">
                <a:latin typeface="+mj-lt"/>
              </a:rPr>
              <a:t>will </a:t>
            </a:r>
            <a:r>
              <a:rPr lang="en-GB" sz="1600" dirty="0">
                <a:latin typeface="+mj-lt"/>
              </a:rPr>
              <a:t>guide the nature of electrification expansion, determine the rate of appropriate new connections, and ultimately </a:t>
            </a:r>
            <a:r>
              <a:rPr lang="en-GB" sz="1600" dirty="0" smtClean="0">
                <a:latin typeface="+mj-lt"/>
              </a:rPr>
              <a:t>determine </a:t>
            </a:r>
            <a:r>
              <a:rPr lang="en-GB" sz="1600" dirty="0">
                <a:latin typeface="+mj-lt"/>
              </a:rPr>
              <a:t>the success of related efforts.  Such processes have been implemented for many years in countries and </a:t>
            </a:r>
            <a:r>
              <a:rPr lang="en-GB" sz="1600" dirty="0" smtClean="0">
                <a:latin typeface="+mj-lt"/>
              </a:rPr>
              <a:t>so </a:t>
            </a:r>
            <a:r>
              <a:rPr lang="en-GB" sz="1600" dirty="0">
                <a:latin typeface="+mj-lt"/>
              </a:rPr>
              <a:t>there are many sources of international skills and experience that will assist countries to prepare effective policy </a:t>
            </a:r>
            <a:r>
              <a:rPr lang="en-GB" sz="1600" dirty="0" smtClean="0">
                <a:latin typeface="+mj-lt"/>
              </a:rPr>
              <a:t>and </a:t>
            </a:r>
            <a:r>
              <a:rPr lang="en-GB" sz="1600" dirty="0">
                <a:latin typeface="+mj-lt"/>
              </a:rPr>
              <a:t>define relevant targets.  The provision of technical assistance can achieve the transfer of this knowledge and so </a:t>
            </a:r>
            <a:r>
              <a:rPr lang="en-GB" sz="1600" dirty="0" smtClean="0">
                <a:latin typeface="+mj-lt"/>
              </a:rPr>
              <a:t>help </a:t>
            </a:r>
            <a:r>
              <a:rPr lang="en-GB" sz="1600" dirty="0">
                <a:latin typeface="+mj-lt"/>
              </a:rPr>
              <a:t>achieve positive outcomes sooner.</a:t>
            </a:r>
          </a:p>
          <a:p>
            <a:pPr>
              <a:spcBef>
                <a:spcPts val="600"/>
              </a:spcBef>
            </a:pPr>
            <a:r>
              <a:rPr lang="en-GB" sz="1600" i="1" dirty="0" smtClean="0">
                <a:latin typeface="+mj-lt"/>
              </a:rPr>
              <a:t>Quality/technical </a:t>
            </a:r>
            <a:r>
              <a:rPr lang="en-GB" sz="1600" i="1" dirty="0">
                <a:latin typeface="+mj-lt"/>
              </a:rPr>
              <a:t>standards</a:t>
            </a:r>
            <a:r>
              <a:rPr lang="en-GB" sz="1600" dirty="0">
                <a:latin typeface="+mj-lt"/>
              </a:rPr>
              <a:t> – technical assistance can help to transfer the skills and experience from countries that have developed effective technology and service standards, bring to </a:t>
            </a:r>
            <a:r>
              <a:rPr lang="en-GB" sz="1600" dirty="0" smtClean="0">
                <a:latin typeface="+mj-lt"/>
              </a:rPr>
              <a:t>developing </a:t>
            </a:r>
            <a:r>
              <a:rPr lang="en-GB" sz="1600" dirty="0">
                <a:latin typeface="+mj-lt"/>
              </a:rPr>
              <a:t>countries the approaches required to ensure the application of appropriate systems and technologies for electrification. Without such standards, suppliers are likely to install low-cost and inefficient systems, thereby undermining the creation of any sustainable market.  Technical assistance can help </a:t>
            </a:r>
            <a:r>
              <a:rPr lang="en-GB" sz="1600" dirty="0" smtClean="0">
                <a:latin typeface="+mj-lt"/>
              </a:rPr>
              <a:t>countries </a:t>
            </a:r>
            <a:r>
              <a:rPr lang="en-GB" sz="1600" dirty="0">
                <a:latin typeface="+mj-lt"/>
              </a:rPr>
              <a:t>to invest in the preparation of standards that will provide a solid foundation for the expansion of cost-effective power supply.</a:t>
            </a:r>
          </a:p>
          <a:p>
            <a:pPr>
              <a:spcBef>
                <a:spcPts val="600"/>
              </a:spcBef>
            </a:pPr>
            <a:r>
              <a:rPr lang="en-GB" sz="1600" i="1" dirty="0" smtClean="0">
                <a:latin typeface="+mj-lt"/>
              </a:rPr>
              <a:t>Capacity </a:t>
            </a:r>
            <a:r>
              <a:rPr lang="en-GB" sz="1600" i="1" dirty="0">
                <a:latin typeface="+mj-lt"/>
              </a:rPr>
              <a:t>building / awareness-raising – </a:t>
            </a:r>
            <a:r>
              <a:rPr lang="en-GB" sz="1600" i="1" dirty="0" smtClean="0">
                <a:latin typeface="+mj-lt"/>
              </a:rPr>
              <a:t> </a:t>
            </a:r>
            <a:r>
              <a:rPr lang="en-GB" sz="1600" dirty="0">
                <a:latin typeface="+mj-lt"/>
              </a:rPr>
              <a:t>technical assistance differs from capacity building and awareness raising in that technical assistance involves directly undertaking activities on behalf of those being supported, whereas capacity building’s aim is to build the skills and understanding of </a:t>
            </a:r>
            <a:r>
              <a:rPr lang="en-GB" sz="1600" dirty="0" smtClean="0">
                <a:latin typeface="+mj-lt"/>
              </a:rPr>
              <a:t>stakeholders to enable them to undertake activities on their own behalf. There is clearly a high degree of commonality between the two approaches and they are often undertaken in concert.</a:t>
            </a:r>
            <a:endParaRPr lang="en-GB" sz="1600" dirty="0">
              <a:latin typeface="+mj-lt"/>
            </a:endParaRPr>
          </a:p>
          <a:p>
            <a:pPr>
              <a:spcBef>
                <a:spcPts val="600"/>
              </a:spcBef>
            </a:pPr>
            <a:r>
              <a:rPr lang="en-GB" sz="1600" i="1" dirty="0" smtClean="0">
                <a:latin typeface="+mj-lt"/>
              </a:rPr>
              <a:t>Technology </a:t>
            </a:r>
            <a:r>
              <a:rPr lang="en-GB" sz="1600" i="1" dirty="0">
                <a:latin typeface="+mj-lt"/>
              </a:rPr>
              <a:t>development/adoption</a:t>
            </a:r>
            <a:r>
              <a:rPr lang="en-GB" sz="1600" dirty="0">
                <a:latin typeface="+mj-lt"/>
              </a:rPr>
              <a:t> </a:t>
            </a:r>
            <a:r>
              <a:rPr lang="en-GB" sz="1600" dirty="0" smtClean="0">
                <a:latin typeface="+mj-lt"/>
              </a:rPr>
              <a:t>– technologies </a:t>
            </a:r>
            <a:r>
              <a:rPr lang="en-GB" sz="1600" dirty="0">
                <a:latin typeface="+mj-lt"/>
              </a:rPr>
              <a:t>that can meet the needs of local users, based on the supply of local </a:t>
            </a:r>
            <a:endParaRPr lang="en-GB" sz="1600" dirty="0" smtClean="0">
              <a:latin typeface="+mj-lt"/>
            </a:endParaRPr>
          </a:p>
          <a:p>
            <a:r>
              <a:rPr lang="en-GB" sz="1600" dirty="0" smtClean="0">
                <a:latin typeface="+mj-lt"/>
              </a:rPr>
              <a:t>resources</a:t>
            </a:r>
            <a:r>
              <a:rPr lang="en-GB" sz="1600" dirty="0">
                <a:latin typeface="+mj-lt"/>
              </a:rPr>
              <a:t>, </a:t>
            </a:r>
            <a:r>
              <a:rPr lang="en-GB" sz="1600" dirty="0" smtClean="0">
                <a:latin typeface="+mj-lt"/>
              </a:rPr>
              <a:t>are </a:t>
            </a:r>
            <a:r>
              <a:rPr lang="en-GB" sz="1600" dirty="0">
                <a:latin typeface="+mj-lt"/>
              </a:rPr>
              <a:t>needed to enable affordable access to electricity in remote areas.  There is great experience of technology </a:t>
            </a:r>
            <a:endParaRPr lang="en-GB" sz="1600" dirty="0" smtClean="0">
              <a:latin typeface="+mj-lt"/>
            </a:endParaRPr>
          </a:p>
          <a:p>
            <a:r>
              <a:rPr lang="en-GB" sz="1600" dirty="0" smtClean="0">
                <a:latin typeface="+mj-lt"/>
              </a:rPr>
              <a:t>development internationally, </a:t>
            </a:r>
            <a:r>
              <a:rPr lang="en-GB" sz="1600" dirty="0">
                <a:latin typeface="+mj-lt"/>
              </a:rPr>
              <a:t>and technical assistance to transfer appropriate technology can provide swift progress </a:t>
            </a:r>
            <a:endParaRPr lang="en-GB" sz="1600" dirty="0" smtClean="0">
              <a:latin typeface="+mj-lt"/>
            </a:endParaRPr>
          </a:p>
          <a:p>
            <a:r>
              <a:rPr lang="en-GB" sz="1600" dirty="0" smtClean="0">
                <a:latin typeface="+mj-lt"/>
              </a:rPr>
              <a:t>towards </a:t>
            </a:r>
            <a:r>
              <a:rPr lang="en-GB" sz="1600" dirty="0">
                <a:latin typeface="+mj-lt"/>
              </a:rPr>
              <a:t>the best available systems for the needs of targeted </a:t>
            </a:r>
            <a:r>
              <a:rPr lang="en-GB" sz="1600" dirty="0" smtClean="0">
                <a:latin typeface="+mj-lt"/>
              </a:rPr>
              <a:t>communities.  </a:t>
            </a:r>
            <a:r>
              <a:rPr lang="en-GB" sz="1600" dirty="0">
                <a:latin typeface="+mj-lt"/>
              </a:rPr>
              <a:t>The efficient identification, development </a:t>
            </a:r>
            <a:r>
              <a:rPr lang="en-GB" sz="1600" dirty="0" smtClean="0">
                <a:latin typeface="+mj-lt"/>
              </a:rPr>
              <a:t>and </a:t>
            </a:r>
          </a:p>
          <a:p>
            <a:r>
              <a:rPr lang="en-GB" sz="1600" dirty="0" smtClean="0">
                <a:latin typeface="+mj-lt"/>
              </a:rPr>
              <a:t>implementation </a:t>
            </a:r>
            <a:r>
              <a:rPr lang="en-GB" sz="1600" dirty="0">
                <a:latin typeface="+mj-lt"/>
              </a:rPr>
              <a:t>of appropriate electrification technologies </a:t>
            </a:r>
            <a:r>
              <a:rPr lang="en-GB" sz="1600" dirty="0" smtClean="0">
                <a:latin typeface="+mj-lt"/>
              </a:rPr>
              <a:t>is </a:t>
            </a:r>
            <a:r>
              <a:rPr lang="en-GB" sz="1600" dirty="0">
                <a:latin typeface="+mj-lt"/>
              </a:rPr>
              <a:t>likely to be achieved much more quickly if relevant technical </a:t>
            </a:r>
            <a:endParaRPr lang="en-GB" sz="1600" dirty="0" smtClean="0">
              <a:latin typeface="+mj-lt"/>
            </a:endParaRPr>
          </a:p>
          <a:p>
            <a:r>
              <a:rPr lang="en-GB" sz="1600" dirty="0" smtClean="0">
                <a:latin typeface="+mj-lt"/>
              </a:rPr>
              <a:t>assistance </a:t>
            </a:r>
            <a:r>
              <a:rPr lang="en-GB" sz="1600" dirty="0">
                <a:latin typeface="+mj-lt"/>
              </a:rPr>
              <a:t>can be provided</a:t>
            </a:r>
            <a:r>
              <a:rPr lang="en-GB" sz="1600" dirty="0" smtClean="0">
                <a:latin typeface="+mj-lt"/>
              </a:rPr>
              <a:t>.</a:t>
            </a:r>
            <a:endParaRPr lang="en-GB" sz="1600" dirty="0">
              <a:latin typeface="+mj-lt"/>
              <a:ea typeface="+mj-ea"/>
              <a:cs typeface="+mj-cs"/>
            </a:endParaRPr>
          </a:p>
        </p:txBody>
      </p:sp>
      <p:sp>
        <p:nvSpPr>
          <p:cNvPr id="3" name="TextBox 2">
            <a:hlinkClick r:id="rId2" action="ppaction://hlinksldjump"/>
          </p:cNvPr>
          <p:cNvSpPr txBox="1"/>
          <p:nvPr/>
        </p:nvSpPr>
        <p:spPr>
          <a:xfrm>
            <a:off x="10809582" y="5753368"/>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09582" y="5384036"/>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09582"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999444978"/>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9200" y="115363"/>
            <a:ext cx="11752119" cy="6524863"/>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Technical </a:t>
            </a:r>
            <a:r>
              <a:rPr lang="en-GB" sz="4000" b="1" dirty="0">
                <a:solidFill>
                  <a:schemeClr val="accent1">
                    <a:lumMod val="75000"/>
                  </a:schemeClr>
                </a:solidFill>
                <a:latin typeface="+mj-lt"/>
                <a:ea typeface="+mj-ea"/>
                <a:cs typeface="+mj-cs"/>
              </a:rPr>
              <a:t>Assistance</a:t>
            </a: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Advantages and Disadvantages (</a:t>
            </a:r>
            <a:r>
              <a:rPr lang="en-GB" sz="1600" b="1" i="1" dirty="0" err="1" smtClean="0">
                <a:solidFill>
                  <a:schemeClr val="accent1">
                    <a:lumMod val="75000"/>
                  </a:schemeClr>
                </a:solidFill>
                <a:latin typeface="+mj-lt"/>
                <a:ea typeface="+mj-ea"/>
                <a:cs typeface="+mj-cs"/>
              </a:rPr>
              <a:t>inc</a:t>
            </a:r>
            <a:r>
              <a:rPr lang="en-GB" sz="1600" b="1" i="1" dirty="0" smtClean="0">
                <a:solidFill>
                  <a:schemeClr val="accent1">
                    <a:lumMod val="75000"/>
                  </a:schemeClr>
                </a:solidFill>
                <a:latin typeface="+mj-lt"/>
                <a:ea typeface="+mj-ea"/>
                <a:cs typeface="+mj-cs"/>
              </a:rPr>
              <a:t> level of electricity provided)</a:t>
            </a:r>
          </a:p>
          <a:p>
            <a:endParaRPr lang="en-GB" sz="1600" dirty="0" smtClean="0">
              <a:latin typeface="+mj-lt"/>
            </a:endParaRPr>
          </a:p>
          <a:p>
            <a:r>
              <a:rPr lang="en-GB" sz="1600" dirty="0" smtClean="0">
                <a:latin typeface="+mj-lt"/>
              </a:rPr>
              <a:t>The </a:t>
            </a:r>
            <a:r>
              <a:rPr lang="en-GB" sz="1600" dirty="0">
                <a:latin typeface="+mj-lt"/>
              </a:rPr>
              <a:t>great benefit of carefully targeted technical assistance is that actors in the target countries are empowered to deliver and maintain electrification initiatives without having to experience the trial and error that is usually associated with any new venture.  Such assistance can transfer the skills and experience from operators who have many years of experience with electrification programmes and can therefore help to direct the local players to achieve the most cost-effective results.  Duplication of irrelevant or unsuccessful initiatives can be avoided, thereby reducing the costs to project implementers and increasing the likelihood of achieving successful results</a:t>
            </a:r>
            <a:r>
              <a:rPr lang="en-GB" sz="1600" dirty="0" smtClean="0">
                <a:latin typeface="+mj-lt"/>
              </a:rPr>
              <a:t>.</a:t>
            </a:r>
          </a:p>
          <a:p>
            <a:endParaRPr lang="en-GB" sz="1600" dirty="0">
              <a:latin typeface="+mj-lt"/>
            </a:endParaRPr>
          </a:p>
          <a:p>
            <a:r>
              <a:rPr lang="en-GB" sz="1600" dirty="0">
                <a:latin typeface="+mj-lt"/>
              </a:rPr>
              <a:t>One potential disadvantage of (poor) technical assistance is that it could lead to adoption of standard solutions without adequate consideration of the specific context and circumstances . Another is that, unlike capacity building, technical assistance does not leave a legacy of expertise, so unless accompanied by capacity building is most suitable for one-off activities which are unlikely to be repeated. </a:t>
            </a:r>
            <a:r>
              <a:rPr lang="en-GB" sz="1600" dirty="0" smtClean="0">
                <a:latin typeface="+mj-lt"/>
              </a:rPr>
              <a:t>Finally there is the potential for </a:t>
            </a:r>
            <a:r>
              <a:rPr lang="en-GB" sz="1600" dirty="0">
                <a:latin typeface="+mj-lt"/>
              </a:rPr>
              <a:t>technical assistance </a:t>
            </a:r>
            <a:r>
              <a:rPr lang="en-GB" sz="1600" dirty="0" smtClean="0">
                <a:latin typeface="+mj-lt"/>
              </a:rPr>
              <a:t>to be misdirected</a:t>
            </a:r>
            <a:r>
              <a:rPr lang="en-GB" sz="1600" dirty="0">
                <a:latin typeface="+mj-lt"/>
              </a:rPr>
              <a:t>.  Care must therefore be taken with the selection of experts to provide technical assistance in order to avoid recommendations to uninformed local stakeholders that will simply not achieve the required electrification results in an effective or efficient manner.  Any such external experts must therefore be required to identify and engage with the key local stakeholders in order to understand the current situation, the interests and expectations of the target local community(</a:t>
            </a:r>
            <a:r>
              <a:rPr lang="en-GB" sz="1600" dirty="0" err="1">
                <a:latin typeface="+mj-lt"/>
              </a:rPr>
              <a:t>ies</a:t>
            </a:r>
            <a:r>
              <a:rPr lang="en-GB" sz="1600" dirty="0">
                <a:latin typeface="+mj-lt"/>
              </a:rPr>
              <a:t>), and the values that they associate with different types of service.  Only once the desired outcomes are clearly understood can any technical assistance provide substantive and value with lasting results</a:t>
            </a:r>
            <a:r>
              <a:rPr lang="en-GB" sz="1600" dirty="0" smtClean="0">
                <a:latin typeface="+mj-lt"/>
              </a:rPr>
              <a:t>.</a:t>
            </a:r>
          </a:p>
          <a:p>
            <a:endParaRPr lang="en-GB" sz="1600" dirty="0">
              <a:latin typeface="+mj-lt"/>
            </a:endParaRPr>
          </a:p>
          <a:p>
            <a:r>
              <a:rPr lang="en-GB" sz="1600" b="1" i="1" dirty="0" smtClean="0">
                <a:solidFill>
                  <a:schemeClr val="accent1">
                    <a:lumMod val="75000"/>
                  </a:schemeClr>
                </a:solidFill>
                <a:latin typeface="+mj-lt"/>
                <a:ea typeface="+mj-ea"/>
                <a:cs typeface="+mj-cs"/>
              </a:rPr>
              <a:t>Further Information and Guidance:</a:t>
            </a:r>
          </a:p>
          <a:p>
            <a:pPr marL="285750" indent="-285750">
              <a:buFont typeface="Arial" panose="020B0604020202020204" pitchFamily="34" charset="0"/>
              <a:buChar char="•"/>
            </a:pPr>
            <a:r>
              <a:rPr lang="en-GB" sz="1600" dirty="0" smtClean="0">
                <a:latin typeface="+mj-lt"/>
              </a:rPr>
              <a:t>Barnes, D (2005), Meeting </a:t>
            </a:r>
            <a:r>
              <a:rPr lang="en-GB" sz="1600" dirty="0">
                <a:latin typeface="+mj-lt"/>
              </a:rPr>
              <a:t>the Challenge of Rural Electrification in Developing Nations: The Experience of Successful </a:t>
            </a:r>
            <a:r>
              <a:rPr lang="en-GB" sz="1600" dirty="0" smtClean="0">
                <a:latin typeface="+mj-lt"/>
              </a:rPr>
              <a:t>                       Programs</a:t>
            </a:r>
            <a:r>
              <a:rPr lang="en-GB" sz="1600" dirty="0">
                <a:latin typeface="+mj-lt"/>
              </a:rPr>
              <a:t>, </a:t>
            </a:r>
            <a:r>
              <a:rPr lang="en-GB" sz="1600" u="sng" dirty="0" smtClean="0">
                <a:latin typeface="+mj-lt"/>
                <a:hlinkClick r:id="rId2"/>
              </a:rPr>
              <a:t>https</a:t>
            </a:r>
            <a:r>
              <a:rPr lang="en-GB" sz="1600" u="sng" dirty="0">
                <a:latin typeface="+mj-lt"/>
                <a:hlinkClick r:id="rId2"/>
              </a:rPr>
              <a:t>://static.globalinnovationexchange.org</a:t>
            </a:r>
            <a:endParaRPr lang="en-GB" sz="1600" dirty="0">
              <a:latin typeface="+mj-lt"/>
            </a:endParaRPr>
          </a:p>
          <a:p>
            <a:pPr lvl="0"/>
            <a:endParaRPr lang="en-GB" sz="1600" dirty="0" smtClean="0"/>
          </a:p>
          <a:p>
            <a:endParaRPr lang="en-GB" sz="1600" dirty="0">
              <a:latin typeface="+mj-lt"/>
              <a:ea typeface="+mj-ea"/>
              <a:cs typeface="+mj-cs"/>
            </a:endParaRPr>
          </a:p>
        </p:txBody>
      </p:sp>
      <p:sp>
        <p:nvSpPr>
          <p:cNvPr id="6" name="TextBox 5">
            <a:hlinkClick r:id="rId3" action="ppaction://hlinksldjump"/>
          </p:cNvPr>
          <p:cNvSpPr txBox="1"/>
          <p:nvPr/>
        </p:nvSpPr>
        <p:spPr>
          <a:xfrm>
            <a:off x="10813312" y="575000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7" name="TextBox 6">
            <a:hlinkClick r:id="rId3" action="ppaction://hlinksldjump"/>
          </p:cNvPr>
          <p:cNvSpPr txBox="1"/>
          <p:nvPr/>
        </p:nvSpPr>
        <p:spPr>
          <a:xfrm>
            <a:off x="10809582" y="5380672"/>
            <a:ext cx="140741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9" name="TextBox 8"/>
          <p:cNvSpPr txBox="1"/>
          <p:nvPr/>
        </p:nvSpPr>
        <p:spPr>
          <a:xfrm>
            <a:off x="10809582" y="611933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125396652"/>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809582" y="611768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234570" y="123316"/>
            <a:ext cx="11752119" cy="8617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Technical </a:t>
            </a:r>
            <a:r>
              <a:rPr lang="en-GB" sz="4000" b="1" dirty="0">
                <a:solidFill>
                  <a:schemeClr val="accent1">
                    <a:lumMod val="75000"/>
                  </a:schemeClr>
                </a:solidFill>
                <a:latin typeface="+mj-lt"/>
                <a:ea typeface="+mj-ea"/>
                <a:cs typeface="+mj-cs"/>
              </a:rPr>
              <a:t>Assistance</a:t>
            </a: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435054772"/>
              </p:ext>
            </p:extLst>
          </p:nvPr>
        </p:nvGraphicFramePr>
        <p:xfrm>
          <a:off x="3080657" y="1121236"/>
          <a:ext cx="6716486" cy="5055730"/>
        </p:xfrm>
        <a:graphic>
          <a:graphicData uri="http://schemas.openxmlformats.org/drawingml/2006/table">
            <a:tbl>
              <a:tblPr/>
              <a:tblGrid>
                <a:gridCol w="4361733">
                  <a:extLst>
                    <a:ext uri="{9D8B030D-6E8A-4147-A177-3AD203B41FA5}">
                      <a16:colId xmlns:a16="http://schemas.microsoft.com/office/drawing/2014/main" val="20000"/>
                    </a:ext>
                  </a:extLst>
                </a:gridCol>
                <a:gridCol w="2354753">
                  <a:extLst>
                    <a:ext uri="{9D8B030D-6E8A-4147-A177-3AD203B41FA5}">
                      <a16:colId xmlns:a16="http://schemas.microsoft.com/office/drawing/2014/main" val="20001"/>
                    </a:ext>
                  </a:extLst>
                </a:gridCol>
              </a:tblGrid>
              <a:tr h="1062129">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Technical Assistance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0"/>
                  </a:ext>
                </a:extLst>
              </a:tr>
              <a:tr h="265532">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1"/>
                  </a:ext>
                </a:extLst>
              </a:tr>
              <a:tr h="265532">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5532">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5532">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4"/>
                  </a:ext>
                </a:extLst>
              </a:tr>
              <a:tr h="265532">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5532">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5532">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7"/>
                  </a:ext>
                </a:extLst>
              </a:tr>
              <a:tr h="265532">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8"/>
                  </a:ext>
                </a:extLst>
              </a:tr>
              <a:tr h="265532">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5532">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5532">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11"/>
                  </a:ext>
                </a:extLst>
              </a:tr>
              <a:tr h="265532">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5532">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5532">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6153">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15"/>
                  </a:ext>
                </a:extLst>
              </a:tr>
            </a:tbl>
          </a:graphicData>
        </a:graphic>
      </p:graphicFrame>
      <p:sp>
        <p:nvSpPr>
          <p:cNvPr id="8" name="TextBox 7"/>
          <p:cNvSpPr txBox="1"/>
          <p:nvPr/>
        </p:nvSpPr>
        <p:spPr>
          <a:xfrm>
            <a:off x="10809582" y="648866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0" action="ppaction://hlinksldjump"/>
              </a:rPr>
              <a:t>PREVIOUS</a:t>
            </a:r>
            <a:endParaRPr lang="en-GB" dirty="0"/>
          </a:p>
        </p:txBody>
      </p:sp>
      <p:pic>
        <p:nvPicPr>
          <p:cNvPr id="7" name="Picture 6" descr="strommast_06.jpg"/>
          <p:cNvPicPr>
            <a:picLocks noChangeAspect="1"/>
          </p:cNvPicPr>
          <p:nvPr/>
        </p:nvPicPr>
        <p:blipFill>
          <a:blip r:embed="rId11" cstate="screen"/>
          <a:srcRect/>
          <a:stretch>
            <a:fillRect/>
          </a:stretch>
        </p:blipFill>
        <p:spPr>
          <a:xfrm>
            <a:off x="10082637" y="2391659"/>
            <a:ext cx="2109363" cy="3047209"/>
          </a:xfrm>
          <a:prstGeom prst="rect">
            <a:avLst/>
          </a:prstGeom>
        </p:spPr>
      </p:pic>
    </p:spTree>
    <p:extLst>
      <p:ext uri="{BB962C8B-B14F-4D97-AF65-F5344CB8AC3E}">
        <p14:creationId xmlns:p14="http://schemas.microsoft.com/office/powerpoint/2010/main" val="2714105238"/>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7" y="119744"/>
            <a:ext cx="11778343" cy="6738256"/>
          </a:xfrm>
        </p:spPr>
        <p:txBody>
          <a:bodyPr>
            <a:normAutofit fontScale="90000"/>
          </a:bodyPr>
          <a:lstStyle/>
          <a:p>
            <a:r>
              <a:rPr lang="en-GB" b="1" dirty="0" smtClean="0">
                <a:solidFill>
                  <a:schemeClr val="accent1">
                    <a:lumMod val="75000"/>
                  </a:schemeClr>
                </a:solidFill>
              </a:rPr>
              <a:t>Capacity Building and Awareness Raising:</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dirty="0" smtClean="0"/>
              <a:t>– </a:t>
            </a:r>
            <a:r>
              <a:rPr lang="en-GB" sz="1800" b="1" i="1" dirty="0">
                <a:solidFill>
                  <a:schemeClr val="accent1">
                    <a:lumMod val="75000"/>
                  </a:schemeClr>
                </a:solidFill>
              </a:rPr>
              <a:t>Capacity building refers to increasing the </a:t>
            </a:r>
            <a:r>
              <a:rPr lang="en-GB" sz="1800" b="1" i="1" dirty="0" smtClean="0">
                <a:solidFill>
                  <a:schemeClr val="accent1">
                    <a:lumMod val="75000"/>
                  </a:schemeClr>
                </a:solidFill>
              </a:rPr>
              <a:t>knowledge, skills and understanding of stakeholders involved in electrification, often through training.  Awareness raising, as part of capacity building, refers to educating stakeholders about opportunities, benefits and issues related to increased electrification.</a:t>
            </a:r>
            <a:br>
              <a:rPr lang="en-GB" sz="1800" b="1" i="1" dirty="0" smtClean="0">
                <a:solidFill>
                  <a:schemeClr val="accent1">
                    <a:lumMod val="75000"/>
                  </a:schemeClr>
                </a:solidFill>
              </a:rPr>
            </a:br>
            <a:r>
              <a:rPr lang="en-GB" sz="1600" i="1" dirty="0" smtClean="0">
                <a:solidFill>
                  <a:schemeClr val="accent1">
                    <a:lumMod val="75000"/>
                  </a:schemeClr>
                </a:solidFill>
              </a:rPr>
              <a:t/>
            </a:r>
            <a:br>
              <a:rPr lang="en-GB" sz="1600" i="1" dirty="0" smtClean="0">
                <a:solidFill>
                  <a:schemeClr val="accent1">
                    <a:lumMod val="75000"/>
                  </a:schemeClr>
                </a:solidFill>
              </a:rPr>
            </a:br>
            <a:r>
              <a:rPr lang="en-GB" sz="1800" dirty="0" smtClean="0"/>
              <a:t>Extending electricity provision in </a:t>
            </a:r>
            <a:r>
              <a:rPr lang="en-GB" sz="1800" dirty="0"/>
              <a:t>any </a:t>
            </a:r>
            <a:r>
              <a:rPr lang="en-GB" sz="1800" dirty="0" smtClean="0"/>
              <a:t>developing </a:t>
            </a:r>
            <a:r>
              <a:rPr lang="en-GB" sz="1800" dirty="0"/>
              <a:t>country will involve a wide range of </a:t>
            </a:r>
            <a:r>
              <a:rPr lang="en-GB" sz="1800" dirty="0" smtClean="0"/>
              <a:t>actors, </a:t>
            </a:r>
            <a:r>
              <a:rPr lang="en-GB" sz="1800" dirty="0"/>
              <a:t>including power generators and distributors, </a:t>
            </a:r>
            <a:r>
              <a:rPr lang="en-GB" sz="1800" dirty="0" smtClean="0"/>
              <a:t>standalone system providers, policy-makers</a:t>
            </a:r>
            <a:r>
              <a:rPr lang="en-GB" sz="1800" dirty="0"/>
              <a:t>, regulators, installers, financiers and </a:t>
            </a:r>
            <a:r>
              <a:rPr lang="en-GB" sz="1800" dirty="0" smtClean="0"/>
              <a:t>users</a:t>
            </a:r>
            <a:r>
              <a:rPr lang="en-GB" sz="1800" dirty="0"/>
              <a:t>.  All of these groups require sufficient capacity in terms of skills and understanding to enable the process of electrification to be fulfilled successfully.  Building this capacity is therefore a key requirement. </a:t>
            </a:r>
            <a:r>
              <a:rPr lang="en-GB" sz="1800" dirty="0" smtClean="0"/>
              <a:t> A </a:t>
            </a:r>
            <a:r>
              <a:rPr lang="en-GB" sz="1800" dirty="0"/>
              <a:t>donor-funded project can bring the immediate benefits of electricity to a remote community, but without the training to equip local people with the capability to operate, service, and maintain the systems installed, the initially positive results from such an intervention will be short-lived. </a:t>
            </a:r>
            <a:r>
              <a:rPr lang="en-GB" sz="1800" dirty="0" smtClean="0"/>
              <a:t>This is equally true for the processes and systems around electricity provision – without sufficient knowledge of the options policy makers are unlikely to be able to design effective regulatory structures and intervention programmes; without technical and business skills electricity providers will not deliver quality, cost-effective, sustainable electricity access; without awareness of electricity options and their uses and limitations, users will not be able to effectively secure its benefits, and will not create the political will to drive electrification. Training and awareness raising are </a:t>
            </a:r>
            <a:r>
              <a:rPr lang="en-GB" sz="1800" dirty="0"/>
              <a:t>therefore </a:t>
            </a:r>
            <a:r>
              <a:rPr lang="en-GB" sz="1800" dirty="0" smtClean="0"/>
              <a:t>key </a:t>
            </a:r>
            <a:r>
              <a:rPr lang="en-GB" sz="1800" dirty="0"/>
              <a:t>to lasting positive impact.</a:t>
            </a:r>
            <a:br>
              <a:rPr lang="en-GB" sz="1800" dirty="0"/>
            </a:br>
            <a:r>
              <a:rPr lang="en-GB" sz="1800" dirty="0"/>
              <a:t/>
            </a:r>
            <a:br>
              <a:rPr lang="en-GB" sz="1800" dirty="0"/>
            </a:br>
            <a:r>
              <a:rPr lang="en-GB" sz="1800" i="1" dirty="0"/>
              <a:t>Increased awareness </a:t>
            </a:r>
            <a:r>
              <a:rPr lang="en-GB" sz="1800" dirty="0"/>
              <a:t>– a starting point for building capacity is to increase the knowledge of those involved regarding the issues relevant to their role in the electrification process.  This includes providing examples from international experience, including the potential benefits to </a:t>
            </a:r>
            <a:r>
              <a:rPr lang="en-GB" sz="1800" dirty="0" smtClean="0"/>
              <a:t>users </a:t>
            </a:r>
            <a:r>
              <a:rPr lang="en-GB" sz="1800" dirty="0"/>
              <a:t>(e.g. improved quality of life, income-generating opportunities), the policy frameworks and regulations in place to govern </a:t>
            </a:r>
            <a:r>
              <a:rPr lang="en-GB" sz="1800" dirty="0" smtClean="0"/>
              <a:t>electricity provision </a:t>
            </a:r>
            <a:r>
              <a:rPr lang="en-GB" sz="1800" dirty="0"/>
              <a:t>(for grid, mini-grids and stand-alone systems), the business case for investors </a:t>
            </a:r>
            <a:r>
              <a:rPr lang="en-GB" sz="1800" dirty="0" smtClean="0"/>
              <a:t>(market scale, risks </a:t>
            </a:r>
            <a:r>
              <a:rPr lang="en-GB" sz="1800" dirty="0"/>
              <a:t>and potential returns) and cost-effective supply chain models for installers (from the production and delivery of infrastructure to the receipt of electricity </a:t>
            </a:r>
            <a:r>
              <a:rPr lang="en-GB" sz="1800" dirty="0" smtClean="0"/>
              <a:t/>
            </a:r>
            <a:br>
              <a:rPr lang="en-GB" sz="1800" dirty="0" smtClean="0"/>
            </a:br>
            <a:r>
              <a:rPr lang="en-GB" sz="1800" dirty="0" smtClean="0"/>
              <a:t>by </a:t>
            </a:r>
            <a:r>
              <a:rPr lang="en-GB" sz="1800" dirty="0"/>
              <a:t>the </a:t>
            </a:r>
            <a:r>
              <a:rPr lang="en-GB" sz="1800" dirty="0" smtClean="0"/>
              <a:t>user</a:t>
            </a:r>
            <a:r>
              <a:rPr lang="en-GB" sz="1800" dirty="0"/>
              <a:t>).  The limited experience of successful electrification expansion in </a:t>
            </a:r>
            <a:r>
              <a:rPr lang="en-GB" sz="1800" dirty="0" smtClean="0"/>
              <a:t>many developing countries </a:t>
            </a:r>
            <a:r>
              <a:rPr lang="en-GB" sz="1800" dirty="0"/>
              <a:t>means that </a:t>
            </a:r>
            <a:r>
              <a:rPr lang="en-GB" sz="1800" dirty="0" smtClean="0"/>
              <a:t/>
            </a:r>
            <a:br>
              <a:rPr lang="en-GB" sz="1800" dirty="0" smtClean="0"/>
            </a:br>
            <a:r>
              <a:rPr lang="en-GB" sz="1800" dirty="0" smtClean="0"/>
              <a:t>input </a:t>
            </a:r>
            <a:r>
              <a:rPr lang="en-GB" sz="1800" dirty="0"/>
              <a:t>from international sources, appropriately modified to account for the </a:t>
            </a:r>
            <a:r>
              <a:rPr lang="en-GB" sz="1800" dirty="0" smtClean="0"/>
              <a:t>national context, </a:t>
            </a:r>
            <a:r>
              <a:rPr lang="en-GB" sz="1800" dirty="0"/>
              <a:t>can have great value in </a:t>
            </a:r>
            <a:r>
              <a:rPr lang="en-GB" sz="1800" dirty="0" smtClean="0"/>
              <a:t/>
            </a:r>
            <a:br>
              <a:rPr lang="en-GB" sz="1800" dirty="0" smtClean="0"/>
            </a:br>
            <a:r>
              <a:rPr lang="en-GB" sz="1800" dirty="0" smtClean="0"/>
              <a:t>raising </a:t>
            </a:r>
            <a:r>
              <a:rPr lang="en-GB" sz="1800" dirty="0"/>
              <a:t>the awareness of stakeholders, learning the lessons from elsewhere, avoiding mistakes and thereby facilitating </a:t>
            </a:r>
            <a:r>
              <a:rPr lang="en-GB" sz="1800" dirty="0" smtClean="0"/>
              <a:t/>
            </a:r>
            <a:br>
              <a:rPr lang="en-GB" sz="1800" dirty="0" smtClean="0"/>
            </a:br>
            <a:r>
              <a:rPr lang="en-GB" sz="1800" dirty="0" smtClean="0"/>
              <a:t>a </a:t>
            </a:r>
            <a:r>
              <a:rPr lang="en-GB" sz="1800" dirty="0"/>
              <a:t>cost-effective </a:t>
            </a:r>
            <a:r>
              <a:rPr lang="en-GB" sz="1800" dirty="0" smtClean="0"/>
              <a:t>electrification </a:t>
            </a:r>
            <a:r>
              <a:rPr lang="en-GB" sz="1800" dirty="0"/>
              <a:t>process</a:t>
            </a:r>
            <a:r>
              <a:rPr lang="en-GB" sz="1800" dirty="0" smtClean="0"/>
              <a:t>.</a:t>
            </a:r>
            <a:br>
              <a:rPr lang="en-GB" sz="1800" dirty="0" smtClean="0"/>
            </a:br>
            <a:r>
              <a:rPr lang="en-GB" sz="1800" dirty="0"/>
              <a:t/>
            </a:r>
            <a:br>
              <a:rPr lang="en-GB" sz="1800" dirty="0"/>
            </a:br>
            <a:endParaRPr lang="en-GB" sz="1800" dirty="0"/>
          </a:p>
        </p:txBody>
      </p:sp>
      <p:sp>
        <p:nvSpPr>
          <p:cNvPr id="7" name="TextBox 6">
            <a:hlinkClick r:id="rId2" action="ppaction://hlinksldjump"/>
          </p:cNvPr>
          <p:cNvSpPr txBox="1"/>
          <p:nvPr/>
        </p:nvSpPr>
        <p:spPr>
          <a:xfrm>
            <a:off x="10817042" y="610931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8" name="TextBox 7">
            <a:hlinkClick r:id="rId2" action="ppaction://hlinksldjump"/>
          </p:cNvPr>
          <p:cNvSpPr txBox="1"/>
          <p:nvPr/>
        </p:nvSpPr>
        <p:spPr>
          <a:xfrm>
            <a:off x="10817042" y="5739984"/>
            <a:ext cx="140368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9" name="TextBox 8"/>
          <p:cNvSpPr txBox="1"/>
          <p:nvPr/>
        </p:nvSpPr>
        <p:spPr>
          <a:xfrm>
            <a:off x="10817042" y="6475825"/>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1423643601"/>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183" y="304800"/>
            <a:ext cx="11261652" cy="6553200"/>
          </a:xfrm>
        </p:spPr>
        <p:txBody>
          <a:bodyPr>
            <a:normAutofit fontScale="90000"/>
          </a:bodyPr>
          <a:lstStyle/>
          <a:p>
            <a:r>
              <a:rPr lang="en-GB" b="1" dirty="0" smtClean="0">
                <a:solidFill>
                  <a:schemeClr val="accent1">
                    <a:lumMod val="75000"/>
                  </a:schemeClr>
                </a:solidFill>
              </a:rPr>
              <a:t>Capacity Building and Awareness Raising:</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1800" i="1" dirty="0"/>
              <a:t>Training</a:t>
            </a:r>
            <a:r>
              <a:rPr lang="en-GB" sz="1800" dirty="0"/>
              <a:t> – the most common route for transferring </a:t>
            </a:r>
            <a:r>
              <a:rPr lang="en-GB" sz="1800" dirty="0" smtClean="0"/>
              <a:t>skills to </a:t>
            </a:r>
            <a:r>
              <a:rPr lang="en-GB" sz="1800" dirty="0"/>
              <a:t>build </a:t>
            </a:r>
            <a:r>
              <a:rPr lang="en-GB" sz="1800" dirty="0" smtClean="0"/>
              <a:t>capacity </a:t>
            </a:r>
            <a:r>
              <a:rPr lang="en-GB" sz="1800" dirty="0"/>
              <a:t>of relevant stakeholders is through engagement with experts who can explain and demonstrate the details of the actions required.  Such training is often undertaken with groups of individuals who have similar roles, perspectives and needs.  This allows one trainer to reach several recipients, but also enables interaction between participants, which can raise new perspectives and issues to resolve.  To be effective, such training must have a clear goal with measurable outputs so that the participants can assess their comprehension of the issues and their ability to implement the new skills.  With respect to electrification expansion, the requirements of the target groups must be clearly determined in advance and the relevant training components and structure designed accordingly</a:t>
            </a:r>
            <a:r>
              <a:rPr lang="en-GB" sz="1800" dirty="0" smtClean="0"/>
              <a:t>.</a:t>
            </a:r>
            <a:br>
              <a:rPr lang="en-GB" sz="1800" dirty="0" smtClean="0"/>
            </a:br>
            <a:r>
              <a:rPr lang="en-GB" sz="1800" dirty="0"/>
              <a:t/>
            </a:r>
            <a:br>
              <a:rPr lang="en-GB" sz="1800" dirty="0"/>
            </a:br>
            <a:r>
              <a:rPr lang="en-GB" sz="1800" i="1" dirty="0" smtClean="0"/>
              <a:t>Practical </a:t>
            </a:r>
            <a:r>
              <a:rPr lang="en-GB" sz="1800" i="1" dirty="0"/>
              <a:t>application</a:t>
            </a:r>
            <a:r>
              <a:rPr lang="en-GB" sz="1800" dirty="0"/>
              <a:t> – capacity building is unlikely to be successful if new principles and processes are learned about through knowledge transfer and classroom instruction alone.  Whilst this can lead to greater understanding of the issues in the short-term, such information is unlikely to be retained without application in a work context.  There is need for the recipients to use their newly acquired skills under the observation of experts/instructors, to gauge their effectiveness and to adjust their approach as necessary.  Any efforts to increase the capabilities of key actors for electrification expansion </a:t>
            </a:r>
            <a:r>
              <a:rPr lang="en-GB" sz="1800" dirty="0" smtClean="0"/>
              <a:t>should </a:t>
            </a:r>
            <a:r>
              <a:rPr lang="en-GB" sz="1800" dirty="0"/>
              <a:t>therefore anticipate a sufficient timeframe to ensure that such skills are fully integrated into the outlooks and performance of stakeholders concerned.</a:t>
            </a:r>
            <a:br>
              <a:rPr lang="en-GB" sz="1800" dirty="0"/>
            </a:br>
            <a:r>
              <a:rPr lang="en-GB" sz="1800" dirty="0"/>
              <a:t/>
            </a:r>
            <a:br>
              <a:rPr lang="en-GB" sz="1800" dirty="0"/>
            </a:br>
            <a:r>
              <a:rPr lang="en-GB" sz="2000" b="1" i="1" dirty="0">
                <a:solidFill>
                  <a:schemeClr val="accent1">
                    <a:lumMod val="75000"/>
                  </a:schemeClr>
                </a:solidFill>
              </a:rPr>
              <a:t>Interactions with other NEA Categories:</a:t>
            </a:r>
            <a:r>
              <a:rPr lang="en-GB" sz="2000" dirty="0">
                <a:solidFill>
                  <a:schemeClr val="accent1">
                    <a:lumMod val="75000"/>
                  </a:schemeClr>
                </a:solidFill>
              </a:rPr>
              <a:t>  </a:t>
            </a:r>
            <a:r>
              <a:rPr lang="en-GB" sz="1800" dirty="0"/>
              <a:t/>
            </a:r>
            <a:br>
              <a:rPr lang="en-GB" sz="1800" dirty="0"/>
            </a:br>
            <a:r>
              <a:rPr lang="en-GB" sz="1800" dirty="0" smtClean="0"/>
              <a:t/>
            </a:r>
            <a:br>
              <a:rPr lang="en-GB" sz="1800" dirty="0" smtClean="0"/>
            </a:br>
            <a:r>
              <a:rPr lang="en-GB" sz="1800" dirty="0"/>
              <a:t>Since capacity building can be applied in all areas of activity related to national electrification </a:t>
            </a:r>
            <a:r>
              <a:rPr lang="en-GB" sz="1800" dirty="0" smtClean="0"/>
              <a:t>activities, </a:t>
            </a:r>
            <a:r>
              <a:rPr lang="en-GB" sz="1800" dirty="0"/>
              <a:t>each of the other NEA categories can be impacted to some degree.  However, there are some categories where capacity building may have a significant effect, such as those indicated below</a:t>
            </a:r>
            <a:r>
              <a:rPr lang="en-GB" sz="1800" dirty="0" smtClean="0"/>
              <a:t>.</a:t>
            </a:r>
            <a:r>
              <a:rPr lang="en-GB" sz="1800" dirty="0"/>
              <a:t/>
            </a:r>
            <a:br>
              <a:rPr lang="en-GB" sz="1800" dirty="0"/>
            </a:br>
            <a:r>
              <a:rPr lang="en-GB" sz="1800" dirty="0"/>
              <a:t/>
            </a:r>
            <a:br>
              <a:rPr lang="en-GB" sz="1800" dirty="0"/>
            </a:br>
            <a:r>
              <a:rPr lang="en-GB" sz="1800" b="1" i="1" dirty="0">
                <a:solidFill>
                  <a:schemeClr val="accent1">
                    <a:lumMod val="75000"/>
                  </a:schemeClr>
                </a:solidFill>
              </a:rPr>
              <a:t>Technologies </a:t>
            </a:r>
            <a:r>
              <a:rPr lang="en-GB" sz="1800" b="1" i="1" dirty="0" smtClean="0">
                <a:solidFill>
                  <a:schemeClr val="accent1">
                    <a:lumMod val="75000"/>
                  </a:schemeClr>
                </a:solidFill>
              </a:rPr>
              <a:t>– </a:t>
            </a:r>
            <a:r>
              <a:rPr lang="en-GB" sz="1800" dirty="0"/>
              <a:t>one of the most frequently identified constraints on </a:t>
            </a:r>
            <a:r>
              <a:rPr lang="en-GB" sz="1800" dirty="0" smtClean="0"/>
              <a:t>mini-grid and standalone system businesses is the </a:t>
            </a:r>
            <a:br>
              <a:rPr lang="en-GB" sz="1800" dirty="0" smtClean="0"/>
            </a:br>
            <a:r>
              <a:rPr lang="en-GB" sz="1800" dirty="0" smtClean="0"/>
              <a:t>lack of staff with the technical skills to install, operate and maintain the equipment. As these businesses start up and </a:t>
            </a:r>
            <a:br>
              <a:rPr lang="en-GB" sz="1800" dirty="0" smtClean="0"/>
            </a:br>
            <a:r>
              <a:rPr lang="en-GB" sz="1800" dirty="0" smtClean="0"/>
              <a:t>enter new markets it is impractical for them to train the staff they need themselves, and a government-led programme </a:t>
            </a:r>
            <a:br>
              <a:rPr lang="en-GB" sz="1800" dirty="0" smtClean="0"/>
            </a:br>
            <a:r>
              <a:rPr lang="en-GB" sz="1800" dirty="0" smtClean="0"/>
              <a:t>of training in coordination with industry associations, academic and technical institutions can give a significant boost to </a:t>
            </a:r>
            <a:br>
              <a:rPr lang="en-GB" sz="1800" dirty="0" smtClean="0"/>
            </a:br>
            <a:r>
              <a:rPr lang="en-GB" sz="1800" dirty="0" smtClean="0"/>
              <a:t>off-grid elements of electrification.    </a:t>
            </a:r>
            <a:r>
              <a:rPr lang="en-GB" sz="1800" dirty="0"/>
              <a:t/>
            </a:r>
            <a:br>
              <a:rPr lang="en-GB" sz="1800" dirty="0"/>
            </a:br>
            <a:r>
              <a:rPr lang="en-GB" sz="1800" dirty="0"/>
              <a:t/>
            </a:r>
            <a:br>
              <a:rPr lang="en-GB" sz="1800" dirty="0"/>
            </a:br>
            <a:endParaRPr lang="en-GB" sz="1800" dirty="0"/>
          </a:p>
        </p:txBody>
      </p:sp>
      <p:sp>
        <p:nvSpPr>
          <p:cNvPr id="7" name="TextBox 6">
            <a:hlinkClick r:id="rId2" action="ppaction://hlinksldjump"/>
          </p:cNvPr>
          <p:cNvSpPr txBox="1"/>
          <p:nvPr/>
        </p:nvSpPr>
        <p:spPr>
          <a:xfrm>
            <a:off x="10817042" y="573716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8" name="TextBox 7">
            <a:hlinkClick r:id="rId2" action="ppaction://hlinksldjump"/>
          </p:cNvPr>
          <p:cNvSpPr txBox="1"/>
          <p:nvPr/>
        </p:nvSpPr>
        <p:spPr>
          <a:xfrm>
            <a:off x="10817042" y="5367829"/>
            <a:ext cx="140368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9" name="TextBox 8"/>
          <p:cNvSpPr txBox="1"/>
          <p:nvPr/>
        </p:nvSpPr>
        <p:spPr>
          <a:xfrm>
            <a:off x="10817042" y="6475825"/>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10" name="TextBox 9"/>
          <p:cNvSpPr txBox="1"/>
          <p:nvPr/>
        </p:nvSpPr>
        <p:spPr>
          <a:xfrm>
            <a:off x="10817042" y="6106493"/>
            <a:ext cx="139995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743312225"/>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713" y="113356"/>
            <a:ext cx="11675424" cy="6032421"/>
          </a:xfrm>
          <a:prstGeom prst="rect">
            <a:avLst/>
          </a:prstGeom>
        </p:spPr>
        <p:txBody>
          <a:bodyPr wrap="square">
            <a:spAutoFit/>
          </a:bodyPr>
          <a:lstStyle/>
          <a:p>
            <a:r>
              <a:rPr lang="en-GB" sz="4000" b="1" dirty="0">
                <a:solidFill>
                  <a:schemeClr val="accent1">
                    <a:lumMod val="75000"/>
                  </a:schemeClr>
                </a:solidFill>
                <a:latin typeface="+mj-lt"/>
                <a:ea typeface="+mj-ea"/>
                <a:cs typeface="+mj-cs"/>
              </a:rPr>
              <a:t>Capacity Building and Awareness </a:t>
            </a:r>
            <a:r>
              <a:rPr lang="en-GB" sz="4000" b="1" dirty="0" smtClean="0">
                <a:solidFill>
                  <a:schemeClr val="accent1">
                    <a:lumMod val="75000"/>
                  </a:schemeClr>
                </a:solidFill>
                <a:latin typeface="+mj-lt"/>
                <a:ea typeface="+mj-ea"/>
                <a:cs typeface="+mj-cs"/>
              </a:rPr>
              <a:t>Raising</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rPr>
              <a:t>Delivery </a:t>
            </a:r>
            <a:r>
              <a:rPr lang="en-GB" sz="1600" b="1" i="1" dirty="0">
                <a:solidFill>
                  <a:schemeClr val="accent1">
                    <a:lumMod val="75000"/>
                  </a:schemeClr>
                </a:solidFill>
                <a:latin typeface="+mj-lt"/>
              </a:rPr>
              <a:t>Model </a:t>
            </a:r>
            <a:r>
              <a:rPr lang="en-GB" sz="1600" dirty="0" smtClean="0">
                <a:latin typeface="+mj-lt"/>
              </a:rPr>
              <a:t>– Where there is a move from a purely public to private or public-private models, it will be necessary to grow the rather different skills needed in this context. </a:t>
            </a:r>
            <a:r>
              <a:rPr lang="en-GB" sz="1600" dirty="0">
                <a:latin typeface="+mj-lt"/>
              </a:rPr>
              <a:t>For  public-private partnerships </a:t>
            </a:r>
            <a:r>
              <a:rPr lang="en-GB" sz="1600" dirty="0" smtClean="0">
                <a:latin typeface="+mj-lt"/>
              </a:rPr>
              <a:t>in particular,  there is often initially </a:t>
            </a:r>
            <a:r>
              <a:rPr lang="en-GB" sz="1600" dirty="0">
                <a:latin typeface="+mj-lt"/>
              </a:rPr>
              <a:t>a significant difference in perspectives, interests and </a:t>
            </a:r>
            <a:r>
              <a:rPr lang="en-GB" sz="1600" dirty="0" smtClean="0">
                <a:latin typeface="+mj-lt"/>
              </a:rPr>
              <a:t>desired </a:t>
            </a:r>
            <a:r>
              <a:rPr lang="en-GB" sz="1600" dirty="0">
                <a:latin typeface="+mj-lt"/>
              </a:rPr>
              <a:t>outcomes.  For this reason, it is important to build capacity and understanding on both sides of the different views and approaches in order to establish reach agreement on the best approach to increased electrification.</a:t>
            </a:r>
            <a:br>
              <a:rPr lang="en-GB" sz="1600" dirty="0">
                <a:latin typeface="+mj-lt"/>
              </a:rPr>
            </a:br>
            <a:r>
              <a:rPr lang="en-GB" sz="1600" dirty="0">
                <a:latin typeface="+mj-lt"/>
              </a:rPr>
              <a:t/>
            </a:r>
            <a:br>
              <a:rPr lang="en-GB" sz="1600" dirty="0">
                <a:latin typeface="+mj-lt"/>
              </a:rPr>
            </a:br>
            <a:r>
              <a:rPr lang="en-GB" sz="1600" b="1" i="1" dirty="0">
                <a:solidFill>
                  <a:schemeClr val="accent1">
                    <a:lumMod val="75000"/>
                  </a:schemeClr>
                </a:solidFill>
                <a:latin typeface="+mj-lt"/>
              </a:rPr>
              <a:t>Legal </a:t>
            </a:r>
            <a:r>
              <a:rPr lang="en-GB" sz="1600" b="1" i="1" dirty="0" smtClean="0">
                <a:solidFill>
                  <a:schemeClr val="accent1">
                    <a:lumMod val="75000"/>
                  </a:schemeClr>
                </a:solidFill>
                <a:latin typeface="+mj-lt"/>
              </a:rPr>
              <a:t>basis and  Price/Tariff regulation – </a:t>
            </a:r>
            <a:r>
              <a:rPr lang="en-GB" sz="1600" dirty="0">
                <a:latin typeface="+mj-lt"/>
              </a:rPr>
              <a:t>For </a:t>
            </a:r>
            <a:r>
              <a:rPr lang="en-GB" sz="1600" dirty="0" smtClean="0">
                <a:latin typeface="+mj-lt"/>
              </a:rPr>
              <a:t> a regulatory structure to work smoothly, both the regulators implementing it and the electricity providers governed by it must understand it well. It is therefore important when developing a regulatory structure to ensure that staff a trained in both the principles underlying it and its practical application, and that information on it is made readily available to electricity providers.     </a:t>
            </a:r>
            <a:endParaRPr lang="en-GB" sz="1600" dirty="0">
              <a:latin typeface="+mj-lt"/>
            </a:endParaRPr>
          </a:p>
          <a:p>
            <a:endParaRPr lang="en-GB" sz="1600" dirty="0">
              <a:latin typeface="+mj-lt"/>
            </a:endParaRPr>
          </a:p>
          <a:p>
            <a:r>
              <a:rPr lang="en-GB" sz="1600" b="1" i="1" dirty="0" smtClean="0">
                <a:solidFill>
                  <a:schemeClr val="accent1">
                    <a:lumMod val="75000"/>
                  </a:schemeClr>
                </a:solidFill>
                <a:latin typeface="+mj-lt"/>
                <a:ea typeface="+mj-ea"/>
                <a:cs typeface="+mj-cs"/>
              </a:rPr>
              <a:t>Finance – </a:t>
            </a:r>
            <a:r>
              <a:rPr lang="en-GB" sz="1600" dirty="0">
                <a:latin typeface="+mj-lt"/>
              </a:rPr>
              <a:t>In order to attract </a:t>
            </a:r>
            <a:r>
              <a:rPr lang="en-GB" sz="1600" dirty="0" smtClean="0">
                <a:latin typeface="+mj-lt"/>
              </a:rPr>
              <a:t>private finance electricity will need staff </a:t>
            </a:r>
            <a:r>
              <a:rPr lang="en-GB" sz="1600" dirty="0">
                <a:latin typeface="+mj-lt"/>
              </a:rPr>
              <a:t>with business skills to </a:t>
            </a:r>
            <a:r>
              <a:rPr lang="en-GB" sz="1600" dirty="0" smtClean="0">
                <a:latin typeface="+mj-lt"/>
              </a:rPr>
              <a:t>develop </a:t>
            </a:r>
            <a:r>
              <a:rPr lang="en-GB" sz="1600" dirty="0">
                <a:latin typeface="+mj-lt"/>
              </a:rPr>
              <a:t>business models and </a:t>
            </a:r>
            <a:r>
              <a:rPr lang="en-GB" sz="1600" dirty="0" smtClean="0">
                <a:latin typeface="+mj-lt"/>
              </a:rPr>
              <a:t>plans setting out forecast costs, revenues, risks and how they will be managed. Equally for electricity businesses to be cost-effective and sustainable calls for financial management skills. As </a:t>
            </a:r>
            <a:r>
              <a:rPr lang="en-GB" sz="1600" dirty="0">
                <a:latin typeface="+mj-lt"/>
              </a:rPr>
              <a:t>new </a:t>
            </a:r>
            <a:r>
              <a:rPr lang="en-GB" sz="1600" dirty="0" smtClean="0">
                <a:latin typeface="+mj-lt"/>
              </a:rPr>
              <a:t>businesses enter the sector they will </a:t>
            </a:r>
            <a:r>
              <a:rPr lang="en-GB" sz="1600" dirty="0">
                <a:latin typeface="+mj-lt"/>
              </a:rPr>
              <a:t>need to access these skills and a government-led programme </a:t>
            </a:r>
            <a:br>
              <a:rPr lang="en-GB" sz="1600" dirty="0">
                <a:latin typeface="+mj-lt"/>
              </a:rPr>
            </a:br>
            <a:r>
              <a:rPr lang="en-GB" sz="1600" dirty="0">
                <a:latin typeface="+mj-lt"/>
              </a:rPr>
              <a:t>of business skills training focussed on electricity can be a major benefit to electrification efforts.  </a:t>
            </a:r>
            <a:r>
              <a:rPr lang="en-GB" sz="1600" dirty="0" smtClean="0">
                <a:latin typeface="+mj-lt"/>
              </a:rPr>
              <a:t>The </a:t>
            </a:r>
            <a:r>
              <a:rPr lang="en-GB" sz="1600" dirty="0">
                <a:latin typeface="+mj-lt"/>
              </a:rPr>
              <a:t>appropriate structuring of </a:t>
            </a:r>
            <a:r>
              <a:rPr lang="en-GB" sz="1600" dirty="0" smtClean="0">
                <a:latin typeface="+mj-lt"/>
              </a:rPr>
              <a:t>prices or tariffs </a:t>
            </a:r>
            <a:r>
              <a:rPr lang="en-GB" sz="1600" dirty="0">
                <a:latin typeface="+mj-lt"/>
              </a:rPr>
              <a:t>is a particular issue that requires a clear understanding of the issues, experiences and results elsewhere, and the preferences of the local stakeholders.  Building capacity to understand how </a:t>
            </a:r>
            <a:r>
              <a:rPr lang="en-GB" sz="1600" dirty="0" smtClean="0">
                <a:latin typeface="+mj-lt"/>
              </a:rPr>
              <a:t>prices or tariffs can be structured to cross-subsidise </a:t>
            </a:r>
            <a:r>
              <a:rPr lang="en-GB" sz="1600" dirty="0">
                <a:latin typeface="+mj-lt"/>
              </a:rPr>
              <a:t>electrification </a:t>
            </a:r>
            <a:r>
              <a:rPr lang="en-GB" sz="1600" dirty="0" smtClean="0">
                <a:latin typeface="+mj-lt"/>
              </a:rPr>
              <a:t>while balancing the needs and interests of different users is </a:t>
            </a:r>
            <a:r>
              <a:rPr lang="en-GB" sz="1600" dirty="0">
                <a:latin typeface="+mj-lt"/>
              </a:rPr>
              <a:t>critical to establishing a financially viable electrification programme</a:t>
            </a:r>
            <a:r>
              <a:rPr lang="en-GB" sz="1600" dirty="0" smtClean="0">
                <a:latin typeface="+mj-lt"/>
              </a:rPr>
              <a:t>. Local financiers also often lack awareness of the electricity sector and the opportunity it offers them, making them reluctant to lend to both electricity businesses and </a:t>
            </a:r>
          </a:p>
          <a:p>
            <a:r>
              <a:rPr lang="en-GB" sz="1600" dirty="0" smtClean="0">
                <a:latin typeface="+mj-lt"/>
              </a:rPr>
              <a:t>users, and to place a high price on lending into an area where they feel uncertain of the risks. Capacity building and </a:t>
            </a:r>
          </a:p>
          <a:p>
            <a:r>
              <a:rPr lang="en-GB" sz="1600" dirty="0" smtClean="0">
                <a:latin typeface="+mj-lt"/>
              </a:rPr>
              <a:t>awareness raising in the financial sector can do much to lower this barrier.</a:t>
            </a:r>
            <a:endParaRPr lang="en-GB" sz="1600" dirty="0">
              <a:latin typeface="+mj-lt"/>
            </a:endParaRPr>
          </a:p>
          <a:p>
            <a:endParaRPr lang="en-GB" sz="1600" dirty="0">
              <a:latin typeface="+mj-lt"/>
              <a:ea typeface="+mj-ea"/>
              <a:cs typeface="+mj-cs"/>
            </a:endParaRPr>
          </a:p>
        </p:txBody>
      </p:sp>
      <p:sp>
        <p:nvSpPr>
          <p:cNvPr id="7" name="TextBox 6">
            <a:hlinkClick r:id="rId2" action="ppaction://hlinksldjump"/>
          </p:cNvPr>
          <p:cNvSpPr txBox="1"/>
          <p:nvPr/>
        </p:nvSpPr>
        <p:spPr>
          <a:xfrm>
            <a:off x="10817042" y="573716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8" name="TextBox 7">
            <a:hlinkClick r:id="rId2" action="ppaction://hlinksldjump"/>
          </p:cNvPr>
          <p:cNvSpPr txBox="1"/>
          <p:nvPr/>
        </p:nvSpPr>
        <p:spPr>
          <a:xfrm>
            <a:off x="10805580" y="5367829"/>
            <a:ext cx="1415145"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9" name="TextBox 8"/>
          <p:cNvSpPr txBox="1"/>
          <p:nvPr/>
        </p:nvSpPr>
        <p:spPr>
          <a:xfrm>
            <a:off x="10817042" y="6475825"/>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10" name="TextBox 9"/>
          <p:cNvSpPr txBox="1"/>
          <p:nvPr/>
        </p:nvSpPr>
        <p:spPr>
          <a:xfrm>
            <a:off x="10813312" y="6106493"/>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697691359"/>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3288" y="-54895"/>
            <a:ext cx="11752119" cy="7017306"/>
          </a:xfrm>
          <a:prstGeom prst="rect">
            <a:avLst/>
          </a:prstGeom>
        </p:spPr>
        <p:txBody>
          <a:bodyPr wrap="square">
            <a:spAutoFit/>
          </a:bodyPr>
          <a:lstStyle/>
          <a:p>
            <a:r>
              <a:rPr lang="en-GB" sz="4000" b="1" dirty="0">
                <a:solidFill>
                  <a:schemeClr val="accent1">
                    <a:lumMod val="75000"/>
                  </a:schemeClr>
                </a:solidFill>
                <a:latin typeface="+mj-lt"/>
                <a:ea typeface="+mj-ea"/>
                <a:cs typeface="+mj-cs"/>
              </a:rPr>
              <a:t>Capacity Building and Awareness Raising </a:t>
            </a:r>
          </a:p>
          <a:p>
            <a:endParaRPr lang="en-GB" sz="1000" b="1" dirty="0">
              <a:solidFill>
                <a:schemeClr val="accent1">
                  <a:lumMod val="75000"/>
                </a:schemeClr>
              </a:solidFill>
              <a:latin typeface="+mj-lt"/>
            </a:endParaRPr>
          </a:p>
          <a:p>
            <a:r>
              <a:rPr lang="en-GB" sz="1600" b="1" i="1" dirty="0">
                <a:solidFill>
                  <a:schemeClr val="accent1">
                    <a:lumMod val="75000"/>
                  </a:schemeClr>
                </a:solidFill>
              </a:rPr>
              <a:t>Non-Financial Interventions</a:t>
            </a:r>
            <a:r>
              <a:rPr lang="en-GB" sz="1600" i="1" dirty="0"/>
              <a:t>: </a:t>
            </a:r>
            <a:endParaRPr lang="en-GB" sz="1200" i="1" dirty="0"/>
          </a:p>
          <a:p>
            <a:endParaRPr lang="en-GB" sz="1200" i="1" dirty="0"/>
          </a:p>
          <a:p>
            <a:r>
              <a:rPr lang="en-GB" sz="1600" i="1" dirty="0">
                <a:latin typeface="+mj-lt"/>
              </a:rPr>
              <a:t>Institutional restructuring </a:t>
            </a:r>
            <a:r>
              <a:rPr lang="en-GB" sz="1600" dirty="0">
                <a:latin typeface="+mj-lt"/>
              </a:rPr>
              <a:t>– to accommodate the increasing move from centralised grid extension to decentralised electricity connections, institutions dealing with electricity supply, transmission and distribution have been reformed over several years.  This experience, including the lessons learned and subsequent measures taken, will be relevant to developing countries that are currently undergoing a similar transition.  This aspect of capacity building will be important to build the capabilities amongst officials that will take responsibility for such restructuring measures.</a:t>
            </a:r>
            <a:endParaRPr lang="en-GB" sz="1200" dirty="0">
              <a:latin typeface="+mj-lt"/>
            </a:endParaRPr>
          </a:p>
          <a:p>
            <a:endParaRPr lang="en-GB" sz="1200" dirty="0">
              <a:latin typeface="+mj-lt"/>
            </a:endParaRPr>
          </a:p>
          <a:p>
            <a:r>
              <a:rPr lang="en-GB" sz="1600" i="1" dirty="0">
                <a:latin typeface="+mj-lt"/>
              </a:rPr>
              <a:t>Regulatory reform – </a:t>
            </a:r>
            <a:r>
              <a:rPr lang="en-GB" sz="1600" dirty="0">
                <a:latin typeface="+mj-lt"/>
              </a:rPr>
              <a:t>in the same way that institutions must adapt to the new environment for electrification, existing regulations must also be reformed.  Regulators  are likely to have experience of the conditions necessary for centralised grid expansion, but will be much less familiar with the regulations that are most appropriate for e.g. mini-grids and stand-alone systems in remote areas.  Building the capacity of regulators, and the associated government officials in this respect will be essential for effective development of this market.</a:t>
            </a:r>
            <a:endParaRPr lang="en-GB" sz="1200" dirty="0">
              <a:latin typeface="+mj-lt"/>
            </a:endParaRPr>
          </a:p>
          <a:p>
            <a:endParaRPr lang="en-GB" sz="1200" dirty="0">
              <a:latin typeface="+mj-lt"/>
            </a:endParaRPr>
          </a:p>
          <a:p>
            <a:r>
              <a:rPr lang="en-GB" sz="1600" i="1" dirty="0">
                <a:latin typeface="+mj-lt"/>
              </a:rPr>
              <a:t>Quality/Technical Standards </a:t>
            </a:r>
            <a:r>
              <a:rPr lang="en-GB" sz="1600" dirty="0">
                <a:latin typeface="+mj-lt"/>
              </a:rPr>
              <a:t>– although the standards set in any country for power supply must reflect the national perspective, there is extensive international experience with the application of standards.  National and international standards bodies have been established to address this issue.  Raising awareness of such international experience, and transferring skills and understanding regarding the factors to take into account when setting quality/technical standards for electrification, can have great value.</a:t>
            </a:r>
            <a:endParaRPr lang="en-GB" sz="1200" dirty="0">
              <a:latin typeface="+mj-lt"/>
            </a:endParaRPr>
          </a:p>
          <a:p>
            <a:endParaRPr lang="en-GB" sz="1200" dirty="0">
              <a:latin typeface="+mj-lt"/>
            </a:endParaRPr>
          </a:p>
          <a:p>
            <a:r>
              <a:rPr lang="en-GB" sz="1600" i="1" dirty="0" smtClean="0">
                <a:latin typeface="+mj-lt"/>
              </a:rPr>
              <a:t>Technical </a:t>
            </a:r>
            <a:r>
              <a:rPr lang="en-GB" sz="1600" i="1" dirty="0">
                <a:latin typeface="+mj-lt"/>
              </a:rPr>
              <a:t>assistance</a:t>
            </a:r>
            <a:r>
              <a:rPr lang="en-GB" sz="1600" dirty="0">
                <a:latin typeface="+mj-lt"/>
              </a:rPr>
              <a:t> – technical assistance differs from capacity building and awareness raising in that technical assistance </a:t>
            </a:r>
            <a:endParaRPr lang="en-GB" sz="1600" dirty="0" smtClean="0">
              <a:latin typeface="+mj-lt"/>
            </a:endParaRPr>
          </a:p>
          <a:p>
            <a:r>
              <a:rPr lang="en-GB" sz="1600" dirty="0" smtClean="0">
                <a:latin typeface="+mj-lt"/>
              </a:rPr>
              <a:t>involves </a:t>
            </a:r>
            <a:r>
              <a:rPr lang="en-GB" sz="1600" dirty="0">
                <a:latin typeface="+mj-lt"/>
              </a:rPr>
              <a:t>directly undertaking activities on behalf of those being supported, whereas capacity building’s aim is to build the </a:t>
            </a:r>
            <a:endParaRPr lang="en-GB" sz="1600" dirty="0" smtClean="0">
              <a:latin typeface="+mj-lt"/>
            </a:endParaRPr>
          </a:p>
          <a:p>
            <a:r>
              <a:rPr lang="en-GB" sz="1600" dirty="0" smtClean="0">
                <a:latin typeface="+mj-lt"/>
              </a:rPr>
              <a:t>skills </a:t>
            </a:r>
            <a:r>
              <a:rPr lang="en-GB" sz="1600" dirty="0">
                <a:latin typeface="+mj-lt"/>
              </a:rPr>
              <a:t>and understanding of stakeholders to enable them to undertake activities on their own behalf. There is clearly a high </a:t>
            </a:r>
            <a:endParaRPr lang="en-GB" sz="1600" dirty="0" smtClean="0">
              <a:latin typeface="+mj-lt"/>
            </a:endParaRPr>
          </a:p>
          <a:p>
            <a:r>
              <a:rPr lang="en-GB" sz="1600" dirty="0" smtClean="0">
                <a:latin typeface="+mj-lt"/>
              </a:rPr>
              <a:t>degree </a:t>
            </a:r>
            <a:r>
              <a:rPr lang="en-GB" sz="1600" dirty="0">
                <a:latin typeface="+mj-lt"/>
              </a:rPr>
              <a:t>of commonality between the two approaches and they are often undertaken in </a:t>
            </a:r>
            <a:r>
              <a:rPr lang="en-GB" sz="1600" dirty="0" smtClean="0">
                <a:latin typeface="+mj-lt"/>
              </a:rPr>
              <a:t>concert. Awareness-raising, training </a:t>
            </a:r>
          </a:p>
          <a:p>
            <a:r>
              <a:rPr lang="en-GB" sz="1600" dirty="0" smtClean="0">
                <a:latin typeface="+mj-lt"/>
              </a:rPr>
              <a:t>and associated measures will often be resisted due to a lack of local resources.  International development institutions or </a:t>
            </a:r>
          </a:p>
          <a:p>
            <a:r>
              <a:rPr lang="en-GB" sz="1600" dirty="0" smtClean="0">
                <a:latin typeface="+mj-lt"/>
              </a:rPr>
              <a:t>national governments can address </a:t>
            </a:r>
            <a:r>
              <a:rPr lang="en-GB" sz="1600" dirty="0">
                <a:latin typeface="+mj-lt"/>
              </a:rPr>
              <a:t>this constraint </a:t>
            </a:r>
            <a:r>
              <a:rPr lang="en-GB" sz="1600" dirty="0" smtClean="0">
                <a:latin typeface="+mj-lt"/>
              </a:rPr>
              <a:t>by </a:t>
            </a:r>
            <a:r>
              <a:rPr lang="en-GB" sz="1600" dirty="0">
                <a:latin typeface="+mj-lt"/>
              </a:rPr>
              <a:t>including provision for appropriate capacity building within </a:t>
            </a:r>
            <a:endParaRPr lang="en-GB" sz="1600" dirty="0" smtClean="0">
              <a:latin typeface="+mj-lt"/>
            </a:endParaRPr>
          </a:p>
          <a:p>
            <a:r>
              <a:rPr lang="en-GB" sz="1600" dirty="0" smtClean="0">
                <a:latin typeface="+mj-lt"/>
              </a:rPr>
              <a:t>technical </a:t>
            </a:r>
            <a:r>
              <a:rPr lang="en-GB" sz="1600" dirty="0">
                <a:latin typeface="+mj-lt"/>
              </a:rPr>
              <a:t>assistance </a:t>
            </a:r>
            <a:r>
              <a:rPr lang="en-GB" sz="1600" dirty="0" smtClean="0">
                <a:latin typeface="+mj-lt"/>
              </a:rPr>
              <a:t>programmes</a:t>
            </a:r>
            <a:r>
              <a:rPr lang="en-GB" sz="1600" dirty="0">
                <a:latin typeface="+mj-lt"/>
              </a:rPr>
              <a:t>.  </a:t>
            </a:r>
            <a:endParaRPr lang="en-GB" sz="1600" b="1" i="1" dirty="0" smtClean="0">
              <a:solidFill>
                <a:schemeClr val="accent1">
                  <a:lumMod val="75000"/>
                </a:schemeClr>
              </a:solidFill>
              <a:latin typeface="+mj-lt"/>
              <a:ea typeface="+mj-ea"/>
              <a:cs typeface="+mj-cs"/>
            </a:endParaRPr>
          </a:p>
        </p:txBody>
      </p:sp>
      <p:sp>
        <p:nvSpPr>
          <p:cNvPr id="8" name="TextBox 7">
            <a:hlinkClick r:id="rId2" action="ppaction://hlinksldjump"/>
          </p:cNvPr>
          <p:cNvSpPr txBox="1"/>
          <p:nvPr/>
        </p:nvSpPr>
        <p:spPr>
          <a:xfrm>
            <a:off x="10817042" y="573716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9" name="TextBox 8">
            <a:hlinkClick r:id="rId2" action="ppaction://hlinksldjump"/>
          </p:cNvPr>
          <p:cNvSpPr txBox="1"/>
          <p:nvPr/>
        </p:nvSpPr>
        <p:spPr>
          <a:xfrm>
            <a:off x="10805580" y="5367829"/>
            <a:ext cx="1415145"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10" name="TextBox 9"/>
          <p:cNvSpPr txBox="1"/>
          <p:nvPr/>
        </p:nvSpPr>
        <p:spPr>
          <a:xfrm>
            <a:off x="10817042" y="6475825"/>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11" name="TextBox 10"/>
          <p:cNvSpPr txBox="1"/>
          <p:nvPr/>
        </p:nvSpPr>
        <p:spPr>
          <a:xfrm>
            <a:off x="10813312" y="6106493"/>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125396652"/>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13354"/>
            <a:ext cx="11752119" cy="6232475"/>
          </a:xfrm>
          <a:prstGeom prst="rect">
            <a:avLst/>
          </a:prstGeom>
        </p:spPr>
        <p:txBody>
          <a:bodyPr wrap="square">
            <a:spAutoFit/>
          </a:bodyPr>
          <a:lstStyle/>
          <a:p>
            <a:r>
              <a:rPr lang="en-GB" sz="4000" b="1" dirty="0">
                <a:solidFill>
                  <a:schemeClr val="accent1">
                    <a:lumMod val="75000"/>
                  </a:schemeClr>
                </a:solidFill>
                <a:latin typeface="+mj-lt"/>
                <a:ea typeface="+mj-ea"/>
                <a:cs typeface="+mj-cs"/>
              </a:rPr>
              <a:t>Capacity Building and Awareness Raising </a:t>
            </a:r>
          </a:p>
          <a:p>
            <a:endParaRPr lang="en-GB" sz="1000" b="1" dirty="0">
              <a:solidFill>
                <a:schemeClr val="accent1">
                  <a:lumMod val="75000"/>
                </a:schemeClr>
              </a:solidFill>
              <a:latin typeface="+mj-lt"/>
            </a:endParaRPr>
          </a:p>
          <a:p>
            <a:endParaRPr lang="en-GB" sz="1200" b="1" i="1" dirty="0" smtClean="0">
              <a:solidFill>
                <a:schemeClr val="accent1">
                  <a:lumMod val="75000"/>
                </a:schemeClr>
              </a:solidFill>
              <a:latin typeface="+mj-lt"/>
              <a:ea typeface="+mj-ea"/>
              <a:cs typeface="+mj-cs"/>
            </a:endParaRPr>
          </a:p>
          <a:p>
            <a:r>
              <a:rPr lang="en-GB" sz="1600" b="1" i="1" dirty="0">
                <a:solidFill>
                  <a:schemeClr val="accent1">
                    <a:lumMod val="75000"/>
                  </a:schemeClr>
                </a:solidFill>
                <a:latin typeface="+mj-lt"/>
              </a:rPr>
              <a:t>Advantages and Disadvantages </a:t>
            </a:r>
          </a:p>
          <a:p>
            <a:endParaRPr lang="en-GB" sz="1600" b="1" i="1" dirty="0">
              <a:solidFill>
                <a:schemeClr val="accent1">
                  <a:lumMod val="75000"/>
                </a:schemeClr>
              </a:solidFill>
              <a:latin typeface="+mj-lt"/>
            </a:endParaRPr>
          </a:p>
          <a:p>
            <a:r>
              <a:rPr lang="en-GB" sz="1600" dirty="0">
                <a:latin typeface="+mj-lt"/>
              </a:rPr>
              <a:t>The </a:t>
            </a:r>
            <a:r>
              <a:rPr lang="en-GB" sz="1600" dirty="0" smtClean="0">
                <a:latin typeface="+mj-lt"/>
              </a:rPr>
              <a:t>advantages </a:t>
            </a:r>
            <a:r>
              <a:rPr lang="en-GB" sz="1600" dirty="0">
                <a:latin typeface="+mj-lt"/>
              </a:rPr>
              <a:t>of well-targeted capacity building, including raised awareness, is that previously-constrained operators in the electrification sector can be equipped with new skills that enhance their performance and so achieve more successful results.  If executed efficiently, any training processes can ensure that recipients are aware of the most recent experience and approaches regarding electrification, and have the capability to apply these measures in their own local context.  This will usually lead to increased efficiency of operations in terms of cost-effectiveness, greater impact, reduced timeframes and successful outcomes.  A lack of such capacity can limit the potential benefits from intended access to electricity in remote areas.</a:t>
            </a:r>
          </a:p>
          <a:p>
            <a:endParaRPr lang="en-GB" sz="1600" dirty="0">
              <a:latin typeface="+mj-lt"/>
            </a:endParaRPr>
          </a:p>
          <a:p>
            <a:r>
              <a:rPr lang="en-GB" sz="1600" dirty="0">
                <a:latin typeface="+mj-lt"/>
              </a:rPr>
              <a:t>The only disadvantage related to capacity building is the cost and the time required to complete the relevant transfer of skills and experience.  Often this will rely on international sources of expertise, which will be associated with significant charges for the transport of relevant experts to recipient countries, and for their time involved with the instruction of target recipients.  Other negative impacts can result from the selection of inappropriate trainers to deliver relevant courses – a mismatch between the skills/experience of the trainer and the needs/expectations of the participants can lead to little value from such interaction.  Trainers must also be made clearly aware in advance of the local conditions, customs and approaches in order to make any international capacity-building process worthwhile.</a:t>
            </a:r>
          </a:p>
          <a:p>
            <a:endParaRPr lang="en-GB" sz="1200" b="1" i="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indent="-285750">
              <a:spcBef>
                <a:spcPts val="600"/>
              </a:spcBef>
              <a:buFont typeface="Arial" panose="020B0604020202020204" pitchFamily="34" charset="0"/>
              <a:buChar char="•"/>
            </a:pPr>
            <a:r>
              <a:rPr lang="en-GB" sz="1600" dirty="0">
                <a:latin typeface="+mj-lt"/>
              </a:rPr>
              <a:t>IRENA (2012</a:t>
            </a:r>
            <a:r>
              <a:rPr lang="en-GB" sz="1600" dirty="0" smtClean="0">
                <a:latin typeface="+mj-lt"/>
              </a:rPr>
              <a:t>), Capacity </a:t>
            </a:r>
            <a:r>
              <a:rPr lang="en-GB" sz="1600" dirty="0">
                <a:latin typeface="+mj-lt"/>
              </a:rPr>
              <a:t>Needs Assessments for Rural Electrification, </a:t>
            </a:r>
            <a:r>
              <a:rPr lang="en-GB" sz="1600" u="sng" dirty="0" smtClean="0">
                <a:latin typeface="+mj-lt"/>
                <a:hlinkClick r:id="rId2"/>
              </a:rPr>
              <a:t>http</a:t>
            </a:r>
            <a:r>
              <a:rPr lang="en-GB" sz="1600" u="sng" dirty="0">
                <a:latin typeface="+mj-lt"/>
                <a:hlinkClick r:id="rId2"/>
              </a:rPr>
              <a:t>://www.irena.org/menu/index.aspx?mnu=Subcat&amp;PriMenuID=30&amp;CatID=79&amp;SubcatID=260</a:t>
            </a:r>
            <a:endParaRPr lang="en-GB" sz="1600" dirty="0">
              <a:latin typeface="+mj-lt"/>
            </a:endParaRPr>
          </a:p>
          <a:p>
            <a:endParaRPr lang="en-GB" sz="1600" dirty="0"/>
          </a:p>
          <a:p>
            <a:endParaRPr lang="en-GB" sz="1600" dirty="0">
              <a:latin typeface="+mj-lt"/>
              <a:ea typeface="+mj-ea"/>
              <a:cs typeface="+mj-cs"/>
            </a:endParaRPr>
          </a:p>
        </p:txBody>
      </p:sp>
      <p:sp>
        <p:nvSpPr>
          <p:cNvPr id="6" name="TextBox 5">
            <a:hlinkClick r:id="rId3" action="ppaction://hlinksldjump"/>
          </p:cNvPr>
          <p:cNvSpPr txBox="1"/>
          <p:nvPr/>
        </p:nvSpPr>
        <p:spPr>
          <a:xfrm>
            <a:off x="10817042" y="573716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7" name="TextBox 6">
            <a:hlinkClick r:id="rId3" action="ppaction://hlinksldjump"/>
          </p:cNvPr>
          <p:cNvSpPr txBox="1"/>
          <p:nvPr/>
        </p:nvSpPr>
        <p:spPr>
          <a:xfrm>
            <a:off x="10805580" y="5367829"/>
            <a:ext cx="1415145"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8" name="TextBox 7"/>
          <p:cNvSpPr txBox="1"/>
          <p:nvPr/>
        </p:nvSpPr>
        <p:spPr>
          <a:xfrm>
            <a:off x="10817042" y="6475825"/>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9" name="TextBox 8"/>
          <p:cNvSpPr txBox="1"/>
          <p:nvPr/>
        </p:nvSpPr>
        <p:spPr>
          <a:xfrm>
            <a:off x="10813312" y="6106493"/>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015625404"/>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wetter.jpg"/>
          <p:cNvPicPr>
            <a:picLocks noChangeAspect="1"/>
          </p:cNvPicPr>
          <p:nvPr/>
        </p:nvPicPr>
        <p:blipFill>
          <a:blip r:embed="rId2" cstate="screen"/>
          <a:stretch>
            <a:fillRect/>
          </a:stretch>
        </p:blipFill>
        <p:spPr>
          <a:xfrm>
            <a:off x="8763611" y="0"/>
            <a:ext cx="3235300" cy="3235300"/>
          </a:xfrm>
          <a:prstGeom prst="rect">
            <a:avLst/>
          </a:prstGeom>
        </p:spPr>
      </p:pic>
      <p:pic>
        <p:nvPicPr>
          <p:cNvPr id="9" name="Picture 8" descr="solarpanels.jpg"/>
          <p:cNvPicPr>
            <a:picLocks noChangeAspect="1"/>
          </p:cNvPicPr>
          <p:nvPr/>
        </p:nvPicPr>
        <p:blipFill>
          <a:blip r:embed="rId3" cstate="screen"/>
          <a:stretch>
            <a:fillRect/>
          </a:stretch>
        </p:blipFill>
        <p:spPr>
          <a:xfrm flipH="1">
            <a:off x="0" y="3004260"/>
            <a:ext cx="3189427" cy="3189427"/>
          </a:xfrm>
          <a:prstGeom prst="rect">
            <a:avLst/>
          </a:prstGeom>
        </p:spPr>
      </p:pic>
      <p:sp>
        <p:nvSpPr>
          <p:cNvPr id="5" name="Rectangle 4"/>
          <p:cNvSpPr/>
          <p:nvPr/>
        </p:nvSpPr>
        <p:spPr>
          <a:xfrm>
            <a:off x="219940" y="120671"/>
            <a:ext cx="11752119" cy="707886"/>
          </a:xfrm>
          <a:prstGeom prst="rect">
            <a:avLst/>
          </a:prstGeom>
        </p:spPr>
        <p:txBody>
          <a:bodyPr wrap="square">
            <a:spAutoFit/>
          </a:bodyPr>
          <a:lstStyle/>
          <a:p>
            <a:r>
              <a:rPr lang="en-GB" sz="4000" b="1" dirty="0">
                <a:solidFill>
                  <a:schemeClr val="accent1">
                    <a:lumMod val="75000"/>
                  </a:schemeClr>
                </a:solidFill>
                <a:latin typeface="+mj-lt"/>
                <a:ea typeface="+mj-ea"/>
                <a:cs typeface="+mj-cs"/>
              </a:rPr>
              <a:t>Capacity Building and </a:t>
            </a:r>
            <a:r>
              <a:rPr lang="en-GB" sz="4000" b="1">
                <a:solidFill>
                  <a:schemeClr val="accent1">
                    <a:lumMod val="75000"/>
                  </a:schemeClr>
                </a:solidFill>
                <a:latin typeface="+mj-lt"/>
                <a:ea typeface="+mj-ea"/>
                <a:cs typeface="+mj-cs"/>
              </a:rPr>
              <a:t>Awareness </a:t>
            </a:r>
            <a:r>
              <a:rPr lang="en-GB" sz="4000" b="1" smtClean="0">
                <a:solidFill>
                  <a:schemeClr val="accent1">
                    <a:lumMod val="75000"/>
                  </a:schemeClr>
                </a:solidFill>
                <a:latin typeface="+mj-lt"/>
                <a:ea typeface="+mj-ea"/>
                <a:cs typeface="+mj-cs"/>
              </a:rPr>
              <a:t>Raising</a:t>
            </a:r>
            <a:endParaRPr lang="en-GB" sz="1600" dirty="0">
              <a:latin typeface="+mj-lt"/>
              <a:ea typeface="+mj-ea"/>
              <a:cs typeface="+mj-cs"/>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3765314437"/>
              </p:ext>
            </p:extLst>
          </p:nvPr>
        </p:nvGraphicFramePr>
        <p:xfrm>
          <a:off x="3167743" y="1237764"/>
          <a:ext cx="6466114" cy="4939202"/>
        </p:xfrm>
        <a:graphic>
          <a:graphicData uri="http://schemas.openxmlformats.org/drawingml/2006/table">
            <a:tbl>
              <a:tblPr/>
              <a:tblGrid>
                <a:gridCol w="4285717">
                  <a:extLst>
                    <a:ext uri="{9D8B030D-6E8A-4147-A177-3AD203B41FA5}">
                      <a16:colId xmlns:a16="http://schemas.microsoft.com/office/drawing/2014/main" val="20000"/>
                    </a:ext>
                  </a:extLst>
                </a:gridCol>
                <a:gridCol w="2180397">
                  <a:extLst>
                    <a:ext uri="{9D8B030D-6E8A-4147-A177-3AD203B41FA5}">
                      <a16:colId xmlns:a16="http://schemas.microsoft.com/office/drawing/2014/main" val="20001"/>
                    </a:ext>
                  </a:extLst>
                </a:gridCol>
              </a:tblGrid>
              <a:tr h="1037646">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Capacity Building/ Awareness Raising</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0"/>
                  </a:ext>
                </a:extLst>
              </a:tr>
              <a:tr h="259412">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1"/>
                  </a:ext>
                </a:extLst>
              </a:tr>
              <a:tr h="259412">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59412">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59412">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4"/>
                  </a:ext>
                </a:extLst>
              </a:tr>
              <a:tr h="259412">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5"/>
                  </a:ext>
                </a:extLst>
              </a:tr>
              <a:tr h="259412">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6"/>
                  </a:ext>
                </a:extLst>
              </a:tr>
              <a:tr h="259412">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59412">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8"/>
                  </a:ext>
                </a:extLst>
              </a:tr>
              <a:tr h="259412">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9"/>
                  </a:ext>
                </a:extLst>
              </a:tr>
              <a:tr h="259412">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10"/>
                  </a:ext>
                </a:extLst>
              </a:tr>
              <a:tr h="259412">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59412">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1"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12"/>
                  </a:ext>
                </a:extLst>
              </a:tr>
              <a:tr h="259412">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59412">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69788">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a:hlinkClick r:id="rId12" action="ppaction://hlinksldjump"/>
          </p:cNvPr>
          <p:cNvSpPr txBox="1"/>
          <p:nvPr/>
        </p:nvSpPr>
        <p:spPr>
          <a:xfrm>
            <a:off x="10817042" y="611994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3" action="ppaction://hlinksldjump"/>
              </a:rPr>
              <a:t>CATEGORIES</a:t>
            </a:r>
            <a:endParaRPr lang="en-GB" dirty="0"/>
          </a:p>
        </p:txBody>
      </p:sp>
      <p:sp>
        <p:nvSpPr>
          <p:cNvPr id="10" name="TextBox 9"/>
          <p:cNvSpPr txBox="1"/>
          <p:nvPr/>
        </p:nvSpPr>
        <p:spPr>
          <a:xfrm>
            <a:off x="10813312" y="6489281"/>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4" action="ppaction://hlinksldjump"/>
              </a:rPr>
              <a:t>PREVIOUS</a:t>
            </a:r>
            <a:endParaRPr lang="en-GB" dirty="0"/>
          </a:p>
        </p:txBody>
      </p:sp>
    </p:spTree>
    <p:extLst>
      <p:ext uri="{BB962C8B-B14F-4D97-AF65-F5344CB8AC3E}">
        <p14:creationId xmlns:p14="http://schemas.microsoft.com/office/powerpoint/2010/main" val="21877171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40412" y="46592"/>
            <a:ext cx="11554047" cy="90702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500" b="1" dirty="0" smtClean="0">
                <a:solidFill>
                  <a:schemeClr val="accent1">
                    <a:lumMod val="75000"/>
                  </a:schemeClr>
                </a:solidFill>
              </a:rPr>
              <a:t>Price/Tariff </a:t>
            </a:r>
            <a:r>
              <a:rPr lang="en-GB" sz="4500" b="1" dirty="0">
                <a:solidFill>
                  <a:schemeClr val="accent1">
                    <a:lumMod val="75000"/>
                  </a:schemeClr>
                </a:solidFill>
              </a:rPr>
              <a:t>Regulation </a:t>
            </a:r>
            <a:r>
              <a:rPr lang="en-GB" sz="4500" b="1" dirty="0" smtClean="0">
                <a:solidFill>
                  <a:schemeClr val="accent1">
                    <a:lumMod val="75000"/>
                  </a:schemeClr>
                </a:solidFill>
              </a:rPr>
              <a:t>Categories</a:t>
            </a:r>
            <a:endParaRPr lang="en-GB" sz="1800" b="1" dirty="0" smtClean="0">
              <a:solidFill>
                <a:schemeClr val="accent1">
                  <a:lumMod val="75000"/>
                </a:schemeClr>
              </a:solidFill>
            </a:endParaRPr>
          </a:p>
        </p:txBody>
      </p:sp>
      <p:sp>
        <p:nvSpPr>
          <p:cNvPr id="5" name="TextBox 4"/>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6" name="TextBox 5"/>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4289698848"/>
              </p:ext>
            </p:extLst>
          </p:nvPr>
        </p:nvGraphicFramePr>
        <p:xfrm>
          <a:off x="337466" y="1414463"/>
          <a:ext cx="9997381" cy="4177444"/>
        </p:xfrm>
        <a:graphic>
          <a:graphicData uri="http://schemas.openxmlformats.org/drawingml/2006/table">
            <a:tbl>
              <a:tblPr>
                <a:tableStyleId>{5C22544A-7EE6-4342-B048-85BDC9FD1C3A}</a:tableStyleId>
              </a:tblPr>
              <a:tblGrid>
                <a:gridCol w="2874657">
                  <a:extLst>
                    <a:ext uri="{9D8B030D-6E8A-4147-A177-3AD203B41FA5}">
                      <a16:colId xmlns:a16="http://schemas.microsoft.com/office/drawing/2014/main" val="20000"/>
                    </a:ext>
                  </a:extLst>
                </a:gridCol>
                <a:gridCol w="7122724">
                  <a:extLst>
                    <a:ext uri="{9D8B030D-6E8A-4147-A177-3AD203B41FA5}">
                      <a16:colId xmlns:a16="http://schemas.microsoft.com/office/drawing/2014/main" val="20001"/>
                    </a:ext>
                  </a:extLst>
                </a:gridCol>
              </a:tblGrid>
              <a:tr h="1508965">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Uniform</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 regime under which all providers within a given category are required to sell electricity (or standalone systems) at the same price or tariff. </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159514">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Individual</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 regime under which the price or tariff at which each  provider can sell electricity (or standalone systems) is separately agreed with the regulator.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508965">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800" b="1" u="none" strike="noStrike" kern="1200" dirty="0" smtClean="0">
                          <a:solidFill>
                            <a:schemeClr val="bg1"/>
                          </a:solidFill>
                          <a:effectLst/>
                          <a:latin typeface="+mn-lt"/>
                          <a:ea typeface="+mn-ea"/>
                          <a:cs typeface="+mn-cs"/>
                        </a:rPr>
                        <a:t>Unregulated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 regime under which electricity (or standalone systems) may be sold without any control of prices or tariffs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8" name="TextBox 7">
            <a:hlinkClick r:id="rId4" action="ppaction://hlinksldjump"/>
          </p:cNvPr>
          <p:cNvSpPr txBox="1"/>
          <p:nvPr/>
        </p:nvSpPr>
        <p:spPr>
          <a:xfrm>
            <a:off x="10813312" y="5707540"/>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9" name="TextBox 8">
            <a:hlinkClick r:id="rId4" action="ppaction://hlinksldjump"/>
          </p:cNvPr>
          <p:cNvSpPr txBox="1"/>
          <p:nvPr/>
        </p:nvSpPr>
        <p:spPr>
          <a:xfrm>
            <a:off x="10813554" y="5338208"/>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122690808"/>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747" y="71208"/>
            <a:ext cx="11821885" cy="6138206"/>
          </a:xfrm>
        </p:spPr>
        <p:txBody>
          <a:bodyPr>
            <a:normAutofit fontScale="90000"/>
          </a:bodyPr>
          <a:lstStyle/>
          <a:p>
            <a:r>
              <a:rPr lang="en-GB" dirty="0" smtClean="0"/>
              <a:t/>
            </a:r>
            <a:br>
              <a:rPr lang="en-GB" dirty="0" smtClean="0"/>
            </a:br>
            <a:r>
              <a:rPr lang="en-GB" b="1" dirty="0" smtClean="0">
                <a:solidFill>
                  <a:schemeClr val="accent1">
                    <a:lumMod val="75000"/>
                  </a:schemeClr>
                </a:solidFill>
              </a:rPr>
              <a:t>Market Information:</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dirty="0" smtClean="0"/>
              <a:t>–</a:t>
            </a:r>
            <a:r>
              <a:rPr lang="en-GB" sz="1800" i="1" dirty="0" smtClean="0">
                <a:solidFill>
                  <a:schemeClr val="accent1">
                    <a:lumMod val="75000"/>
                  </a:schemeClr>
                </a:solidFill>
              </a:rPr>
              <a:t>  </a:t>
            </a:r>
            <a:r>
              <a:rPr lang="en-GB" sz="1800" b="1" i="1" dirty="0" smtClean="0">
                <a:solidFill>
                  <a:schemeClr val="accent1">
                    <a:lumMod val="75000"/>
                  </a:schemeClr>
                </a:solidFill>
              </a:rPr>
              <a:t>Making available information useful to a </a:t>
            </a:r>
            <a:r>
              <a:rPr lang="en-GB" sz="1800" b="1" i="1" dirty="0">
                <a:solidFill>
                  <a:schemeClr val="accent1">
                    <a:lumMod val="75000"/>
                  </a:schemeClr>
                </a:solidFill>
              </a:rPr>
              <a:t>business that is considering </a:t>
            </a:r>
            <a:r>
              <a:rPr lang="en-GB" sz="1800" b="1" i="1" dirty="0" smtClean="0">
                <a:solidFill>
                  <a:schemeClr val="accent1">
                    <a:lumMod val="75000"/>
                  </a:schemeClr>
                </a:solidFill>
              </a:rPr>
              <a:t>entering an electricity market.</a:t>
            </a:r>
            <a:br>
              <a:rPr lang="en-GB" sz="1800" b="1" i="1" dirty="0" smtClean="0">
                <a:solidFill>
                  <a:schemeClr val="accent1">
                    <a:lumMod val="75000"/>
                  </a:schemeClr>
                </a:solidFill>
              </a:rPr>
            </a:br>
            <a:r>
              <a:rPr lang="en-GB" sz="1800" i="1" dirty="0">
                <a:solidFill>
                  <a:schemeClr val="accent1">
                    <a:lumMod val="75000"/>
                  </a:schemeClr>
                </a:solidFill>
              </a:rPr>
              <a:t/>
            </a:r>
            <a:br>
              <a:rPr lang="en-GB" sz="1800" i="1" dirty="0">
                <a:solidFill>
                  <a:schemeClr val="accent1">
                    <a:lumMod val="75000"/>
                  </a:schemeClr>
                </a:solidFill>
              </a:rPr>
            </a:br>
            <a:r>
              <a:rPr lang="en-GB" sz="1800" dirty="0"/>
              <a:t>This may include information on government policies and targets, the regulatory framework, institutional stakeholders, energy resources available for electricity production, demand and willingness to pay for electricity access, current levels of access (including extent of the grid system and plans for its extension) and electricity providers already active in the market.  </a:t>
            </a:r>
            <a:r>
              <a:rPr lang="en-GB" sz="1800" dirty="0" smtClean="0"/>
              <a:t>With this information an electricity provider can judge the prospects of building a sustainable, profitable business. Making the information openly available will lower the transaction costs of market entry for new electricity businesses, since it removes the need for each to go through the process of gathering the information for themselves, and thus make the market more attractive. </a:t>
            </a:r>
            <a:r>
              <a:rPr lang="en-GB" sz="1800" dirty="0"/>
              <a:t/>
            </a:r>
            <a:br>
              <a:rPr lang="en-GB" sz="1800" dirty="0"/>
            </a:br>
            <a:r>
              <a:rPr lang="en-GB" sz="1800" dirty="0"/>
              <a:t/>
            </a:r>
            <a:br>
              <a:rPr lang="en-GB" sz="1800" dirty="0"/>
            </a:br>
            <a:r>
              <a:rPr lang="en-GB" sz="1800" i="1" dirty="0" smtClean="0"/>
              <a:t>Breadth </a:t>
            </a:r>
            <a:r>
              <a:rPr lang="en-GB" sz="1800" i="1" dirty="0"/>
              <a:t>of </a:t>
            </a:r>
            <a:r>
              <a:rPr lang="en-GB" sz="1800" i="1" dirty="0" smtClean="0"/>
              <a:t>Information </a:t>
            </a:r>
            <a:r>
              <a:rPr lang="en-GB" sz="1800" dirty="0"/>
              <a:t>– the energy source and the physical potential for electricity generation are rarely the deciding factors in investment decisions aimed at new connections.  Instead, the most relevant considerations for practitioners are national policies, regulations and market size. Most practitioners consider a combination of physical and non-physical factors, but give more weight to policy and regulatory factors and to the ability to develop local marketing networks.  This is due to the higher perceived project risk from factors such as access to target communities (is grid extension or decentralised generation most cost-effective?) than from, for example, the </a:t>
            </a:r>
            <a:r>
              <a:rPr lang="en-GB" sz="1800" dirty="0" err="1" smtClean="0"/>
              <a:t>levelised</a:t>
            </a:r>
            <a:r>
              <a:rPr lang="en-GB" sz="1800" dirty="0" smtClean="0"/>
              <a:t> </a:t>
            </a:r>
            <a:r>
              <a:rPr lang="en-GB" sz="1800" dirty="0"/>
              <a:t>cost of solar radiation.  Therefore, an opportunity assessment focused only on the availability of energy resources will not meet the needs of potential operators.  This must include consideration of broader market issues to be of any value</a:t>
            </a:r>
            <a:r>
              <a:rPr lang="en-GB" sz="1800" dirty="0" smtClean="0"/>
              <a:t>.</a:t>
            </a:r>
            <a:br>
              <a:rPr lang="en-GB" sz="1800" dirty="0" smtClean="0"/>
            </a:br>
            <a:r>
              <a:rPr lang="en-GB" sz="1800" dirty="0"/>
              <a:t/>
            </a:r>
            <a:br>
              <a:rPr lang="en-GB" sz="1800" dirty="0"/>
            </a:br>
            <a:r>
              <a:rPr lang="en-GB" sz="1800" i="1" dirty="0"/>
              <a:t>Format of market information</a:t>
            </a:r>
            <a:r>
              <a:rPr lang="en-GB" sz="1800" dirty="0"/>
              <a:t>– </a:t>
            </a:r>
            <a:r>
              <a:rPr lang="en-GB" sz="1800" dirty="0" smtClean="0"/>
              <a:t>the level of detail (granularity) of the information provided is important, since if this is inadequate it will be of little use. It is also vital that information is made available in one place (</a:t>
            </a:r>
            <a:r>
              <a:rPr lang="en-GB" sz="1800" dirty="0" err="1" smtClean="0"/>
              <a:t>eg</a:t>
            </a:r>
            <a:r>
              <a:rPr lang="en-GB" sz="1800" dirty="0" smtClean="0"/>
              <a:t> a single on-line portal), and that it is consistent and can be linked together - so that, for instance, the proximity of generating resources and demand centres can be determined. It </a:t>
            </a:r>
            <a:r>
              <a:rPr lang="en-GB" sz="1800" dirty="0"/>
              <a:t>has </a:t>
            </a:r>
            <a:r>
              <a:rPr lang="en-GB" sz="1800" dirty="0" smtClean="0"/>
              <a:t>also been </a:t>
            </a:r>
            <a:r>
              <a:rPr lang="en-GB" sz="1800" dirty="0"/>
              <a:t>found that raw data is much more useful to potential project implementers than is processed data. Developers often see only marginal benefits in outputs from processed data (such as maps of target locations) since they have concern over the assumptions and specifications </a:t>
            </a:r>
            <a:r>
              <a:rPr lang="en-GB" sz="1800" dirty="0" smtClean="0"/>
              <a:t/>
            </a:r>
            <a:br>
              <a:rPr lang="en-GB" sz="1800" dirty="0" smtClean="0"/>
            </a:br>
            <a:r>
              <a:rPr lang="en-GB" sz="1800" dirty="0" smtClean="0"/>
              <a:t>used </a:t>
            </a:r>
            <a:r>
              <a:rPr lang="en-GB" sz="1800" dirty="0"/>
              <a:t>in creating such outputs.  These criteria are unlikely to be fully-aligned with a developer’s findings from a specific </a:t>
            </a:r>
            <a:r>
              <a:rPr lang="en-GB" sz="1800" dirty="0" smtClean="0"/>
              <a:t/>
            </a:r>
            <a:br>
              <a:rPr lang="en-GB" sz="1800" dirty="0" smtClean="0"/>
            </a:br>
            <a:r>
              <a:rPr lang="en-GB" sz="1800" dirty="0" smtClean="0"/>
              <a:t>location</a:t>
            </a:r>
            <a:r>
              <a:rPr lang="en-GB" sz="1800" dirty="0"/>
              <a:t>.  Consequently, practitioners generally prefer using their own assumptions, value choices, and scenarios within </a:t>
            </a:r>
            <a:r>
              <a:rPr lang="en-GB" sz="1800" dirty="0" smtClean="0"/>
              <a:t/>
            </a:r>
            <a:br>
              <a:rPr lang="en-GB" sz="1800" dirty="0" smtClean="0"/>
            </a:br>
            <a:r>
              <a:rPr lang="en-GB" sz="1800" dirty="0" smtClean="0"/>
              <a:t>any </a:t>
            </a:r>
            <a:r>
              <a:rPr lang="en-GB" sz="1800" dirty="0"/>
              <a:t>opportunity assessment – only then can they fully trust the outputs of any model that makes use of the data.  </a:t>
            </a:r>
            <a:r>
              <a:rPr lang="en-GB" sz="1800" dirty="0" smtClean="0"/>
              <a:t/>
            </a:r>
            <a:br>
              <a:rPr lang="en-GB" sz="1800" dirty="0" smtClean="0"/>
            </a:br>
            <a:r>
              <a:rPr lang="en-GB" sz="1800" dirty="0" smtClean="0"/>
              <a:t>Market </a:t>
            </a:r>
            <a:r>
              <a:rPr lang="en-GB" sz="1800" dirty="0"/>
              <a:t>information should therefore focus on the provision of basic details that reflect the conditions, rather than </a:t>
            </a:r>
            <a:r>
              <a:rPr lang="en-GB" sz="1800" dirty="0" smtClean="0"/>
              <a:t/>
            </a:r>
            <a:br>
              <a:rPr lang="en-GB" sz="1800" dirty="0" smtClean="0"/>
            </a:br>
            <a:r>
              <a:rPr lang="en-GB" sz="1800" dirty="0" smtClean="0"/>
              <a:t>including </a:t>
            </a:r>
            <a:r>
              <a:rPr lang="en-GB" sz="1800" dirty="0"/>
              <a:t>any estimates based on this data</a:t>
            </a:r>
            <a:r>
              <a:rPr lang="en-GB" sz="1800" dirty="0" smtClean="0"/>
              <a:t>.</a:t>
            </a:r>
            <a:endParaRPr lang="en-GB" sz="1800" dirty="0"/>
          </a:p>
        </p:txBody>
      </p:sp>
      <p:sp>
        <p:nvSpPr>
          <p:cNvPr id="3" name="TextBox 2">
            <a:hlinkClick r:id="rId2" action="ppaction://hlinksldjump"/>
          </p:cNvPr>
          <p:cNvSpPr txBox="1"/>
          <p:nvPr/>
        </p:nvSpPr>
        <p:spPr>
          <a:xfrm>
            <a:off x="10798949" y="610877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949" y="5748967"/>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7042" y="648645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1423643601"/>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547" y="408879"/>
            <a:ext cx="11784672" cy="6177185"/>
          </a:xfrm>
        </p:spPr>
        <p:txBody>
          <a:bodyPr>
            <a:normAutofit fontScale="90000"/>
          </a:bodyPr>
          <a:lstStyle/>
          <a:p>
            <a:r>
              <a:rPr lang="en-GB" b="1" dirty="0" smtClean="0">
                <a:solidFill>
                  <a:schemeClr val="accent1">
                    <a:lumMod val="75000"/>
                  </a:schemeClr>
                </a:solidFill>
              </a:rPr>
              <a:t>Market Information:</a:t>
            </a:r>
            <a:r>
              <a:rPr lang="en-GB" sz="1300" b="1" dirty="0" smtClean="0">
                <a:solidFill>
                  <a:schemeClr val="accent1">
                    <a:lumMod val="75000"/>
                  </a:schemeClr>
                </a:solidFill>
              </a:rPr>
              <a:t/>
            </a:r>
            <a:br>
              <a:rPr lang="en-GB" sz="1300" b="1" dirty="0" smtClean="0">
                <a:solidFill>
                  <a:schemeClr val="accent1">
                    <a:lumMod val="75000"/>
                  </a:schemeClr>
                </a:solidFill>
              </a:rPr>
            </a:br>
            <a:r>
              <a:rPr lang="en-GB" sz="1300" dirty="0" smtClean="0"/>
              <a:t> </a:t>
            </a:r>
            <a:r>
              <a:rPr lang="en-GB" sz="1800" dirty="0" smtClean="0"/>
              <a:t/>
            </a:r>
            <a:br>
              <a:rPr lang="en-GB" sz="1800" dirty="0" smtClean="0"/>
            </a:br>
            <a:r>
              <a:rPr lang="en-GB" sz="1800" i="1" dirty="0" smtClean="0"/>
              <a:t>Currency</a:t>
            </a:r>
            <a:r>
              <a:rPr lang="en-GB" sz="1800" dirty="0" smtClean="0"/>
              <a:t> – regular updating of market information is critical to its continued relevance, particularly for the entry of potential private sector operators into a new market.  Details of policies and regulations may need to be updated even more regularly than physical factors, since there is an expectation of regular changes in the priorities and targets of government and related institutions.  To provide such market information will require a dedicated organisation or a dedicated platform hosted by a relevant organisation that provides links to the most up-to-date sources. This should enable the close monitoring of relevant physical and non-physical factors, including policies and regulations that can become quickly outdated quickly.  Maintaining up-to-date information sources will be crucial to stimulate stakeholder uptakes of any market details made available.</a:t>
            </a:r>
            <a:r>
              <a:rPr lang="en-GB" sz="1300" dirty="0" smtClean="0"/>
              <a:t/>
            </a:r>
            <a:br>
              <a:rPr lang="en-GB" sz="1300" dirty="0" smtClean="0"/>
            </a:br>
            <a:r>
              <a:rPr lang="en-GB" sz="1300" dirty="0" smtClean="0"/>
              <a:t/>
            </a:r>
            <a:br>
              <a:rPr lang="en-GB" sz="1300" dirty="0" smtClean="0"/>
            </a:br>
            <a:r>
              <a:rPr lang="en-GB" sz="2000" b="1" i="1" dirty="0" smtClean="0">
                <a:solidFill>
                  <a:schemeClr val="accent1">
                    <a:lumMod val="75000"/>
                  </a:schemeClr>
                </a:solidFill>
              </a:rPr>
              <a:t>Interactions with other NEA Categories:</a:t>
            </a:r>
            <a:r>
              <a:rPr lang="en-GB" sz="2000" dirty="0" smtClean="0">
                <a:solidFill>
                  <a:schemeClr val="accent1">
                    <a:lumMod val="75000"/>
                  </a:schemeClr>
                </a:solidFill>
              </a:rPr>
              <a:t>  </a:t>
            </a:r>
            <a:r>
              <a:rPr lang="en-GB" sz="1300" dirty="0" smtClean="0"/>
              <a:t/>
            </a:r>
            <a:br>
              <a:rPr lang="en-GB" sz="1300" dirty="0" smtClean="0"/>
            </a:br>
            <a:r>
              <a:rPr lang="en-GB" sz="1300" dirty="0" smtClean="0"/>
              <a:t/>
            </a:r>
            <a:br>
              <a:rPr lang="en-GB" sz="1300" dirty="0" smtClean="0"/>
            </a:br>
            <a:r>
              <a:rPr lang="en-GB" sz="1800" b="1" i="1" dirty="0" smtClean="0">
                <a:solidFill>
                  <a:schemeClr val="accent1">
                    <a:lumMod val="75000"/>
                  </a:schemeClr>
                </a:solidFill>
              </a:rPr>
              <a:t>Technologies </a:t>
            </a:r>
            <a:r>
              <a:rPr lang="en-GB" sz="1800" dirty="0" smtClean="0"/>
              <a:t>–  The information needed will depend on the form of technology. In making information available, the focus should therefore be on those technologies expected to play a significant part in national electrification. Information on the current and planned extent of the grid system (and the intended timing of extension) will be particularly important for other electricity providers.  </a:t>
            </a:r>
            <a:r>
              <a:rPr lang="en-GB" sz="1300" dirty="0" smtClean="0"/>
              <a:t> </a:t>
            </a:r>
            <a:br>
              <a:rPr lang="en-GB" sz="1300" dirty="0" smtClean="0"/>
            </a:br>
            <a:r>
              <a:rPr lang="en-GB" sz="1300" dirty="0" smtClean="0"/>
              <a:t/>
            </a:r>
            <a:br>
              <a:rPr lang="en-GB" sz="1300" dirty="0" smtClean="0"/>
            </a:br>
            <a:r>
              <a:rPr lang="en-GB" sz="1800" b="1" i="1" dirty="0" smtClean="0">
                <a:solidFill>
                  <a:schemeClr val="accent1">
                    <a:lumMod val="75000"/>
                  </a:schemeClr>
                </a:solidFill>
              </a:rPr>
              <a:t>Delivery Model </a:t>
            </a:r>
            <a:r>
              <a:rPr lang="en-GB" sz="1800" dirty="0" smtClean="0"/>
              <a:t>– Provision of market information is most valuable for private delivery models, and may be relevant in a public-private context. </a:t>
            </a:r>
            <a:r>
              <a:rPr lang="en-GB" sz="1300" dirty="0" smtClean="0"/>
              <a:t/>
            </a:r>
            <a:br>
              <a:rPr lang="en-GB" sz="1300" dirty="0" smtClean="0"/>
            </a:br>
            <a:r>
              <a:rPr lang="en-GB" sz="1300" dirty="0" smtClean="0"/>
              <a:t/>
            </a:r>
            <a:br>
              <a:rPr lang="en-GB" sz="1300" dirty="0" smtClean="0"/>
            </a:br>
            <a:r>
              <a:rPr lang="en-GB" sz="1800" b="1" i="1" dirty="0" smtClean="0">
                <a:solidFill>
                  <a:schemeClr val="accent1">
                    <a:lumMod val="75000"/>
                  </a:schemeClr>
                </a:solidFill>
              </a:rPr>
              <a:t>Legal basis </a:t>
            </a:r>
            <a:r>
              <a:rPr lang="en-GB" sz="1800" b="1" i="1" dirty="0">
                <a:solidFill>
                  <a:schemeClr val="accent1">
                    <a:lumMod val="75000"/>
                  </a:schemeClr>
                </a:solidFill>
              </a:rPr>
              <a:t>&amp; </a:t>
            </a:r>
            <a:r>
              <a:rPr lang="en-GB" sz="1800" b="1" i="1" dirty="0" smtClean="0">
                <a:solidFill>
                  <a:schemeClr val="accent1">
                    <a:lumMod val="75000"/>
                  </a:schemeClr>
                </a:solidFill>
              </a:rPr>
              <a:t>Price/Tariff </a:t>
            </a:r>
            <a:r>
              <a:rPr lang="en-GB" sz="1800" b="1" i="1" dirty="0">
                <a:solidFill>
                  <a:schemeClr val="accent1">
                    <a:lumMod val="75000"/>
                  </a:schemeClr>
                </a:solidFill>
              </a:rPr>
              <a:t>regulation </a:t>
            </a:r>
            <a:r>
              <a:rPr lang="en-GB" sz="1800" b="1" i="1" dirty="0" smtClean="0">
                <a:solidFill>
                  <a:schemeClr val="accent1">
                    <a:lumMod val="75000"/>
                  </a:schemeClr>
                </a:solidFill>
              </a:rPr>
              <a:t>- </a:t>
            </a:r>
            <a:r>
              <a:rPr lang="en-GB" sz="1800" dirty="0" smtClean="0"/>
              <a:t>Under </a:t>
            </a:r>
            <a:r>
              <a:rPr lang="en-GB" sz="1800" dirty="0"/>
              <a:t>a concession arrangement, relevant information may be provided through a concession bidding process, and open access information is therefore most likely to be valuable in a </a:t>
            </a:r>
            <a:r>
              <a:rPr lang="en-GB" sz="1800" dirty="0" smtClean="0"/>
              <a:t>licensed </a:t>
            </a:r>
            <a:r>
              <a:rPr lang="en-GB" sz="1800" dirty="0"/>
              <a:t>or unregulated market context. </a:t>
            </a:r>
            <a:r>
              <a:rPr lang="en-GB" sz="1800" dirty="0" smtClean="0"/>
              <a:t>Information on the regulatory system is an important element of market information provision.</a:t>
            </a:r>
            <a:r>
              <a:rPr lang="en-GB" sz="1300" dirty="0" smtClean="0"/>
              <a:t/>
            </a:r>
            <a:br>
              <a:rPr lang="en-GB" sz="1300" dirty="0" smtClean="0"/>
            </a:br>
            <a:r>
              <a:rPr lang="en-GB" sz="1300" dirty="0" smtClean="0"/>
              <a:t/>
            </a:r>
            <a:br>
              <a:rPr lang="en-GB" sz="1300" dirty="0" smtClean="0"/>
            </a:br>
            <a:r>
              <a:rPr lang="en-GB" sz="1800" b="1" i="1" dirty="0" smtClean="0">
                <a:solidFill>
                  <a:schemeClr val="accent1">
                    <a:lumMod val="75000"/>
                  </a:schemeClr>
                </a:solidFill>
              </a:rPr>
              <a:t>Finance</a:t>
            </a:r>
            <a:r>
              <a:rPr lang="en-GB" sz="1800" i="1" dirty="0" smtClean="0"/>
              <a:t>: </a:t>
            </a:r>
            <a:r>
              <a:rPr lang="en-GB" sz="1800" dirty="0"/>
              <a:t>for the private sector to consider any form of investment </a:t>
            </a:r>
            <a:r>
              <a:rPr lang="en-GB" sz="1800" dirty="0" smtClean="0"/>
              <a:t>in electrification, </a:t>
            </a:r>
            <a:r>
              <a:rPr lang="en-GB" sz="1800" dirty="0"/>
              <a:t>they will need to have access to market </a:t>
            </a:r>
            <a:r>
              <a:rPr lang="en-GB" sz="1800" dirty="0" smtClean="0"/>
              <a:t/>
            </a:r>
            <a:br>
              <a:rPr lang="en-GB" sz="1800" dirty="0" smtClean="0"/>
            </a:br>
            <a:r>
              <a:rPr lang="en-GB" sz="1800" dirty="0" smtClean="0"/>
              <a:t>information </a:t>
            </a:r>
            <a:r>
              <a:rPr lang="en-GB" sz="1800" dirty="0"/>
              <a:t>that provides a sufficiently confident assessment of the potential for returns on investment in this market.  This </a:t>
            </a:r>
            <a:r>
              <a:rPr lang="en-GB" sz="1800" dirty="0" smtClean="0"/>
              <a:t/>
            </a:r>
            <a:br>
              <a:rPr lang="en-GB" sz="1800" dirty="0" smtClean="0"/>
            </a:br>
            <a:r>
              <a:rPr lang="en-GB" sz="1800" dirty="0" smtClean="0"/>
              <a:t>includes </a:t>
            </a:r>
            <a:r>
              <a:rPr lang="en-GB" sz="1800" dirty="0"/>
              <a:t>the potential demand for electricity from newly-connected users, any constraints to operations (such as policy </a:t>
            </a:r>
            <a:r>
              <a:rPr lang="en-GB" sz="1800" dirty="0" smtClean="0"/>
              <a:t/>
            </a:r>
            <a:br>
              <a:rPr lang="en-GB" sz="1800" dirty="0" smtClean="0"/>
            </a:br>
            <a:r>
              <a:rPr lang="en-GB" sz="1800" dirty="0" smtClean="0"/>
              <a:t>obligations </a:t>
            </a:r>
            <a:r>
              <a:rPr lang="en-GB" sz="1800" dirty="0"/>
              <a:t>for suppliers, regulations, limited access to energy resources) and any financial charges – or other related costs </a:t>
            </a:r>
            <a:r>
              <a:rPr lang="en-GB" sz="1800" dirty="0" smtClean="0"/>
              <a:t/>
            </a:r>
            <a:br>
              <a:rPr lang="en-GB" sz="1800" dirty="0" smtClean="0"/>
            </a:br>
            <a:r>
              <a:rPr lang="en-GB" sz="1800" dirty="0" smtClean="0"/>
              <a:t>- </a:t>
            </a:r>
            <a:r>
              <a:rPr lang="en-GB" sz="1800" dirty="0"/>
              <a:t>that will be applied to electricity supply services.  The development of a business plan, which will provide the foundation </a:t>
            </a:r>
            <a:r>
              <a:rPr lang="en-GB" sz="1800" dirty="0" smtClean="0"/>
              <a:t/>
            </a:r>
            <a:br>
              <a:rPr lang="en-GB" sz="1800" dirty="0" smtClean="0"/>
            </a:br>
            <a:r>
              <a:rPr lang="en-GB" sz="1800" dirty="0" smtClean="0"/>
              <a:t>for </a:t>
            </a:r>
            <a:r>
              <a:rPr lang="en-GB" sz="1800" dirty="0"/>
              <a:t>any private sector involvement in the electrification market of </a:t>
            </a:r>
            <a:r>
              <a:rPr lang="en-GB" sz="1800" dirty="0" smtClean="0"/>
              <a:t>a </a:t>
            </a:r>
            <a:r>
              <a:rPr lang="en-GB" sz="1800" dirty="0"/>
              <a:t>country, will only be possible if the private operator has </a:t>
            </a:r>
            <a:r>
              <a:rPr lang="en-GB" sz="1800" dirty="0" smtClean="0"/>
              <a:t/>
            </a:r>
            <a:br>
              <a:rPr lang="en-GB" sz="1800" dirty="0" smtClean="0"/>
            </a:br>
            <a:r>
              <a:rPr lang="en-GB" sz="1800" dirty="0" smtClean="0"/>
              <a:t>sufficient </a:t>
            </a:r>
            <a:r>
              <a:rPr lang="en-GB" sz="1800" dirty="0"/>
              <a:t>access to market information – the capacity to generate such information is therefore critical to the cost-effective </a:t>
            </a:r>
            <a:r>
              <a:rPr lang="en-GB" sz="1800" dirty="0" smtClean="0"/>
              <a:t/>
            </a:r>
            <a:br>
              <a:rPr lang="en-GB" sz="1800" dirty="0" smtClean="0"/>
            </a:br>
            <a:r>
              <a:rPr lang="en-GB" sz="1800" dirty="0" smtClean="0"/>
              <a:t>expansion </a:t>
            </a:r>
            <a:r>
              <a:rPr lang="en-GB" sz="1800" dirty="0"/>
              <a:t>of electrification.</a:t>
            </a:r>
            <a:br>
              <a:rPr lang="en-GB" sz="1800" dirty="0"/>
            </a:br>
            <a:endParaRPr lang="en-GB" sz="1800" dirty="0"/>
          </a:p>
        </p:txBody>
      </p:sp>
      <p:sp>
        <p:nvSpPr>
          <p:cNvPr id="9" name="TextBox 8">
            <a:hlinkClick r:id="rId2" action="ppaction://hlinksldjump"/>
          </p:cNvPr>
          <p:cNvSpPr txBox="1"/>
          <p:nvPr/>
        </p:nvSpPr>
        <p:spPr>
          <a:xfrm>
            <a:off x="10798949" y="574725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10" name="TextBox 9">
            <a:hlinkClick r:id="rId2" action="ppaction://hlinksldjump"/>
          </p:cNvPr>
          <p:cNvSpPr txBox="1"/>
          <p:nvPr/>
        </p:nvSpPr>
        <p:spPr>
          <a:xfrm>
            <a:off x="10798949" y="5387445"/>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11" name="TextBox 10"/>
          <p:cNvSpPr txBox="1"/>
          <p:nvPr/>
        </p:nvSpPr>
        <p:spPr>
          <a:xfrm>
            <a:off x="10817042" y="648645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12" name="TextBox 11"/>
          <p:cNvSpPr txBox="1"/>
          <p:nvPr/>
        </p:nvSpPr>
        <p:spPr>
          <a:xfrm>
            <a:off x="10813312" y="611712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222145808"/>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392" y="175563"/>
            <a:ext cx="11417721" cy="6177185"/>
          </a:xfrm>
        </p:spPr>
        <p:txBody>
          <a:bodyPr anchor="t">
            <a:normAutofit/>
          </a:bodyPr>
          <a:lstStyle/>
          <a:p>
            <a:r>
              <a:rPr lang="en-GB" sz="4000" b="1" dirty="0" smtClean="0">
                <a:solidFill>
                  <a:schemeClr val="accent1">
                    <a:lumMod val="75000"/>
                  </a:schemeClr>
                </a:solidFill>
              </a:rPr>
              <a:t>Market Information:</a:t>
            </a:r>
            <a:r>
              <a:rPr lang="en-GB" b="1" dirty="0" smtClean="0">
                <a:solidFill>
                  <a:schemeClr val="accent1">
                    <a:lumMod val="75000"/>
                  </a:schemeClr>
                </a:solidFill>
              </a:rPr>
              <a:t/>
            </a:r>
            <a:br>
              <a:rPr lang="en-GB" b="1" dirty="0" smtClean="0">
                <a:solidFill>
                  <a:schemeClr val="accent1">
                    <a:lumMod val="75000"/>
                  </a:schemeClr>
                </a:solidFill>
              </a:rPr>
            </a:br>
            <a:r>
              <a:rPr lang="en-GB" sz="1800" dirty="0" smtClean="0"/>
              <a:t> </a:t>
            </a:r>
            <a:br>
              <a:rPr lang="en-GB" sz="1800" dirty="0" smtClean="0"/>
            </a:br>
            <a:r>
              <a:rPr lang="en-GB" sz="1600" b="1" i="1" dirty="0" smtClean="0">
                <a:solidFill>
                  <a:schemeClr val="accent1">
                    <a:lumMod val="75000"/>
                  </a:schemeClr>
                </a:solidFill>
              </a:rPr>
              <a:t>Non-Financial Interventions</a:t>
            </a:r>
            <a:r>
              <a:rPr lang="en-GB" sz="1600" i="1" dirty="0" smtClean="0"/>
              <a:t>:</a:t>
            </a:r>
            <a:br>
              <a:rPr lang="en-GB" sz="1600" i="1" dirty="0" smtClean="0"/>
            </a:br>
            <a:r>
              <a:rPr lang="en-GB" sz="1800" i="1" dirty="0"/>
              <a:t/>
            </a:r>
            <a:br>
              <a:rPr lang="en-GB" sz="1800" i="1" dirty="0"/>
            </a:br>
            <a:r>
              <a:rPr lang="en-GB" sz="1600" i="1" dirty="0" smtClean="0"/>
              <a:t>Regulatory </a:t>
            </a:r>
            <a:r>
              <a:rPr lang="en-GB" sz="1600" i="1" dirty="0"/>
              <a:t>reform </a:t>
            </a:r>
            <a:r>
              <a:rPr lang="en-GB" sz="1600" i="1" dirty="0" smtClean="0"/>
              <a:t>– </a:t>
            </a:r>
            <a:r>
              <a:rPr lang="en-GB" sz="1600" dirty="0" smtClean="0"/>
              <a:t>reform </a:t>
            </a:r>
            <a:r>
              <a:rPr lang="en-GB" sz="1600" dirty="0"/>
              <a:t>of regulations (or the introduction of new, additional laws that require compliance and potentially cause increased costs to any suppliers) must be carefully monitored by any business that is already providing electricity services, or is planning to do so.  The availability of relevant market information regarding the status of current regulation and any reforms that are planned or are likely during the term of any envisaged business investment, is a critical factor for any potential investor in the expansion of electricity supply</a:t>
            </a:r>
            <a:r>
              <a:rPr lang="en-GB" sz="1600" dirty="0" smtClean="0"/>
              <a:t>.</a:t>
            </a:r>
            <a:br>
              <a:rPr lang="en-GB" sz="1600" dirty="0" smtClean="0"/>
            </a:br>
            <a:r>
              <a:rPr lang="en-GB" sz="1600" dirty="0"/>
              <a:t/>
            </a:r>
            <a:br>
              <a:rPr lang="en-GB" sz="1600" dirty="0"/>
            </a:br>
            <a:r>
              <a:rPr lang="en-GB" sz="1600" i="1" dirty="0"/>
              <a:t>Quality/Technical Standards</a:t>
            </a:r>
            <a:r>
              <a:rPr lang="en-GB" sz="1600" dirty="0"/>
              <a:t> – the existing or planned standards that apply to </a:t>
            </a:r>
            <a:r>
              <a:rPr lang="en-GB" sz="1600" dirty="0" smtClean="0"/>
              <a:t>a </a:t>
            </a:r>
            <a:r>
              <a:rPr lang="en-GB" sz="1600" dirty="0"/>
              <a:t>market will determine the ultimate cost of the products and/or services supplied</a:t>
            </a:r>
            <a:r>
              <a:rPr lang="en-GB" sz="1600" dirty="0" smtClean="0"/>
              <a:t>. New </a:t>
            </a:r>
            <a:r>
              <a:rPr lang="en-GB" sz="1600" dirty="0"/>
              <a:t>standards are increasingly under consideration to improve the reliability of systems involved with electricity connections.  This will have a direct bearing on the costs to suppliers, who will be obliged to increase the quality of their products, and potentially source components from greater distances.  Such increased cost of supply is likely to impact the level of returns that a business can expect from the market for new electricity connections, and thereby cast doubts over the commercial viability.  Clear details of any enforced standards related to electrification in the country concerned are therefore needed by suppliers – both before and during their operations on the ground.  This market information will provide a valuable input for such businesses and help to determine the prospects for increased investment</a:t>
            </a:r>
            <a:r>
              <a:rPr lang="en-GB" sz="1600" dirty="0" smtClean="0"/>
              <a:t>.</a:t>
            </a:r>
            <a:br>
              <a:rPr lang="en-GB" sz="1600" dirty="0" smtClean="0"/>
            </a:br>
            <a:r>
              <a:rPr lang="en-GB" sz="1600" dirty="0"/>
              <a:t/>
            </a:r>
            <a:br>
              <a:rPr lang="en-GB" sz="1600" dirty="0"/>
            </a:br>
            <a:r>
              <a:rPr lang="en-GB" sz="1600" i="1" dirty="0"/>
              <a:t>National Energy Planning </a:t>
            </a:r>
            <a:r>
              <a:rPr lang="en-GB" sz="1600" dirty="0" smtClean="0"/>
              <a:t>– There is considerable overlap between the information needed for national energy planning and </a:t>
            </a:r>
            <a:br>
              <a:rPr lang="en-GB" sz="1600" dirty="0" smtClean="0"/>
            </a:br>
            <a:r>
              <a:rPr lang="en-GB" sz="1600" dirty="0" smtClean="0"/>
              <a:t>that required by potential electricity providers. The plan itself may provide on source of market information, but as discussed </a:t>
            </a:r>
            <a:br>
              <a:rPr lang="en-GB" sz="1600" dirty="0" smtClean="0"/>
            </a:br>
            <a:r>
              <a:rPr lang="en-GB" sz="1600" dirty="0" smtClean="0"/>
              <a:t>above the raw data behind it will be more useful to prospective electricity providers, and this information will need to be </a:t>
            </a:r>
            <a:br>
              <a:rPr lang="en-GB" sz="1600" dirty="0" smtClean="0"/>
            </a:br>
            <a:r>
              <a:rPr lang="en-GB" sz="1600" dirty="0" smtClean="0"/>
              <a:t>updated to maintain its accuracy and relevance.</a:t>
            </a:r>
            <a:endParaRPr lang="en-GB" sz="1600" dirty="0"/>
          </a:p>
        </p:txBody>
      </p:sp>
      <p:sp>
        <p:nvSpPr>
          <p:cNvPr id="5" name="TextBox 4">
            <a:hlinkClick r:id="rId2" action="ppaction://hlinksldjump"/>
          </p:cNvPr>
          <p:cNvSpPr txBox="1"/>
          <p:nvPr/>
        </p:nvSpPr>
        <p:spPr>
          <a:xfrm>
            <a:off x="10798949" y="574725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6" name="TextBox 5">
            <a:hlinkClick r:id="rId2" action="ppaction://hlinksldjump"/>
          </p:cNvPr>
          <p:cNvSpPr txBox="1"/>
          <p:nvPr/>
        </p:nvSpPr>
        <p:spPr>
          <a:xfrm>
            <a:off x="10798949" y="5387445"/>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7" name="TextBox 6"/>
          <p:cNvSpPr txBox="1"/>
          <p:nvPr/>
        </p:nvSpPr>
        <p:spPr>
          <a:xfrm>
            <a:off x="10817042" y="648645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8" name="TextBox 7"/>
          <p:cNvSpPr txBox="1"/>
          <p:nvPr/>
        </p:nvSpPr>
        <p:spPr>
          <a:xfrm>
            <a:off x="10813312" y="611712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985238358"/>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3288" y="-54895"/>
            <a:ext cx="11752119" cy="5601533"/>
          </a:xfrm>
          <a:prstGeom prst="rect">
            <a:avLst/>
          </a:prstGeom>
        </p:spPr>
        <p:txBody>
          <a:bodyPr wrap="square">
            <a:spAutoFit/>
          </a:bodyPr>
          <a:lstStyle/>
          <a:p>
            <a:r>
              <a:rPr lang="en-GB" sz="4000" b="1" dirty="0">
                <a:solidFill>
                  <a:schemeClr val="accent1">
                    <a:lumMod val="75000"/>
                  </a:schemeClr>
                </a:solidFill>
                <a:latin typeface="+mj-lt"/>
                <a:ea typeface="+mj-ea"/>
                <a:cs typeface="+mj-cs"/>
              </a:rPr>
              <a:t>Market </a:t>
            </a:r>
            <a:r>
              <a:rPr lang="en-GB" sz="4000" b="1" dirty="0" smtClean="0">
                <a:solidFill>
                  <a:schemeClr val="accent1">
                    <a:lumMod val="75000"/>
                  </a:schemeClr>
                </a:solidFill>
                <a:latin typeface="+mj-lt"/>
                <a:ea typeface="+mj-ea"/>
                <a:cs typeface="+mj-cs"/>
              </a:rPr>
              <a:t>Information</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b="1" i="1" dirty="0">
                <a:solidFill>
                  <a:schemeClr val="accent1">
                    <a:lumMod val="75000"/>
                  </a:schemeClr>
                </a:solidFill>
                <a:latin typeface="+mj-lt"/>
                <a:ea typeface="+mj-ea"/>
                <a:cs typeface="+mj-cs"/>
              </a:rPr>
              <a:t>Advantages and Disadvantages </a:t>
            </a:r>
            <a:endParaRPr lang="en-GB" b="1" i="1" dirty="0" smtClean="0">
              <a:solidFill>
                <a:schemeClr val="accent1">
                  <a:lumMod val="75000"/>
                </a:schemeClr>
              </a:solidFill>
              <a:latin typeface="+mj-lt"/>
              <a:ea typeface="+mj-ea"/>
              <a:cs typeface="+mj-cs"/>
            </a:endParaRPr>
          </a:p>
          <a:p>
            <a:endParaRPr lang="en-GB" b="1" i="1" dirty="0">
              <a:solidFill>
                <a:schemeClr val="accent1">
                  <a:lumMod val="75000"/>
                </a:schemeClr>
              </a:solidFill>
              <a:latin typeface="+mj-lt"/>
              <a:ea typeface="+mj-ea"/>
              <a:cs typeface="+mj-cs"/>
            </a:endParaRPr>
          </a:p>
          <a:p>
            <a:r>
              <a:rPr lang="en-GB" sz="1600" dirty="0">
                <a:latin typeface="+mj-lt"/>
                <a:ea typeface="+mj-ea"/>
                <a:cs typeface="+mj-cs"/>
              </a:rPr>
              <a:t>The great advantage of having reliable market information is that any business </a:t>
            </a:r>
            <a:r>
              <a:rPr lang="en-GB" sz="1600" dirty="0" smtClean="0">
                <a:latin typeface="+mj-lt"/>
                <a:ea typeface="+mj-ea"/>
                <a:cs typeface="+mj-cs"/>
              </a:rPr>
              <a:t>can plan </a:t>
            </a:r>
            <a:r>
              <a:rPr lang="en-GB" sz="1600" dirty="0">
                <a:latin typeface="+mj-lt"/>
                <a:ea typeface="+mj-ea"/>
                <a:cs typeface="+mj-cs"/>
              </a:rPr>
              <a:t>accurately, responding directly to user needs and providing a return on investment that will be sufficient to secure continued, and ideally expanded, operations.  For increased electrification into rural areas, such information is an essential part of attracting suppliers and financiers.  Without sufficient details of the target market, the uncertainties involved in such intervention are simply too great, leading to a risk profile that is untenable for any potential investors. </a:t>
            </a:r>
            <a:r>
              <a:rPr lang="en-GB" sz="1600" dirty="0" smtClean="0">
                <a:latin typeface="+mj-lt"/>
                <a:ea typeface="+mj-ea"/>
                <a:cs typeface="+mj-cs"/>
              </a:rPr>
              <a:t>The advantage of providing this information centrally is that it avoids the costs to businesses considering entering the market of each gathering it separately – a cost which may well be so great that it prevents businesses from entering the market at all.  </a:t>
            </a:r>
          </a:p>
          <a:p>
            <a:endParaRPr lang="en-GB" sz="1600" dirty="0">
              <a:latin typeface="+mj-lt"/>
              <a:ea typeface="+mj-ea"/>
              <a:cs typeface="+mj-cs"/>
            </a:endParaRPr>
          </a:p>
          <a:p>
            <a:r>
              <a:rPr lang="en-GB" sz="1600" dirty="0" smtClean="0">
                <a:latin typeface="+mj-lt"/>
                <a:ea typeface="+mj-ea"/>
                <a:cs typeface="+mj-cs"/>
              </a:rPr>
              <a:t>The main disadvantage is the costs and resources needed to collate the information and maintain it. If information is not sufficiently accurate, detailed and reliable to meet businesses’ needs, it will be of no use to them and this expenditure will have been wasted. There is also the </a:t>
            </a:r>
            <a:r>
              <a:rPr lang="en-GB" sz="1600" dirty="0">
                <a:latin typeface="+mj-lt"/>
                <a:ea typeface="+mj-ea"/>
                <a:cs typeface="+mj-cs"/>
              </a:rPr>
              <a:t>danger than details available for one location may be inappropriately extrapolated to other user-groups, thereby providing a misleading impression of the business constraints and potential.  Market information may also be skewed by the perspective and/or interpretation of the information provider, or the information may be incomplete, lacking essential details that will be critical for accurate business development decisions. Therefore, any market information related to electrification demand in remote areas </a:t>
            </a:r>
            <a:r>
              <a:rPr lang="en-GB" sz="1600" dirty="0" smtClean="0">
                <a:latin typeface="+mj-lt"/>
                <a:ea typeface="+mj-ea"/>
                <a:cs typeface="+mj-cs"/>
              </a:rPr>
              <a:t>must </a:t>
            </a:r>
            <a:r>
              <a:rPr lang="en-GB" sz="1600" dirty="0">
                <a:latin typeface="+mj-lt"/>
                <a:ea typeface="+mj-ea"/>
                <a:cs typeface="+mj-cs"/>
              </a:rPr>
              <a:t>to be viewed within the context that it is prepared and supplied</a:t>
            </a:r>
            <a:r>
              <a:rPr lang="en-GB" sz="1600" dirty="0" smtClean="0">
                <a:latin typeface="+mj-lt"/>
                <a:ea typeface="+mj-ea"/>
                <a:cs typeface="+mj-cs"/>
              </a:rPr>
              <a:t>.</a:t>
            </a:r>
          </a:p>
          <a:p>
            <a:r>
              <a:rPr lang="en-GB" sz="1600" dirty="0" smtClean="0">
                <a:latin typeface="+mj-lt"/>
                <a:ea typeface="+mj-ea"/>
                <a:cs typeface="+mj-cs"/>
              </a:rPr>
              <a:t>  </a:t>
            </a:r>
            <a:endParaRPr lang="en-GB" sz="1600" dirty="0">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endParaRPr lang="en-GB" sz="1600" dirty="0">
              <a:latin typeface="+mj-lt"/>
              <a:ea typeface="+mj-ea"/>
              <a:cs typeface="+mj-cs"/>
            </a:endParaRPr>
          </a:p>
        </p:txBody>
      </p:sp>
      <p:sp>
        <p:nvSpPr>
          <p:cNvPr id="8" name="TextBox 7">
            <a:hlinkClick r:id="rId2" action="ppaction://hlinksldjump"/>
          </p:cNvPr>
          <p:cNvSpPr txBox="1"/>
          <p:nvPr/>
        </p:nvSpPr>
        <p:spPr>
          <a:xfrm>
            <a:off x="10798949" y="574725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9" name="TextBox 8">
            <a:hlinkClick r:id="rId2" action="ppaction://hlinksldjump"/>
          </p:cNvPr>
          <p:cNvSpPr txBox="1"/>
          <p:nvPr/>
        </p:nvSpPr>
        <p:spPr>
          <a:xfrm>
            <a:off x="10798949" y="5387445"/>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10" name="TextBox 9"/>
          <p:cNvSpPr txBox="1"/>
          <p:nvPr/>
        </p:nvSpPr>
        <p:spPr>
          <a:xfrm>
            <a:off x="10817042" y="648645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4" action="ppaction://hlinksldjump"/>
              </a:rPr>
              <a:t>NEXT</a:t>
            </a:r>
            <a:endParaRPr lang="en-GB" b="1" dirty="0"/>
          </a:p>
        </p:txBody>
      </p:sp>
      <p:sp>
        <p:nvSpPr>
          <p:cNvPr id="11" name="TextBox 10"/>
          <p:cNvSpPr txBox="1"/>
          <p:nvPr/>
        </p:nvSpPr>
        <p:spPr>
          <a:xfrm>
            <a:off x="10813312" y="6117126"/>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5" action="ppaction://hlinksldjump"/>
              </a:rPr>
              <a:t>PREVIOUS</a:t>
            </a:r>
            <a:endParaRPr lang="en-GB" dirty="0"/>
          </a:p>
        </p:txBody>
      </p:sp>
      <p:sp>
        <p:nvSpPr>
          <p:cNvPr id="2" name="TextBox 1"/>
          <p:cNvSpPr txBox="1"/>
          <p:nvPr/>
        </p:nvSpPr>
        <p:spPr>
          <a:xfrm>
            <a:off x="478465" y="5293282"/>
            <a:ext cx="10090298" cy="1400383"/>
          </a:xfrm>
          <a:prstGeom prst="rect">
            <a:avLst/>
          </a:prstGeom>
          <a:noFill/>
        </p:spPr>
        <p:txBody>
          <a:bodyPr wrap="square" rtlCol="0">
            <a:spAutoFit/>
          </a:bodyPr>
          <a:lstStyle/>
          <a:p>
            <a:r>
              <a:rPr lang="en-GB" sz="1600" dirty="0">
                <a:latin typeface="+mj-lt"/>
              </a:rPr>
              <a:t>- Sampablo, M (2017) Green Mini Grids Market Development Programme - Market Intelligence business line</a:t>
            </a:r>
          </a:p>
          <a:p>
            <a:r>
              <a:rPr lang="en-GB" sz="1600" dirty="0">
                <a:latin typeface="+mj-lt"/>
              </a:rPr>
              <a:t> </a:t>
            </a:r>
            <a:r>
              <a:rPr lang="en-GB" sz="1600" dirty="0">
                <a:latin typeface="+mj-lt"/>
                <a:hlinkClick r:id="rId6"/>
              </a:rPr>
              <a:t>https://www.se4all-africa.org/fileadmin/uploads/se4all/Documents/Abidjan_Workshop_2017/Panel_monitoring_-_SE4A_Presentation_-_GMG_-_Carbon_Trust_-_29032017.pdf</a:t>
            </a:r>
            <a:endParaRPr lang="en-GB" sz="1600" dirty="0">
              <a:latin typeface="+mj-lt"/>
            </a:endParaRPr>
          </a:p>
          <a:p>
            <a:pPr>
              <a:spcBef>
                <a:spcPts val="600"/>
              </a:spcBef>
            </a:pPr>
            <a:r>
              <a:rPr lang="en-GB" sz="1600" dirty="0">
                <a:latin typeface="+mj-lt"/>
              </a:rPr>
              <a:t>- </a:t>
            </a:r>
            <a:r>
              <a:rPr lang="en-GB" sz="1600" dirty="0" smtClean="0">
                <a:latin typeface="+mj-lt"/>
              </a:rPr>
              <a:t>RECP, </a:t>
            </a:r>
            <a:r>
              <a:rPr lang="en-GB" sz="1600" dirty="0">
                <a:latin typeface="+mj-lt"/>
                <a:hlinkClick r:id="rId7"/>
              </a:rPr>
              <a:t>https://www.africa-eu-renewables.org/market-information/</a:t>
            </a:r>
            <a:endParaRPr lang="en-GB" sz="1600" dirty="0">
              <a:latin typeface="+mj-lt"/>
            </a:endParaRPr>
          </a:p>
          <a:p>
            <a:endParaRPr lang="en-GB" sz="1600" dirty="0">
              <a:latin typeface="+mj-lt"/>
            </a:endParaRPr>
          </a:p>
        </p:txBody>
      </p:sp>
    </p:spTree>
    <p:extLst>
      <p:ext uri="{BB962C8B-B14F-4D97-AF65-F5344CB8AC3E}">
        <p14:creationId xmlns:p14="http://schemas.microsoft.com/office/powerpoint/2010/main" val="2125396652"/>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05.jpg"/>
          <p:cNvPicPr>
            <a:picLocks noChangeAspect="1"/>
          </p:cNvPicPr>
          <p:nvPr/>
        </p:nvPicPr>
        <p:blipFill>
          <a:blip r:embed="rId2" cstate="screen"/>
          <a:srcRect/>
          <a:stretch>
            <a:fillRect/>
          </a:stretch>
        </p:blipFill>
        <p:spPr>
          <a:xfrm flipH="1">
            <a:off x="9489831" y="1629918"/>
            <a:ext cx="2508328" cy="3598164"/>
          </a:xfrm>
          <a:prstGeom prst="rect">
            <a:avLst/>
          </a:prstGeom>
        </p:spPr>
      </p:pic>
      <p:sp>
        <p:nvSpPr>
          <p:cNvPr id="5" name="Rectangle 4"/>
          <p:cNvSpPr/>
          <p:nvPr/>
        </p:nvSpPr>
        <p:spPr>
          <a:xfrm>
            <a:off x="196492" y="128955"/>
            <a:ext cx="11752119" cy="861774"/>
          </a:xfrm>
          <a:prstGeom prst="rect">
            <a:avLst/>
          </a:prstGeom>
        </p:spPr>
        <p:txBody>
          <a:bodyPr wrap="square">
            <a:spAutoFit/>
          </a:bodyPr>
          <a:lstStyle/>
          <a:p>
            <a:r>
              <a:rPr lang="en-GB" sz="4000" b="1" dirty="0">
                <a:solidFill>
                  <a:schemeClr val="accent1">
                    <a:lumMod val="75000"/>
                  </a:schemeClr>
                </a:solidFill>
                <a:latin typeface="+mj-lt"/>
                <a:ea typeface="+mj-ea"/>
                <a:cs typeface="+mj-cs"/>
              </a:rPr>
              <a:t>Market </a:t>
            </a:r>
            <a:r>
              <a:rPr lang="en-GB" sz="4000" b="1" dirty="0" smtClean="0">
                <a:solidFill>
                  <a:schemeClr val="accent1">
                    <a:lumMod val="75000"/>
                  </a:schemeClr>
                </a:solidFill>
                <a:latin typeface="+mj-lt"/>
                <a:ea typeface="+mj-ea"/>
                <a:cs typeface="+mj-cs"/>
              </a:rPr>
              <a:t>Information</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149647981"/>
              </p:ext>
            </p:extLst>
          </p:nvPr>
        </p:nvGraphicFramePr>
        <p:xfrm>
          <a:off x="2971800" y="1121236"/>
          <a:ext cx="6509657" cy="5055730"/>
        </p:xfrm>
        <a:graphic>
          <a:graphicData uri="http://schemas.openxmlformats.org/drawingml/2006/table">
            <a:tbl>
              <a:tblPr/>
              <a:tblGrid>
                <a:gridCol w="4399781">
                  <a:extLst>
                    <a:ext uri="{9D8B030D-6E8A-4147-A177-3AD203B41FA5}">
                      <a16:colId xmlns:a16="http://schemas.microsoft.com/office/drawing/2014/main" val="20000"/>
                    </a:ext>
                  </a:extLst>
                </a:gridCol>
                <a:gridCol w="2109876">
                  <a:extLst>
                    <a:ext uri="{9D8B030D-6E8A-4147-A177-3AD203B41FA5}">
                      <a16:colId xmlns:a16="http://schemas.microsoft.com/office/drawing/2014/main" val="20001"/>
                    </a:ext>
                  </a:extLst>
                </a:gridCol>
              </a:tblGrid>
              <a:tr h="1062129">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Market Information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FC3"/>
                    </a:solidFill>
                  </a:tcPr>
                </a:tc>
                <a:extLst>
                  <a:ext uri="{0D108BD9-81ED-4DB2-BD59-A6C34878D82A}">
                    <a16:rowId xmlns:a16="http://schemas.microsoft.com/office/drawing/2014/main" val="10000"/>
                  </a:ext>
                </a:extLst>
              </a:tr>
              <a:tr h="265532">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5532">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5532">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5532">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5532">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5532">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5532">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5532">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5532">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5532">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5532">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3"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FC3"/>
                    </a:solidFill>
                  </a:tcPr>
                </a:tc>
                <a:extLst>
                  <a:ext uri="{0D108BD9-81ED-4DB2-BD59-A6C34878D82A}">
                    <a16:rowId xmlns:a16="http://schemas.microsoft.com/office/drawing/2014/main" val="10011"/>
                  </a:ext>
                </a:extLst>
              </a:tr>
              <a:tr h="265532">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5532">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5532">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6153">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a:hlinkClick r:id="rId4" action="ppaction://hlinksldjump"/>
          </p:cNvPr>
          <p:cNvSpPr txBox="1"/>
          <p:nvPr/>
        </p:nvSpPr>
        <p:spPr>
          <a:xfrm>
            <a:off x="10798949" y="6119408"/>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0" name="TextBox 9"/>
          <p:cNvSpPr txBox="1"/>
          <p:nvPr/>
        </p:nvSpPr>
        <p:spPr>
          <a:xfrm>
            <a:off x="10813312" y="6489281"/>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061374814"/>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2885" y="-59418"/>
            <a:ext cx="11408239" cy="6842990"/>
          </a:xfrm>
        </p:spPr>
        <p:txBody>
          <a:bodyPr>
            <a:normAutofit fontScale="90000"/>
          </a:bodyPr>
          <a:lstStyle/>
          <a:p>
            <a:r>
              <a:rPr lang="en-GB" b="1" dirty="0" smtClean="0">
                <a:solidFill>
                  <a:schemeClr val="accent1">
                    <a:lumMod val="75000"/>
                  </a:schemeClr>
                </a:solidFill>
              </a:rPr>
              <a:t>Demand Promotion:</a:t>
            </a:r>
            <a:r>
              <a:rPr lang="en-GB" sz="1300" b="1" dirty="0">
                <a:solidFill>
                  <a:schemeClr val="accent1">
                    <a:lumMod val="75000"/>
                  </a:schemeClr>
                </a:solidFill>
              </a:rPr>
              <a:t/>
            </a:r>
            <a:br>
              <a:rPr lang="en-GB" sz="1300" b="1" dirty="0">
                <a:solidFill>
                  <a:schemeClr val="accent1">
                    <a:lumMod val="75000"/>
                  </a:schemeClr>
                </a:solidFill>
              </a:rPr>
            </a:br>
            <a:r>
              <a:rPr lang="en-GB" sz="1300" dirty="0" smtClean="0"/>
              <a:t> </a:t>
            </a:r>
            <a:r>
              <a:rPr lang="en-GB" sz="1800" dirty="0" smtClean="0"/>
              <a:t/>
            </a:r>
            <a:br>
              <a:rPr lang="en-GB" sz="1800" dirty="0" smtClean="0"/>
            </a:br>
            <a:r>
              <a:rPr lang="en-GB" sz="2000" b="1" i="1" dirty="0">
                <a:solidFill>
                  <a:schemeClr val="accent1">
                    <a:lumMod val="75000"/>
                  </a:schemeClr>
                </a:solidFill>
              </a:rPr>
              <a:t>Definition</a:t>
            </a:r>
            <a:r>
              <a:rPr lang="en-GB" sz="1800" dirty="0"/>
              <a:t> </a:t>
            </a:r>
            <a:r>
              <a:rPr lang="en-GB" sz="1800" dirty="0" smtClean="0"/>
              <a:t>– </a:t>
            </a:r>
            <a:r>
              <a:rPr lang="en-GB" sz="1800" i="1" dirty="0">
                <a:solidFill>
                  <a:schemeClr val="accent1">
                    <a:lumMod val="75000"/>
                  </a:schemeClr>
                </a:solidFill>
              </a:rPr>
              <a:t>promotional and support measures implemented to encourage the demand-side opportunities that are </a:t>
            </a:r>
            <a:r>
              <a:rPr lang="en-GB" sz="1800" i="1" dirty="0" smtClean="0">
                <a:solidFill>
                  <a:schemeClr val="accent1">
                    <a:lumMod val="75000"/>
                  </a:schemeClr>
                </a:solidFill>
              </a:rPr>
              <a:t>enabled by electricity </a:t>
            </a:r>
            <a:r>
              <a:rPr lang="en-GB" sz="1800" i="1" dirty="0">
                <a:solidFill>
                  <a:schemeClr val="accent1">
                    <a:lumMod val="75000"/>
                  </a:schemeClr>
                </a:solidFill>
              </a:rPr>
              <a:t>access, and so stimulate increased power consumption. </a:t>
            </a:r>
            <a:r>
              <a:rPr lang="en-GB" sz="1300" i="1" dirty="0" smtClean="0">
                <a:solidFill>
                  <a:schemeClr val="accent1">
                    <a:lumMod val="75000"/>
                  </a:schemeClr>
                </a:solidFill>
              </a:rPr>
              <a:t/>
            </a:r>
            <a:br>
              <a:rPr lang="en-GB" sz="1300" i="1" dirty="0" smtClean="0">
                <a:solidFill>
                  <a:schemeClr val="accent1">
                    <a:lumMod val="75000"/>
                  </a:schemeClr>
                </a:solidFill>
              </a:rPr>
            </a:br>
            <a:r>
              <a:rPr lang="en-GB" sz="1300" i="1" dirty="0">
                <a:solidFill>
                  <a:schemeClr val="accent1">
                    <a:lumMod val="75000"/>
                  </a:schemeClr>
                </a:solidFill>
              </a:rPr>
              <a:t/>
            </a:r>
            <a:br>
              <a:rPr lang="en-GB" sz="1300" i="1" dirty="0">
                <a:solidFill>
                  <a:schemeClr val="accent1">
                    <a:lumMod val="75000"/>
                  </a:schemeClr>
                </a:solidFill>
              </a:rPr>
            </a:br>
            <a:r>
              <a:rPr lang="en-GB" sz="1800" dirty="0"/>
              <a:t>It includes, for example, </a:t>
            </a:r>
            <a:r>
              <a:rPr lang="en-GB" sz="1800" dirty="0" smtClean="0"/>
              <a:t>enabling access to finance to allow users </a:t>
            </a:r>
            <a:r>
              <a:rPr lang="en-GB" sz="1800" dirty="0"/>
              <a:t>to complete the final steps for connection, </a:t>
            </a:r>
            <a:r>
              <a:rPr lang="en-GB" sz="1800" dirty="0" smtClean="0"/>
              <a:t>such as internal wiring, and </a:t>
            </a:r>
            <a:r>
              <a:rPr lang="en-GB" sz="1800" dirty="0"/>
              <a:t>for the effective use of their new power supply, as well as support for income-generating uses of the electricity that has become </a:t>
            </a:r>
            <a:r>
              <a:rPr lang="en-GB" sz="1800" dirty="0" smtClean="0"/>
              <a:t>available. Even </a:t>
            </a:r>
            <a:r>
              <a:rPr lang="en-GB" sz="1800" dirty="0"/>
              <a:t>after the extension of electrification to more remote areas, the opportunity for electricity use will be unfamiliar to potential users, whether households or businesses.  Support is often required to encourage this target user group to make use of the new power supply that is now available.  This will include raising awareness and educating potential users about the benefits of electricity access, and about the most effective means to make use of this new source of energy.  However, additional measures are required to ensure that the potential demand for increased electricity use is fully </a:t>
            </a:r>
            <a:r>
              <a:rPr lang="en-GB" sz="1800" dirty="0" smtClean="0"/>
              <a:t>realised. Building demand is important both to increase the social and livelihood benefits of electricity access, and to assist electricity businesses to become economically sustainable. Demand promotion may be undertaken by the electricity provider, or as a support activity by government or other electrification programme implementers </a:t>
            </a:r>
            <a:r>
              <a:rPr lang="en-GB" sz="1300" dirty="0" smtClean="0"/>
              <a:t/>
            </a:r>
            <a:br>
              <a:rPr lang="en-GB" sz="1300" dirty="0" smtClean="0"/>
            </a:br>
            <a:r>
              <a:rPr lang="en-GB" sz="1300" dirty="0"/>
              <a:t/>
            </a:r>
            <a:br>
              <a:rPr lang="en-GB" sz="1300" dirty="0"/>
            </a:br>
            <a:r>
              <a:rPr lang="en-GB" sz="1800" i="1" dirty="0"/>
              <a:t>Demand-side costs of electrification </a:t>
            </a:r>
            <a:r>
              <a:rPr lang="en-GB" sz="1800" dirty="0"/>
              <a:t>– after grid extension, or the installation of a decentralised mini-grid, or the purchase of a stand-alone system, the end-user is still faced with the need to make a final connection from the source of power to the point of use.  This will mean that the user must make arrangements for wiring and sometimes the installation of controls or switches within the dwelling or business concerned.  The user will also need to know about the range of relevant electrical appliances that are available, and particularly the power demand associated with each of them.  These demand-side issues all have cost implications that may present a barrier to electricity access. Government funding and/or private sector financing mechanisms should therefore be considered to facilitate this final connection process and </a:t>
            </a:r>
            <a:r>
              <a:rPr lang="en-GB" sz="1800" dirty="0" smtClean="0"/>
              <a:t>purchase of appliances and hence </a:t>
            </a:r>
            <a:r>
              <a:rPr lang="en-GB" sz="1800" dirty="0"/>
              <a:t>support the required increase in electricity demand</a:t>
            </a:r>
            <a:r>
              <a:rPr lang="en-GB" sz="1800" dirty="0" smtClean="0"/>
              <a:t>.</a:t>
            </a:r>
            <a:r>
              <a:rPr lang="en-GB" sz="1300" dirty="0" smtClean="0"/>
              <a:t/>
            </a:r>
            <a:br>
              <a:rPr lang="en-GB" sz="1300" dirty="0" smtClean="0"/>
            </a:br>
            <a:r>
              <a:rPr lang="en-GB" sz="1300" dirty="0"/>
              <a:t/>
            </a:r>
            <a:br>
              <a:rPr lang="en-GB" sz="1300" dirty="0"/>
            </a:br>
            <a:r>
              <a:rPr lang="en-GB" sz="1800" i="1" dirty="0"/>
              <a:t>Beyond increased awareness</a:t>
            </a:r>
            <a:r>
              <a:rPr lang="en-GB" sz="1800" dirty="0"/>
              <a:t> – there is certainly a need to inform the user of a range of issues that relate to new </a:t>
            </a:r>
            <a:r>
              <a:rPr lang="en-GB" sz="1800" dirty="0" smtClean="0"/>
              <a:t/>
            </a:r>
            <a:br>
              <a:rPr lang="en-GB" sz="1800" dirty="0" smtClean="0"/>
            </a:br>
            <a:r>
              <a:rPr lang="en-GB" sz="1800" dirty="0" smtClean="0"/>
              <a:t>electricity </a:t>
            </a:r>
            <a:r>
              <a:rPr lang="en-GB" sz="1800" dirty="0"/>
              <a:t>access.  This includes education related to the safe and cost-effective use of electricity for personal lifestyle </a:t>
            </a:r>
            <a:r>
              <a:rPr lang="en-GB" sz="1800" dirty="0" smtClean="0"/>
              <a:t/>
            </a:r>
            <a:br>
              <a:rPr lang="en-GB" sz="1800" dirty="0" smtClean="0"/>
            </a:br>
            <a:r>
              <a:rPr lang="en-GB" sz="1800" dirty="0" smtClean="0"/>
              <a:t>improvements</a:t>
            </a:r>
            <a:r>
              <a:rPr lang="en-GB" sz="1800" dirty="0"/>
              <a:t>, the costs involved for supply and maintenance, and the opportunities presented by access to </a:t>
            </a:r>
            <a:r>
              <a:rPr lang="en-GB" sz="1800" dirty="0" smtClean="0"/>
              <a:t/>
            </a:r>
            <a:br>
              <a:rPr lang="en-GB" sz="1800" dirty="0" smtClean="0"/>
            </a:br>
            <a:r>
              <a:rPr lang="en-GB" sz="1800" dirty="0" smtClean="0"/>
              <a:t>electricity</a:t>
            </a:r>
            <a:r>
              <a:rPr lang="en-GB" sz="1800" dirty="0"/>
              <a:t>.  But the demand promotion goes beyond simply raising user awareness.  Building upon an increased </a:t>
            </a:r>
            <a:r>
              <a:rPr lang="en-GB" sz="1800" dirty="0" smtClean="0"/>
              <a:t/>
            </a:r>
            <a:br>
              <a:rPr lang="en-GB" sz="1800" dirty="0" smtClean="0"/>
            </a:br>
            <a:r>
              <a:rPr lang="en-GB" sz="1800" dirty="0" smtClean="0"/>
              <a:t>understanding </a:t>
            </a:r>
            <a:r>
              <a:rPr lang="en-GB" sz="1800" dirty="0"/>
              <a:t>of electricity supply as a foundation, the user must be given support to maximise the advantages </a:t>
            </a:r>
            <a:r>
              <a:rPr lang="en-GB" sz="1800" dirty="0" smtClean="0"/>
              <a:t/>
            </a:r>
            <a:br>
              <a:rPr lang="en-GB" sz="1800" dirty="0" smtClean="0"/>
            </a:br>
            <a:r>
              <a:rPr lang="en-GB" sz="1800" dirty="0" smtClean="0"/>
              <a:t>associated </a:t>
            </a:r>
            <a:r>
              <a:rPr lang="en-GB" sz="1800" dirty="0"/>
              <a:t>with electricity access.  This involves providing the resources necessary to grow the market for activities </a:t>
            </a:r>
            <a:r>
              <a:rPr lang="en-GB" sz="1800" dirty="0" smtClean="0"/>
              <a:t/>
            </a:r>
            <a:br>
              <a:rPr lang="en-GB" sz="1800" dirty="0" smtClean="0"/>
            </a:br>
            <a:r>
              <a:rPr lang="en-GB" sz="1800" dirty="0" smtClean="0"/>
              <a:t>based </a:t>
            </a:r>
            <a:r>
              <a:rPr lang="en-GB" sz="1800" dirty="0"/>
              <a:t>upon electricity use, with lasting benefit for the communities involved</a:t>
            </a:r>
            <a:r>
              <a:rPr lang="en-GB" sz="1800" dirty="0" smtClean="0"/>
              <a:t>.</a:t>
            </a:r>
            <a:endParaRPr lang="en-GB" sz="1800" dirty="0"/>
          </a:p>
        </p:txBody>
      </p:sp>
      <p:sp>
        <p:nvSpPr>
          <p:cNvPr id="3" name="TextBox 2">
            <a:hlinkClick r:id="rId2" action="ppaction://hlinksldjump"/>
          </p:cNvPr>
          <p:cNvSpPr txBox="1"/>
          <p:nvPr/>
        </p:nvSpPr>
        <p:spPr>
          <a:xfrm>
            <a:off x="10792046" y="612445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2046" y="5754011"/>
            <a:ext cx="139995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1423643601"/>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774" y="179838"/>
            <a:ext cx="11284941" cy="6264854"/>
          </a:xfrm>
        </p:spPr>
        <p:txBody>
          <a:bodyPr anchor="t">
            <a:normAutofit/>
          </a:bodyPr>
          <a:lstStyle/>
          <a:p>
            <a:r>
              <a:rPr lang="en-GB" sz="4000" b="1" dirty="0" smtClean="0">
                <a:solidFill>
                  <a:schemeClr val="accent1">
                    <a:lumMod val="75000"/>
                  </a:schemeClr>
                </a:solidFill>
              </a:rPr>
              <a:t>Demand Promotion:</a:t>
            </a:r>
            <a:r>
              <a:rPr lang="en-GB" sz="4000" b="1" dirty="0">
                <a:solidFill>
                  <a:schemeClr val="accent1">
                    <a:lumMod val="75000"/>
                  </a:schemeClr>
                </a:solidFill>
              </a:rPr>
              <a:t/>
            </a:r>
            <a:br>
              <a:rPr lang="en-GB" sz="4000" b="1" dirty="0">
                <a:solidFill>
                  <a:schemeClr val="accent1">
                    <a:lumMod val="75000"/>
                  </a:schemeClr>
                </a:solidFill>
              </a:rPr>
            </a:br>
            <a:r>
              <a:rPr lang="en-GB" sz="1800" dirty="0" smtClean="0"/>
              <a:t> </a:t>
            </a:r>
            <a:br>
              <a:rPr lang="en-GB" sz="1800" dirty="0" smtClean="0"/>
            </a:br>
            <a:r>
              <a:rPr lang="en-GB" sz="1600" i="1" dirty="0" smtClean="0"/>
              <a:t>Opportunities </a:t>
            </a:r>
            <a:r>
              <a:rPr lang="en-GB" sz="1600" i="1" dirty="0"/>
              <a:t>for productive use</a:t>
            </a:r>
            <a:r>
              <a:rPr lang="en-GB" sz="1600" dirty="0"/>
              <a:t> – in addition to the personal benefits associated with e.g. improved lighting, television/radio and charging of mobile phones, the new access to energy could have potential for productive use that can generate additional income.  Users need to be informed about such opportunities, starting with simple applications such as the refrigeration of drinks for sale, the use of a sewing machine, or a hair-cutter, which can all form the basis of early stage economic activity.  Wide uptake of such opportunities within a community can lead to significant economic development, with a resulting increase in purchasing power, and growth of electricity demand.  Support for the development of such productive activities, in the form </a:t>
            </a:r>
            <a:r>
              <a:rPr lang="en-GB" sz="1600" dirty="0" smtClean="0"/>
              <a:t>of access to finance and/or </a:t>
            </a:r>
            <a:r>
              <a:rPr lang="en-GB" sz="1600" dirty="0"/>
              <a:t>technical assistance </a:t>
            </a:r>
            <a:r>
              <a:rPr lang="en-GB" sz="1600" dirty="0" smtClean="0"/>
              <a:t>may be </a:t>
            </a:r>
            <a:r>
              <a:rPr lang="en-GB" sz="1600" dirty="0"/>
              <a:t>required to maximise the potential for productive use.</a:t>
            </a:r>
            <a:br>
              <a:rPr lang="en-GB" sz="1600" dirty="0"/>
            </a:br>
            <a:r>
              <a:rPr lang="en-GB" sz="1600" dirty="0"/>
              <a:t/>
            </a:r>
            <a:br>
              <a:rPr lang="en-GB" sz="1600" dirty="0"/>
            </a:br>
            <a:r>
              <a:rPr lang="en-GB" sz="1800" b="1" i="1" dirty="0">
                <a:solidFill>
                  <a:schemeClr val="accent1">
                    <a:lumMod val="75000"/>
                  </a:schemeClr>
                </a:solidFill>
              </a:rPr>
              <a:t>Interactions with other NEA Categories:</a:t>
            </a:r>
            <a:r>
              <a:rPr lang="en-GB" sz="1800" dirty="0">
                <a:solidFill>
                  <a:schemeClr val="accent1">
                    <a:lumMod val="75000"/>
                  </a:schemeClr>
                </a:solidFill>
              </a:rPr>
              <a:t>  </a:t>
            </a:r>
            <a:r>
              <a:rPr lang="en-GB" sz="1600" dirty="0"/>
              <a:t/>
            </a:r>
            <a:br>
              <a:rPr lang="en-GB" sz="1600" dirty="0"/>
            </a:br>
            <a:r>
              <a:rPr lang="en-GB" sz="1600" dirty="0"/>
              <a:t/>
            </a:r>
            <a:br>
              <a:rPr lang="en-GB" sz="1600" dirty="0"/>
            </a:br>
            <a:r>
              <a:rPr lang="en-GB" sz="1600" dirty="0" smtClean="0"/>
              <a:t>Demand promotion can support electrification across </a:t>
            </a:r>
            <a:r>
              <a:rPr lang="en-GB" sz="1600" b="1" i="1" dirty="0" smtClean="0">
                <a:solidFill>
                  <a:schemeClr val="accent1">
                    <a:lumMod val="75000"/>
                  </a:schemeClr>
                </a:solidFill>
              </a:rPr>
              <a:t>Technologies, Delivery Models </a:t>
            </a:r>
            <a:r>
              <a:rPr lang="en-GB" sz="1600" dirty="0"/>
              <a:t>and</a:t>
            </a:r>
            <a:r>
              <a:rPr lang="en-GB" sz="1600" b="1" i="1" dirty="0" smtClean="0">
                <a:solidFill>
                  <a:schemeClr val="accent1">
                    <a:lumMod val="75000"/>
                  </a:schemeClr>
                </a:solidFill>
              </a:rPr>
              <a:t> Legal and Price/tariff regulation </a:t>
            </a:r>
            <a:r>
              <a:rPr lang="en-GB" sz="1600" dirty="0"/>
              <a:t>approaches.</a:t>
            </a:r>
            <a:r>
              <a:rPr lang="en-GB" sz="1600" b="1" i="1" dirty="0" smtClean="0">
                <a:solidFill>
                  <a:schemeClr val="accent1">
                    <a:lumMod val="75000"/>
                  </a:schemeClr>
                </a:solidFill>
              </a:rPr>
              <a:t> </a:t>
            </a:r>
            <a:r>
              <a:rPr lang="en-GB" sz="1600" dirty="0"/>
              <a:t>However, there are some categories where capacity building </a:t>
            </a:r>
            <a:r>
              <a:rPr lang="en-GB" sz="1600" dirty="0" smtClean="0"/>
              <a:t>interact most closely.</a:t>
            </a:r>
            <a:br>
              <a:rPr lang="en-GB" sz="1600" dirty="0" smtClean="0"/>
            </a:br>
            <a:r>
              <a:rPr lang="en-GB" sz="1600" dirty="0"/>
              <a:t/>
            </a:r>
            <a:br>
              <a:rPr lang="en-GB" sz="1600" dirty="0"/>
            </a:br>
            <a:r>
              <a:rPr lang="en-GB" sz="1600" b="1" i="1" dirty="0">
                <a:solidFill>
                  <a:schemeClr val="accent1">
                    <a:lumMod val="75000"/>
                  </a:schemeClr>
                </a:solidFill>
              </a:rPr>
              <a:t>Finance</a:t>
            </a:r>
            <a:r>
              <a:rPr lang="en-GB" sz="1600" i="1" dirty="0"/>
              <a:t> - </a:t>
            </a:r>
            <a:r>
              <a:rPr lang="en-GB" sz="1600" dirty="0"/>
              <a:t>Demand growth is important to achieve economic sustainability for electricity businesses, and demand promotion programmes will thus support private finance of electrification. For users, availability of finance will often be a major constraint.  There may be costs to the user that are associated with the final technical arrangements for distribution of power within the recipient household, office or operation.  Appliances to enable electricity consumption will also be needed.  This presents a market opportunity for the private sector, which can offer financial loans with appropriate payback arrangements that increase the affordability of the additional purchases required by new </a:t>
            </a:r>
            <a:r>
              <a:rPr lang="en-GB" sz="1600" dirty="0" smtClean="0"/>
              <a:t>users. Grants </a:t>
            </a:r>
            <a:r>
              <a:rPr lang="en-GB" sz="1600" dirty="0"/>
              <a:t>or subsidies may be justified to support demand-side measures that will provide electricity access, and the associated basic services, for the target users.  Different forms of grants and/or subsidies </a:t>
            </a:r>
            <a:r>
              <a:rPr lang="en-GB" sz="1600" dirty="0" smtClean="0"/>
              <a:t/>
            </a:r>
            <a:br>
              <a:rPr lang="en-GB" sz="1600" dirty="0" smtClean="0"/>
            </a:br>
            <a:r>
              <a:rPr lang="en-GB" sz="1600" dirty="0" smtClean="0"/>
              <a:t>should </a:t>
            </a:r>
            <a:r>
              <a:rPr lang="en-GB" sz="1600" dirty="0"/>
              <a:t>be considered to help overcome the financial barriers on the demand-side, in order to facilitate the supply </a:t>
            </a:r>
            <a:r>
              <a:rPr lang="en-GB" sz="1600" dirty="0" smtClean="0"/>
              <a:t/>
            </a:r>
            <a:br>
              <a:rPr lang="en-GB" sz="1600" dirty="0" smtClean="0"/>
            </a:br>
            <a:r>
              <a:rPr lang="en-GB" sz="1600" dirty="0" smtClean="0"/>
              <a:t>of </a:t>
            </a:r>
            <a:r>
              <a:rPr lang="en-GB" sz="1600" dirty="0"/>
              <a:t>electricity at a level that will reflect user needs, and help to bring the related social and economic benefits to the </a:t>
            </a:r>
            <a:r>
              <a:rPr lang="en-GB" sz="1600" dirty="0" smtClean="0"/>
              <a:t/>
            </a:r>
            <a:br>
              <a:rPr lang="en-GB" sz="1600" dirty="0" smtClean="0"/>
            </a:br>
            <a:r>
              <a:rPr lang="en-GB" sz="1600" dirty="0" smtClean="0"/>
              <a:t>target </a:t>
            </a:r>
            <a:r>
              <a:rPr lang="en-GB" sz="1600" dirty="0"/>
              <a:t>communities. </a:t>
            </a:r>
          </a:p>
        </p:txBody>
      </p:sp>
      <p:sp>
        <p:nvSpPr>
          <p:cNvPr id="5" name="TextBox 4">
            <a:hlinkClick r:id="rId2" action="ppaction://hlinksldjump"/>
          </p:cNvPr>
          <p:cNvSpPr txBox="1"/>
          <p:nvPr/>
        </p:nvSpPr>
        <p:spPr>
          <a:xfrm>
            <a:off x="10792046" y="576293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6" name="TextBox 5">
            <a:hlinkClick r:id="rId2" action="ppaction://hlinksldjump"/>
          </p:cNvPr>
          <p:cNvSpPr txBox="1"/>
          <p:nvPr/>
        </p:nvSpPr>
        <p:spPr>
          <a:xfrm>
            <a:off x="10792046" y="5392489"/>
            <a:ext cx="139995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7" name="TextBox 6"/>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8" name="TextBox 7"/>
          <p:cNvSpPr txBox="1"/>
          <p:nvPr/>
        </p:nvSpPr>
        <p:spPr>
          <a:xfrm>
            <a:off x="10788316" y="613000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1762780354"/>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336" y="29260"/>
            <a:ext cx="11451265" cy="6540252"/>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Demand Promotion</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rPr>
              <a:t>Non-Financial </a:t>
            </a:r>
            <a:r>
              <a:rPr lang="en-GB" sz="1600" b="1" i="1" dirty="0" smtClean="0">
                <a:solidFill>
                  <a:schemeClr val="accent1">
                    <a:lumMod val="75000"/>
                  </a:schemeClr>
                </a:solidFill>
                <a:latin typeface="+mj-lt"/>
                <a:ea typeface="+mj-ea"/>
                <a:cs typeface="+mj-cs"/>
              </a:rPr>
              <a:t>Interventions</a:t>
            </a:r>
            <a:r>
              <a:rPr lang="en-GB" sz="1600" i="1" dirty="0" smtClean="0">
                <a:latin typeface="+mj-lt"/>
              </a:rPr>
              <a:t>:</a:t>
            </a:r>
          </a:p>
          <a:p>
            <a:pPr>
              <a:spcBef>
                <a:spcPts val="600"/>
              </a:spcBef>
            </a:pPr>
            <a:r>
              <a:rPr lang="en-GB" sz="1600" i="1" dirty="0" smtClean="0">
                <a:latin typeface="+mj-lt"/>
              </a:rPr>
              <a:t>Technical </a:t>
            </a:r>
            <a:r>
              <a:rPr lang="en-GB" sz="1600" i="1" dirty="0">
                <a:latin typeface="+mj-lt"/>
              </a:rPr>
              <a:t>assistance</a:t>
            </a:r>
            <a:r>
              <a:rPr lang="en-GB" sz="1600" dirty="0">
                <a:latin typeface="+mj-lt"/>
              </a:rPr>
              <a:t> – for businesses that now have access to electricity, technical assistance will be extremely useful to help the growth of income-generating activities.  The conversion of business operations from dependence upon traditional fuel sources to the use of newly available power, and the addition of processes that were previously unviable without access to electricity can now be implemented.  External advice regarding these new measures will help businesses to maximise the efficiency and opportunity for the productive use of electricity.  This form of demand promotion will bring direct economic development</a:t>
            </a:r>
            <a:r>
              <a:rPr lang="en-GB" sz="1600" dirty="0" smtClean="0">
                <a:latin typeface="+mj-lt"/>
              </a:rPr>
              <a:t>.</a:t>
            </a:r>
          </a:p>
          <a:p>
            <a:pPr>
              <a:spcBef>
                <a:spcPts val="600"/>
              </a:spcBef>
            </a:pPr>
            <a:r>
              <a:rPr lang="en-GB" sz="1600" i="1" dirty="0" smtClean="0">
                <a:latin typeface="+mj-lt"/>
              </a:rPr>
              <a:t>Capacity </a:t>
            </a:r>
            <a:r>
              <a:rPr lang="en-GB" sz="1600" i="1" dirty="0">
                <a:latin typeface="+mj-lt"/>
              </a:rPr>
              <a:t>building / awareness raising</a:t>
            </a:r>
            <a:r>
              <a:rPr lang="en-GB" sz="1600" dirty="0">
                <a:latin typeface="+mj-lt"/>
              </a:rPr>
              <a:t> - there is certainly an overlap between demand promotion and awareness raising, </a:t>
            </a:r>
            <a:r>
              <a:rPr lang="en-GB" sz="1600" dirty="0" smtClean="0">
                <a:latin typeface="+mj-lt"/>
              </a:rPr>
              <a:t>though awareness raising is </a:t>
            </a:r>
            <a:r>
              <a:rPr lang="en-GB" sz="1600" dirty="0">
                <a:latin typeface="+mj-lt"/>
              </a:rPr>
              <a:t>not limited to demand </a:t>
            </a:r>
            <a:r>
              <a:rPr lang="en-GB" sz="1600" dirty="0" smtClean="0">
                <a:latin typeface="+mj-lt"/>
              </a:rPr>
              <a:t>promotion since </a:t>
            </a:r>
            <a:r>
              <a:rPr lang="en-GB" sz="1600" dirty="0">
                <a:latin typeface="+mj-lt"/>
              </a:rPr>
              <a:t>it </a:t>
            </a:r>
            <a:r>
              <a:rPr lang="en-GB" sz="1600" dirty="0" smtClean="0">
                <a:latin typeface="+mj-lt"/>
              </a:rPr>
              <a:t>can </a:t>
            </a:r>
            <a:r>
              <a:rPr lang="en-GB" sz="1600" dirty="0">
                <a:latin typeface="+mj-lt"/>
              </a:rPr>
              <a:t>also be </a:t>
            </a:r>
            <a:r>
              <a:rPr lang="en-GB" sz="1600" dirty="0" smtClean="0">
                <a:latin typeface="+mj-lt"/>
              </a:rPr>
              <a:t>applied to  policy </a:t>
            </a:r>
            <a:r>
              <a:rPr lang="en-GB" sz="1600" dirty="0">
                <a:latin typeface="+mj-lt"/>
              </a:rPr>
              <a:t>makers, or raising </a:t>
            </a:r>
            <a:r>
              <a:rPr lang="en-GB" sz="1600" dirty="0" smtClean="0">
                <a:latin typeface="+mj-lt"/>
              </a:rPr>
              <a:t>potential </a:t>
            </a:r>
            <a:r>
              <a:rPr lang="en-GB" sz="1600" dirty="0">
                <a:latin typeface="+mj-lt"/>
              </a:rPr>
              <a:t>energy providers’ awareness of the market, or making finance providers aware of </a:t>
            </a:r>
            <a:r>
              <a:rPr lang="en-GB" sz="1600" dirty="0" smtClean="0">
                <a:latin typeface="+mj-lt"/>
              </a:rPr>
              <a:t>associated </a:t>
            </a:r>
            <a:r>
              <a:rPr lang="en-GB" sz="1600" dirty="0">
                <a:latin typeface="+mj-lt"/>
              </a:rPr>
              <a:t>lending opportunities.  </a:t>
            </a:r>
            <a:r>
              <a:rPr lang="en-GB" sz="1600" dirty="0" smtClean="0">
                <a:latin typeface="+mj-lt"/>
              </a:rPr>
              <a:t>At the same time demand </a:t>
            </a:r>
            <a:r>
              <a:rPr lang="en-GB" sz="1600" dirty="0">
                <a:latin typeface="+mj-lt"/>
              </a:rPr>
              <a:t>promotion </a:t>
            </a:r>
            <a:r>
              <a:rPr lang="en-GB" sz="1600" dirty="0" smtClean="0">
                <a:latin typeface="+mj-lt"/>
              </a:rPr>
              <a:t>extends beyond building increased </a:t>
            </a:r>
            <a:r>
              <a:rPr lang="en-GB" sz="1600" dirty="0">
                <a:latin typeface="+mj-lt"/>
              </a:rPr>
              <a:t>awareness amongst </a:t>
            </a:r>
            <a:r>
              <a:rPr lang="en-GB" sz="1600" dirty="0" smtClean="0">
                <a:latin typeface="+mj-lt"/>
              </a:rPr>
              <a:t>users to include taking </a:t>
            </a:r>
            <a:r>
              <a:rPr lang="en-GB" sz="1600" dirty="0">
                <a:latin typeface="+mj-lt"/>
              </a:rPr>
              <a:t>additional </a:t>
            </a:r>
            <a:r>
              <a:rPr lang="en-GB" sz="1600" dirty="0" smtClean="0">
                <a:latin typeface="+mj-lt"/>
              </a:rPr>
              <a:t>action </a:t>
            </a:r>
            <a:r>
              <a:rPr lang="en-GB" sz="1600" dirty="0">
                <a:latin typeface="+mj-lt"/>
              </a:rPr>
              <a:t>and providing </a:t>
            </a:r>
            <a:r>
              <a:rPr lang="en-GB" sz="1600" dirty="0" smtClean="0">
                <a:latin typeface="+mj-lt"/>
              </a:rPr>
              <a:t>support </a:t>
            </a:r>
            <a:r>
              <a:rPr lang="en-GB" sz="1600" dirty="0">
                <a:latin typeface="+mj-lt"/>
              </a:rPr>
              <a:t>to facilitate the growth of electricity use.</a:t>
            </a:r>
          </a:p>
          <a:p>
            <a:endParaRPr lang="en-GB" sz="1600" dirty="0" smtClean="0"/>
          </a:p>
          <a:p>
            <a:r>
              <a:rPr lang="en-GB" b="1" i="1" dirty="0">
                <a:solidFill>
                  <a:schemeClr val="accent1">
                    <a:lumMod val="75000"/>
                  </a:schemeClr>
                </a:solidFill>
              </a:rPr>
              <a:t>Advantages and Disadvantages </a:t>
            </a:r>
            <a:endParaRPr lang="en-GB" sz="1600" b="1" i="1" dirty="0">
              <a:solidFill>
                <a:schemeClr val="accent1">
                  <a:lumMod val="75000"/>
                </a:schemeClr>
              </a:solidFill>
            </a:endParaRPr>
          </a:p>
          <a:p>
            <a:pPr>
              <a:spcBef>
                <a:spcPts val="600"/>
              </a:spcBef>
            </a:pPr>
            <a:r>
              <a:rPr lang="en-GB" sz="1600" dirty="0">
                <a:latin typeface="+mj-lt"/>
              </a:rPr>
              <a:t>The main advantage of demand promotion activities is that they increase the use of electricity for positive results, maximising the potential benefit to users from their new access to </a:t>
            </a:r>
            <a:r>
              <a:rPr lang="en-GB" sz="1600" dirty="0" smtClean="0">
                <a:latin typeface="+mj-lt"/>
              </a:rPr>
              <a:t>electricity, while also increasing the economic viability of electricity provision. Users </a:t>
            </a:r>
            <a:r>
              <a:rPr lang="en-GB" sz="1600" dirty="0">
                <a:latin typeface="+mj-lt"/>
              </a:rPr>
              <a:t>are made familiar with the range of opportunities related to electricity access, and are equipped with the skills and resources required to reap the consumer benefits, as well as to develop income-generating activity that can allow broader economic </a:t>
            </a:r>
            <a:r>
              <a:rPr lang="en-GB" sz="1600" dirty="0" smtClean="0">
                <a:latin typeface="+mj-lt"/>
              </a:rPr>
              <a:t>development. The disadvantage </a:t>
            </a:r>
            <a:r>
              <a:rPr lang="en-GB" sz="1600" dirty="0">
                <a:latin typeface="+mj-lt"/>
              </a:rPr>
              <a:t>of demand promotion is that it will incur a cost to the public sector, or a risk for private financiers, </a:t>
            </a:r>
            <a:r>
              <a:rPr lang="en-GB" sz="1600" dirty="0" smtClean="0">
                <a:latin typeface="+mj-lt"/>
              </a:rPr>
              <a:t>without certainty </a:t>
            </a:r>
          </a:p>
          <a:p>
            <a:r>
              <a:rPr lang="en-GB" sz="1600" dirty="0" smtClean="0">
                <a:latin typeface="+mj-lt"/>
              </a:rPr>
              <a:t>of </a:t>
            </a:r>
            <a:r>
              <a:rPr lang="en-GB" sz="1600" dirty="0">
                <a:latin typeface="+mj-lt"/>
              </a:rPr>
              <a:t>the ultimate impact.  Inappropriate demand promotion can encourage electricity </a:t>
            </a:r>
            <a:r>
              <a:rPr lang="en-GB" sz="1600" dirty="0" smtClean="0">
                <a:latin typeface="+mj-lt"/>
              </a:rPr>
              <a:t>use </a:t>
            </a:r>
            <a:r>
              <a:rPr lang="en-GB" sz="1600" dirty="0">
                <a:latin typeface="+mj-lt"/>
              </a:rPr>
              <a:t>for applications that are not </a:t>
            </a:r>
            <a:endParaRPr lang="en-GB" sz="1600" dirty="0" smtClean="0">
              <a:latin typeface="+mj-lt"/>
            </a:endParaRPr>
          </a:p>
          <a:p>
            <a:r>
              <a:rPr lang="en-GB" sz="1600" dirty="0" smtClean="0">
                <a:latin typeface="+mj-lt"/>
              </a:rPr>
              <a:t>the </a:t>
            </a:r>
            <a:r>
              <a:rPr lang="en-GB" sz="1600" dirty="0">
                <a:latin typeface="+mj-lt"/>
              </a:rPr>
              <a:t>most appropriate for new users.  This presents a difficult position for public and </a:t>
            </a:r>
            <a:r>
              <a:rPr lang="en-GB" sz="1600" dirty="0" smtClean="0">
                <a:latin typeface="+mj-lt"/>
              </a:rPr>
              <a:t>private </a:t>
            </a:r>
            <a:r>
              <a:rPr lang="en-GB" sz="1600" dirty="0">
                <a:latin typeface="+mj-lt"/>
              </a:rPr>
              <a:t>sector financiers to provide </a:t>
            </a:r>
            <a:endParaRPr lang="en-GB" sz="1600" dirty="0" smtClean="0">
              <a:latin typeface="+mj-lt"/>
            </a:endParaRPr>
          </a:p>
          <a:p>
            <a:r>
              <a:rPr lang="en-GB" sz="1600" dirty="0" smtClean="0">
                <a:latin typeface="+mj-lt"/>
              </a:rPr>
              <a:t>justification </a:t>
            </a:r>
            <a:r>
              <a:rPr lang="en-GB" sz="1600" dirty="0">
                <a:latin typeface="+mj-lt"/>
              </a:rPr>
              <a:t>of their efforts, though the benefits should become more evident over </a:t>
            </a:r>
            <a:r>
              <a:rPr lang="en-GB" sz="1600" dirty="0" smtClean="0">
                <a:latin typeface="+mj-lt"/>
              </a:rPr>
              <a:t>time </a:t>
            </a:r>
            <a:r>
              <a:rPr lang="en-GB" sz="1600" dirty="0">
                <a:latin typeface="+mj-lt"/>
              </a:rPr>
              <a:t>with the increased rate of </a:t>
            </a:r>
            <a:endParaRPr lang="en-GB" sz="1600" dirty="0" smtClean="0">
              <a:latin typeface="+mj-lt"/>
            </a:endParaRPr>
          </a:p>
          <a:p>
            <a:r>
              <a:rPr lang="en-GB" sz="1600" dirty="0" smtClean="0">
                <a:latin typeface="+mj-lt"/>
              </a:rPr>
              <a:t>economic </a:t>
            </a:r>
            <a:r>
              <a:rPr lang="en-GB" sz="1600" dirty="0">
                <a:latin typeface="+mj-lt"/>
              </a:rPr>
              <a:t>development in the target community(</a:t>
            </a:r>
            <a:r>
              <a:rPr lang="en-GB" sz="1600" dirty="0" err="1">
                <a:latin typeface="+mj-lt"/>
              </a:rPr>
              <a:t>ies</a:t>
            </a:r>
            <a:r>
              <a:rPr lang="en-GB" sz="1600" smtClean="0">
                <a:latin typeface="+mj-lt"/>
              </a:rPr>
              <a:t>). </a:t>
            </a:r>
            <a:endParaRPr lang="en-GB" sz="1600" dirty="0">
              <a:latin typeface="+mj-lt"/>
              <a:ea typeface="+mj-ea"/>
              <a:cs typeface="+mj-cs"/>
            </a:endParaRPr>
          </a:p>
        </p:txBody>
      </p:sp>
      <p:sp>
        <p:nvSpPr>
          <p:cNvPr id="5" name="TextBox 4">
            <a:hlinkClick r:id="rId2" action="ppaction://hlinksldjump"/>
          </p:cNvPr>
          <p:cNvSpPr txBox="1"/>
          <p:nvPr/>
        </p:nvSpPr>
        <p:spPr>
          <a:xfrm>
            <a:off x="10792046" y="576293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6" name="TextBox 5">
            <a:hlinkClick r:id="rId2" action="ppaction://hlinksldjump"/>
          </p:cNvPr>
          <p:cNvSpPr txBox="1"/>
          <p:nvPr/>
        </p:nvSpPr>
        <p:spPr>
          <a:xfrm>
            <a:off x="10792046" y="5392489"/>
            <a:ext cx="139995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7" name="TextBox 6"/>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8" name="TextBox 7"/>
          <p:cNvSpPr txBox="1"/>
          <p:nvPr/>
        </p:nvSpPr>
        <p:spPr>
          <a:xfrm>
            <a:off x="10788316" y="613000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697691359"/>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1664" y="132671"/>
            <a:ext cx="11752119" cy="3493264"/>
          </a:xfrm>
          <a:prstGeom prst="rect">
            <a:avLst/>
          </a:prstGeom>
        </p:spPr>
        <p:txBody>
          <a:bodyPr wrap="square">
            <a:spAutoFit/>
          </a:bodyPr>
          <a:lstStyle/>
          <a:p>
            <a:r>
              <a:rPr lang="en-GB" sz="4000" b="1" dirty="0">
                <a:solidFill>
                  <a:schemeClr val="accent1">
                    <a:lumMod val="75000"/>
                  </a:schemeClr>
                </a:solidFill>
                <a:latin typeface="+mj-lt"/>
                <a:ea typeface="+mj-ea"/>
                <a:cs typeface="+mj-cs"/>
              </a:rPr>
              <a:t>Demand Promotion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smtClean="0">
              <a:solidFill>
                <a:schemeClr val="accent1">
                  <a:lumMod val="75000"/>
                </a:schemeClr>
              </a:solidFill>
              <a:latin typeface="+mj-lt"/>
            </a:endParaRPr>
          </a:p>
          <a:p>
            <a:endParaRPr lang="en-GB" sz="1000" b="1" dirty="0">
              <a:solidFill>
                <a:schemeClr val="accent1">
                  <a:lumMod val="75000"/>
                </a:schemeClr>
              </a:solidFill>
              <a:latin typeface="+mj-lt"/>
            </a:endParaRPr>
          </a:p>
          <a:p>
            <a:endParaRPr lang="en-GB" sz="1600" b="1" i="1" dirty="0" smtClean="0">
              <a:solidFill>
                <a:schemeClr val="accent1">
                  <a:lumMod val="75000"/>
                </a:schemeClr>
              </a:solidFill>
              <a:latin typeface="+mj-lt"/>
              <a:ea typeface="+mj-ea"/>
              <a:cs typeface="+mj-cs"/>
            </a:endParaRPr>
          </a:p>
          <a:p>
            <a:r>
              <a:rPr lang="en-GB" b="1" i="1" dirty="0" smtClean="0">
                <a:solidFill>
                  <a:schemeClr val="accent1">
                    <a:lumMod val="75000"/>
                  </a:schemeClr>
                </a:solidFill>
                <a:latin typeface="+mj-lt"/>
                <a:ea typeface="+mj-ea"/>
                <a:cs typeface="+mj-cs"/>
              </a:rPr>
              <a:t>Further </a:t>
            </a:r>
            <a:r>
              <a:rPr lang="en-GB" b="1" i="1" dirty="0">
                <a:solidFill>
                  <a:schemeClr val="accent1">
                    <a:lumMod val="75000"/>
                  </a:schemeClr>
                </a:solidFill>
                <a:latin typeface="+mj-lt"/>
                <a:ea typeface="+mj-ea"/>
                <a:cs typeface="+mj-cs"/>
              </a:rPr>
              <a:t>Information and Guidance:</a:t>
            </a:r>
          </a:p>
          <a:p>
            <a:pPr marL="285750" indent="-285750">
              <a:spcBef>
                <a:spcPts val="600"/>
              </a:spcBef>
              <a:buFont typeface="Arial" panose="020B0604020202020204" pitchFamily="34" charset="0"/>
              <a:buChar char="•"/>
            </a:pPr>
            <a:r>
              <a:rPr lang="en-GB" sz="1600" dirty="0" err="1" smtClean="0">
                <a:latin typeface="+mj-lt"/>
              </a:rPr>
              <a:t>Cernuschi</a:t>
            </a:r>
            <a:r>
              <a:rPr lang="en-GB" sz="1600" dirty="0" smtClean="0">
                <a:latin typeface="+mj-lt"/>
              </a:rPr>
              <a:t> </a:t>
            </a:r>
            <a:r>
              <a:rPr lang="en-GB" sz="1600" dirty="0">
                <a:latin typeface="+mj-lt"/>
              </a:rPr>
              <a:t>&amp; </a:t>
            </a:r>
            <a:r>
              <a:rPr lang="en-GB" sz="1600" dirty="0" err="1">
                <a:latin typeface="+mj-lt"/>
              </a:rPr>
              <a:t>Platz</a:t>
            </a:r>
            <a:r>
              <a:rPr lang="en-GB" sz="1600" dirty="0">
                <a:latin typeface="+mj-lt"/>
              </a:rPr>
              <a:t> (2006</a:t>
            </a:r>
            <a:r>
              <a:rPr lang="en-GB" sz="1600" dirty="0" smtClean="0">
                <a:latin typeface="+mj-lt"/>
              </a:rPr>
              <a:t>), Financing </a:t>
            </a:r>
            <a:r>
              <a:rPr lang="en-GB" sz="1600" dirty="0">
                <a:latin typeface="+mj-lt"/>
              </a:rPr>
              <a:t>basic utilities for all - a survey of issues, </a:t>
            </a:r>
            <a:r>
              <a:rPr lang="en-GB" sz="1600" u="sng" dirty="0" smtClean="0">
                <a:latin typeface="+mj-lt"/>
                <a:hlinkClick r:id="rId2"/>
              </a:rPr>
              <a:t>http</a:t>
            </a:r>
            <a:r>
              <a:rPr lang="en-GB" sz="1600" u="sng" dirty="0">
                <a:latin typeface="+mj-lt"/>
                <a:hlinkClick r:id="rId2"/>
              </a:rPr>
              <a:t>://</a:t>
            </a:r>
            <a:r>
              <a:rPr lang="en-GB" sz="1600" u="sng" dirty="0" smtClean="0">
                <a:latin typeface="+mj-lt"/>
                <a:hlinkClick r:id="rId2"/>
              </a:rPr>
              <a:t>www.fes-globalization.org/publicationsNY/Financing_basic_utilties_background_paper.pdf</a:t>
            </a:r>
            <a:endParaRPr lang="en-GB" sz="1600" u="sng" dirty="0" smtClean="0">
              <a:latin typeface="+mj-lt"/>
            </a:endParaRPr>
          </a:p>
          <a:p>
            <a:pPr marL="285750" indent="-285750">
              <a:spcBef>
                <a:spcPts val="600"/>
              </a:spcBef>
              <a:buFont typeface="Arial" panose="020B0604020202020204" pitchFamily="34" charset="0"/>
              <a:buChar char="•"/>
            </a:pPr>
            <a:r>
              <a:rPr lang="en-GB" sz="1600" dirty="0">
                <a:latin typeface="+mj-lt"/>
              </a:rPr>
              <a:t>EUEI PDF (2011), Productive Use of Energy – PRODUSE: A Manual for Electrification Practitioners </a:t>
            </a:r>
            <a:r>
              <a:rPr lang="en-GB" sz="1600" dirty="0">
                <a:latin typeface="+mj-lt"/>
                <a:hlinkClick r:id="rId3"/>
              </a:rPr>
              <a:t>https://</a:t>
            </a:r>
            <a:r>
              <a:rPr lang="en-GB" sz="1600" dirty="0" smtClean="0">
                <a:latin typeface="+mj-lt"/>
                <a:hlinkClick r:id="rId3"/>
              </a:rPr>
              <a:t>www.giz.de/fachexpertise/downloads/giz-eueipdf-en-productive-use-manual.pdf</a:t>
            </a:r>
            <a:endParaRPr lang="en-GB" sz="1600" dirty="0" smtClean="0">
              <a:latin typeface="+mj-lt"/>
            </a:endParaRPr>
          </a:p>
          <a:p>
            <a:pPr marL="285750" indent="-285750">
              <a:spcBef>
                <a:spcPts val="600"/>
              </a:spcBef>
              <a:buFont typeface="Arial" panose="020B0604020202020204" pitchFamily="34" charset="0"/>
              <a:buChar char="•"/>
            </a:pPr>
            <a:r>
              <a:rPr lang="en-GB" sz="1600" dirty="0" err="1">
                <a:latin typeface="+mj-lt"/>
              </a:rPr>
              <a:t>Zomers</a:t>
            </a:r>
            <a:r>
              <a:rPr lang="en-GB" sz="1600" dirty="0">
                <a:latin typeface="+mj-lt"/>
              </a:rPr>
              <a:t>, A N (2001) Rural electrification: utilities' chafe or challenge? </a:t>
            </a:r>
            <a:r>
              <a:rPr lang="en-GB" sz="1600" u="sng" dirty="0">
                <a:latin typeface="+mj-lt"/>
                <a:hlinkClick r:id="rId4"/>
              </a:rPr>
              <a:t>http://doc.utwente.nl/38683/1/t0000008.pdf</a:t>
            </a:r>
            <a:endParaRPr lang="en-GB" sz="1600" dirty="0">
              <a:latin typeface="+mj-lt"/>
            </a:endParaRPr>
          </a:p>
          <a:p>
            <a:endParaRPr lang="en-GB" sz="1600" dirty="0"/>
          </a:p>
          <a:p>
            <a:endParaRPr lang="en-GB" sz="1600" dirty="0">
              <a:latin typeface="+mj-lt"/>
              <a:ea typeface="+mj-ea"/>
              <a:cs typeface="+mj-cs"/>
            </a:endParaRPr>
          </a:p>
        </p:txBody>
      </p:sp>
      <p:sp>
        <p:nvSpPr>
          <p:cNvPr id="8" name="TextBox 7">
            <a:hlinkClick r:id="rId5" action="ppaction://hlinksldjump"/>
          </p:cNvPr>
          <p:cNvSpPr txBox="1"/>
          <p:nvPr/>
        </p:nvSpPr>
        <p:spPr>
          <a:xfrm>
            <a:off x="10792046" y="576293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9" name="TextBox 8">
            <a:hlinkClick r:id="rId5" action="ppaction://hlinksldjump"/>
          </p:cNvPr>
          <p:cNvSpPr txBox="1"/>
          <p:nvPr/>
        </p:nvSpPr>
        <p:spPr>
          <a:xfrm>
            <a:off x="10792046" y="5392489"/>
            <a:ext cx="139995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
        <p:nvSpPr>
          <p:cNvPr id="10" name="TextBox 9"/>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7" action="ppaction://hlinksldjump"/>
              </a:rPr>
              <a:t>NEXT</a:t>
            </a:r>
            <a:endParaRPr lang="en-GB" b="1" dirty="0"/>
          </a:p>
        </p:txBody>
      </p:sp>
      <p:sp>
        <p:nvSpPr>
          <p:cNvPr id="11" name="TextBox 10"/>
          <p:cNvSpPr txBox="1"/>
          <p:nvPr/>
        </p:nvSpPr>
        <p:spPr>
          <a:xfrm>
            <a:off x="10788316" y="613000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pic>
        <p:nvPicPr>
          <p:cNvPr id="12" name="Picture 11" descr="strommast_stadt_04.jpg"/>
          <p:cNvPicPr>
            <a:picLocks noChangeAspect="1"/>
          </p:cNvPicPr>
          <p:nvPr/>
        </p:nvPicPr>
        <p:blipFill>
          <a:blip r:embed="rId9" cstate="screen"/>
          <a:srcRect/>
          <a:stretch>
            <a:fillRect/>
          </a:stretch>
        </p:blipFill>
        <p:spPr>
          <a:xfrm>
            <a:off x="0" y="3977640"/>
            <a:ext cx="9023018" cy="2880360"/>
          </a:xfrm>
          <a:prstGeom prst="rect">
            <a:avLst/>
          </a:prstGeom>
        </p:spPr>
      </p:pic>
    </p:spTree>
    <p:extLst>
      <p:ext uri="{BB962C8B-B14F-4D97-AF65-F5344CB8AC3E}">
        <p14:creationId xmlns:p14="http://schemas.microsoft.com/office/powerpoint/2010/main" val="2125396652"/>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6492" y="128964"/>
            <a:ext cx="11752119" cy="861774"/>
          </a:xfrm>
          <a:prstGeom prst="rect">
            <a:avLst/>
          </a:prstGeom>
        </p:spPr>
        <p:txBody>
          <a:bodyPr wrap="square">
            <a:spAutoFit/>
          </a:bodyPr>
          <a:lstStyle/>
          <a:p>
            <a:r>
              <a:rPr lang="en-GB" sz="4000" b="1" dirty="0">
                <a:solidFill>
                  <a:schemeClr val="accent1">
                    <a:lumMod val="75000"/>
                  </a:schemeClr>
                </a:solidFill>
                <a:latin typeface="+mj-lt"/>
                <a:ea typeface="+mj-ea"/>
                <a:cs typeface="+mj-cs"/>
              </a:rPr>
              <a:t>Demand Promotion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3174158757"/>
              </p:ext>
            </p:extLst>
          </p:nvPr>
        </p:nvGraphicFramePr>
        <p:xfrm>
          <a:off x="2797629" y="1034532"/>
          <a:ext cx="6662057" cy="5142435"/>
        </p:xfrm>
        <a:graphic>
          <a:graphicData uri="http://schemas.openxmlformats.org/drawingml/2006/table">
            <a:tbl>
              <a:tblPr/>
              <a:tblGrid>
                <a:gridCol w="4630123">
                  <a:extLst>
                    <a:ext uri="{9D8B030D-6E8A-4147-A177-3AD203B41FA5}">
                      <a16:colId xmlns:a16="http://schemas.microsoft.com/office/drawing/2014/main" val="20000"/>
                    </a:ext>
                  </a:extLst>
                </a:gridCol>
                <a:gridCol w="2031934">
                  <a:extLst>
                    <a:ext uri="{9D8B030D-6E8A-4147-A177-3AD203B41FA5}">
                      <a16:colId xmlns:a16="http://schemas.microsoft.com/office/drawing/2014/main" val="20001"/>
                    </a:ext>
                  </a:extLst>
                </a:gridCol>
              </a:tblGrid>
              <a:tr h="1080342">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Demand Promotion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extLst>
                  <a:ext uri="{0D108BD9-81ED-4DB2-BD59-A6C34878D82A}">
                    <a16:rowId xmlns:a16="http://schemas.microsoft.com/office/drawing/2014/main" val="10000"/>
                  </a:ext>
                </a:extLst>
              </a:tr>
              <a:tr h="270086">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2" action="ppaction://hlinksldjump"/>
                        </a:rPr>
                        <a:t>Go To Example</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extLst>
                  <a:ext uri="{0D108BD9-81ED-4DB2-BD59-A6C34878D82A}">
                    <a16:rowId xmlns:a16="http://schemas.microsoft.com/office/drawing/2014/main" val="10001"/>
                  </a:ext>
                </a:extLst>
              </a:tr>
              <a:tr h="270086">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0086">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0086">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0086">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0086">
                <a:tc>
                  <a:txBody>
                    <a:bodyPr/>
                    <a:lstStyle/>
                    <a:p>
                      <a:pPr algn="l" fontAlgn="b"/>
                      <a:r>
                        <a:rPr lang="en-GB" sz="1600" b="0" i="0" u="none" strike="noStrike" dirty="0">
                          <a:solidFill>
                            <a:srgbClr val="000000"/>
                          </a:solidFill>
                          <a:effectLst/>
                          <a:latin typeface="Calibri"/>
                        </a:rPr>
                        <a:t>Kenya, Off-Grid for Vision </a:t>
                      </a:r>
                      <a:r>
                        <a:rPr lang="en-GB" sz="1600" b="0" i="0" u="none" strike="noStrike" dirty="0" smtClean="0">
                          <a:solidFill>
                            <a:srgbClr val="000000"/>
                          </a:solidFill>
                          <a:effectLst/>
                          <a:latin typeface="Calibri"/>
                        </a:rPr>
                        <a:t>2030</a:t>
                      </a:r>
                      <a:endParaRPr lang="en-GB" sz="1600" b="0" i="0" u="none" strike="noStrike" dirty="0">
                        <a:solidFill>
                          <a:srgbClr val="000000"/>
                        </a:solidFill>
                        <a:effectLst/>
                        <a:latin typeface="Calibri"/>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0086">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0086">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3"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extLst>
                  <a:ext uri="{0D108BD9-81ED-4DB2-BD59-A6C34878D82A}">
                    <a16:rowId xmlns:a16="http://schemas.microsoft.com/office/drawing/2014/main" val="10008"/>
                  </a:ext>
                </a:extLst>
              </a:tr>
              <a:tr h="270086">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extLst>
                  <a:ext uri="{0D108BD9-81ED-4DB2-BD59-A6C34878D82A}">
                    <a16:rowId xmlns:a16="http://schemas.microsoft.com/office/drawing/2014/main" val="10009"/>
                  </a:ext>
                </a:extLst>
              </a:tr>
              <a:tr h="270086">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0086">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70086">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70086">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70086">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80889">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a:hlinkClick r:id="rId5" action="ppaction://hlinksldjump"/>
          </p:cNvPr>
          <p:cNvSpPr txBox="1"/>
          <p:nvPr/>
        </p:nvSpPr>
        <p:spPr>
          <a:xfrm>
            <a:off x="10792046" y="612445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10" name="TextBox 9"/>
          <p:cNvSpPr txBox="1"/>
          <p:nvPr/>
        </p:nvSpPr>
        <p:spPr>
          <a:xfrm>
            <a:off x="10788316" y="6491530"/>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pic>
        <p:nvPicPr>
          <p:cNvPr id="8" name="Picture 7" descr="strommast_04.jpg"/>
          <p:cNvPicPr>
            <a:picLocks noChangeAspect="1"/>
          </p:cNvPicPr>
          <p:nvPr/>
        </p:nvPicPr>
        <p:blipFill>
          <a:blip r:embed="rId8" cstate="screen"/>
          <a:stretch>
            <a:fillRect/>
          </a:stretch>
        </p:blipFill>
        <p:spPr>
          <a:xfrm>
            <a:off x="9841933" y="2637691"/>
            <a:ext cx="2350067" cy="2350067"/>
          </a:xfrm>
          <a:prstGeom prst="rect">
            <a:avLst/>
          </a:prstGeom>
        </p:spPr>
      </p:pic>
    </p:spTree>
    <p:extLst>
      <p:ext uri="{BB962C8B-B14F-4D97-AF65-F5344CB8AC3E}">
        <p14:creationId xmlns:p14="http://schemas.microsoft.com/office/powerpoint/2010/main" val="4161465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96" y="75712"/>
            <a:ext cx="11070771" cy="852983"/>
          </a:xfrm>
        </p:spPr>
        <p:txBody>
          <a:bodyPr>
            <a:normAutofit/>
          </a:bodyPr>
          <a:lstStyle/>
          <a:p>
            <a:r>
              <a:rPr lang="en-GB" b="1" smtClean="0">
                <a:solidFill>
                  <a:schemeClr val="accent1">
                    <a:lumMod val="75000"/>
                  </a:schemeClr>
                </a:solidFill>
              </a:rPr>
              <a:t>Finance Categories</a:t>
            </a:r>
            <a:endParaRPr lang="en-GB" sz="1800" dirty="0"/>
          </a:p>
        </p:txBody>
      </p:sp>
      <p:sp>
        <p:nvSpPr>
          <p:cNvPr id="6" name="TextBox 5"/>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7" name="TextBox 6"/>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245465049"/>
              </p:ext>
            </p:extLst>
          </p:nvPr>
        </p:nvGraphicFramePr>
        <p:xfrm>
          <a:off x="328247" y="1041977"/>
          <a:ext cx="9900274" cy="5245842"/>
        </p:xfrm>
        <a:graphic>
          <a:graphicData uri="http://schemas.openxmlformats.org/drawingml/2006/table">
            <a:tbl>
              <a:tblPr>
                <a:tableStyleId>{5C22544A-7EE6-4342-B048-85BDC9FD1C3A}</a:tableStyleId>
              </a:tblPr>
              <a:tblGrid>
                <a:gridCol w="2472550">
                  <a:extLst>
                    <a:ext uri="{9D8B030D-6E8A-4147-A177-3AD203B41FA5}">
                      <a16:colId xmlns:a16="http://schemas.microsoft.com/office/drawing/2014/main" val="20000"/>
                    </a:ext>
                  </a:extLst>
                </a:gridCol>
                <a:gridCol w="7427724">
                  <a:extLst>
                    <a:ext uri="{9D8B030D-6E8A-4147-A177-3AD203B41FA5}">
                      <a16:colId xmlns:a16="http://schemas.microsoft.com/office/drawing/2014/main" val="20001"/>
                    </a:ext>
                  </a:extLst>
                </a:gridCol>
              </a:tblGrid>
              <a:tr h="876560">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Private</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99"/>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Finance provided by investors or lenders in the expectation of financial returns (profit).</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876560">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User</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FF"/>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Finance from charges paid by users for electricity or purchase of electricity systems, and finance made available to users to pay these charges.</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876560">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Grants/Subsidies</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Funding provided without requirement for repayment, interest or return on investment.</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876560">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Cross-Subsidies</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Funds drawn from charges on one (usually existing or high income) group of users and used to subsidize provision to another (usually new or low-income) group of users</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876560">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Tax </a:t>
                      </a:r>
                      <a:r>
                        <a:rPr lang="en-GB" sz="1800" b="1" u="none" strike="noStrike" kern="1200" dirty="0" smtClean="0">
                          <a:solidFill>
                            <a:schemeClr val="bg1"/>
                          </a:solidFill>
                          <a:effectLst/>
                          <a:latin typeface="+mn-lt"/>
                          <a:ea typeface="+mn-ea"/>
                          <a:cs typeface="+mn-cs"/>
                        </a:rPr>
                        <a:t>Exemptions</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66FF"/>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Waivers granted by government on taxes on electricity; equipment used in generating or distributing electricity; or on electricity businesses</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863042">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Guarantees</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CC"/>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 promise from an institution (the guarantor) with sufficient resources to assume the financial obligations of one party to a contract if that party defaults</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9" name="TextBox 8">
            <a:hlinkClick r:id="rId4" action="ppaction://hlinksldjump"/>
          </p:cNvPr>
          <p:cNvSpPr txBox="1"/>
          <p:nvPr/>
        </p:nvSpPr>
        <p:spPr>
          <a:xfrm>
            <a:off x="10813312" y="5725915"/>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0" name="TextBox 9">
            <a:hlinkClick r:id="rId4" action="ppaction://hlinksldjump"/>
          </p:cNvPr>
          <p:cNvSpPr txBox="1"/>
          <p:nvPr/>
        </p:nvSpPr>
        <p:spPr>
          <a:xfrm>
            <a:off x="10813312" y="5356583"/>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810767901"/>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188" y="142647"/>
            <a:ext cx="11266715" cy="6781188"/>
          </a:xfrm>
        </p:spPr>
        <p:txBody>
          <a:bodyPr anchor="t">
            <a:normAutofit/>
          </a:bodyPr>
          <a:lstStyle/>
          <a:p>
            <a:r>
              <a:rPr lang="en-GB" b="1" dirty="0" smtClean="0">
                <a:solidFill>
                  <a:schemeClr val="accent1">
                    <a:lumMod val="75000"/>
                  </a:schemeClr>
                </a:solidFill>
              </a:rPr>
              <a:t>Technology Development and Adoption:</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1800" b="1" i="1" dirty="0">
                <a:solidFill>
                  <a:schemeClr val="accent1">
                    <a:lumMod val="75000"/>
                  </a:schemeClr>
                </a:solidFill>
              </a:rPr>
              <a:t>Definition</a:t>
            </a:r>
            <a:r>
              <a:rPr lang="en-GB" sz="1800" dirty="0"/>
              <a:t> </a:t>
            </a:r>
            <a:r>
              <a:rPr lang="en-GB" sz="1800" dirty="0" smtClean="0"/>
              <a:t> – </a:t>
            </a:r>
            <a:r>
              <a:rPr lang="en-GB" sz="1600" b="1" i="1" dirty="0" smtClean="0">
                <a:solidFill>
                  <a:schemeClr val="accent1">
                    <a:lumMod val="75000"/>
                  </a:schemeClr>
                </a:solidFill>
              </a:rPr>
              <a:t>The process of engineering, demonstrating, and bringing </a:t>
            </a:r>
            <a:r>
              <a:rPr lang="en-GB" sz="1600" b="1" i="1" dirty="0">
                <a:solidFill>
                  <a:schemeClr val="accent1">
                    <a:lumMod val="75000"/>
                  </a:schemeClr>
                </a:solidFill>
              </a:rPr>
              <a:t>into use a new means of electricity provision, </a:t>
            </a:r>
            <a:r>
              <a:rPr lang="en-GB" sz="1600" b="1" i="1" dirty="0" smtClean="0">
                <a:solidFill>
                  <a:schemeClr val="accent1">
                    <a:lumMod val="75000"/>
                  </a:schemeClr>
                </a:solidFill>
              </a:rPr>
              <a:t>or adoption of a technology in use elsewhere and its adaptation to local </a:t>
            </a:r>
            <a:r>
              <a:rPr lang="en-GB" sz="1600" b="1" i="1" dirty="0">
                <a:solidFill>
                  <a:schemeClr val="accent1">
                    <a:lumMod val="75000"/>
                  </a:schemeClr>
                </a:solidFill>
              </a:rPr>
              <a:t>conditions</a:t>
            </a:r>
            <a:r>
              <a:rPr lang="en-GB" sz="1600" b="1" i="1" dirty="0" smtClean="0">
                <a:solidFill>
                  <a:schemeClr val="accent1">
                    <a:lumMod val="75000"/>
                  </a:schemeClr>
                </a:solidFill>
              </a:rPr>
              <a:t>.</a:t>
            </a:r>
            <a:br>
              <a:rPr lang="en-GB" sz="1600" b="1" i="1" dirty="0" smtClean="0">
                <a:solidFill>
                  <a:schemeClr val="accent1">
                    <a:lumMod val="75000"/>
                  </a:schemeClr>
                </a:solidFill>
              </a:rPr>
            </a:br>
            <a:r>
              <a:rPr lang="en-GB" sz="1600" i="1" dirty="0">
                <a:solidFill>
                  <a:schemeClr val="accent1">
                    <a:lumMod val="75000"/>
                  </a:schemeClr>
                </a:solidFill>
              </a:rPr>
              <a:t/>
            </a:r>
            <a:br>
              <a:rPr lang="en-GB" sz="1600" i="1" dirty="0">
                <a:solidFill>
                  <a:schemeClr val="accent1">
                    <a:lumMod val="75000"/>
                  </a:schemeClr>
                </a:solidFill>
              </a:rPr>
            </a:br>
            <a:r>
              <a:rPr lang="en-GB" sz="1600" i="1" dirty="0"/>
              <a:t>Technology match </a:t>
            </a:r>
            <a:r>
              <a:rPr lang="en-GB" sz="1600" dirty="0"/>
              <a:t>– for successful investment into expanded electrification, the key risks must be addressed.  Financial and political risks will be key concerns, and the technology risk must also be considered.  This does not necessarily relate to the correct operation of the technology, since most electricity generation, transmission and distribution systems to be used </a:t>
            </a:r>
            <a:r>
              <a:rPr lang="en-GB" sz="1600" dirty="0" smtClean="0"/>
              <a:t>will </a:t>
            </a:r>
            <a:r>
              <a:rPr lang="en-GB" sz="1600" dirty="0"/>
              <a:t>already be well tried and tested elsewhere.  However, there is a risk associated with matching the availability of local energy resources to the </a:t>
            </a:r>
            <a:r>
              <a:rPr lang="en-GB" sz="1600" dirty="0" smtClean="0"/>
              <a:t>technology </a:t>
            </a:r>
            <a:r>
              <a:rPr lang="en-GB" sz="1600" dirty="0"/>
              <a:t>introduced.  For distributed electrification systems, whether mini-grids or stand-alone, renewable energy resources will often be the principle fuel source though hybrid systems may also require diesel fuel.  Careful assessment of resource availability is therefore required in advance of any technology selection.  This will relate to the natural conditions (such as solar radiation intensity, wind speeds, and water flow rates) but also supply chains associated with biofuels and with any diesel fuel needed for hybrids or back-up systems</a:t>
            </a:r>
            <a:r>
              <a:rPr lang="en-GB" sz="1600" dirty="0" smtClean="0"/>
              <a:t>.</a:t>
            </a:r>
            <a:br>
              <a:rPr lang="en-GB" sz="1600" dirty="0" smtClean="0"/>
            </a:br>
            <a:r>
              <a:rPr lang="en-GB" sz="1600" dirty="0"/>
              <a:t/>
            </a:r>
            <a:br>
              <a:rPr lang="en-GB" sz="1600" dirty="0"/>
            </a:br>
            <a:r>
              <a:rPr lang="en-GB" sz="1600" i="1" dirty="0"/>
              <a:t>Technology transfer</a:t>
            </a:r>
            <a:r>
              <a:rPr lang="en-GB" sz="1600" dirty="0"/>
              <a:t> – there have been, and continue to be, many programmes driven by industrialised countries that aim to use in developing countries those technologies that have been effectively demonstrated.  This brings the advantage of reducing the risk for </a:t>
            </a:r>
            <a:r>
              <a:rPr lang="en-GB" sz="1600" dirty="0" smtClean="0"/>
              <a:t>of </a:t>
            </a:r>
            <a:r>
              <a:rPr lang="en-GB" sz="1600" dirty="0"/>
              <a:t>trying to implement technologies for electrification that will not function in a way to achieve cost-effective power supplies to remote areas.  The transfer of familiar technologies from an industrialised country </a:t>
            </a:r>
            <a:r>
              <a:rPr lang="en-GB" sz="1600" dirty="0" smtClean="0"/>
              <a:t>may </a:t>
            </a:r>
            <a:r>
              <a:rPr lang="en-GB" sz="1600" dirty="0"/>
              <a:t>also bring the benefit of reduced costs for the recipient country since the provider can generate a new demand for technology that has saturated the market in its country of origin, and thereby justify reduced prices.  However, this process of technology transfer can bring longer-term disadvantages to the </a:t>
            </a:r>
            <a:r>
              <a:rPr lang="en-GB" sz="1600" dirty="0" smtClean="0"/>
              <a:t>developing </a:t>
            </a:r>
            <a:r>
              <a:rPr lang="en-GB" sz="1600" dirty="0"/>
              <a:t>country involved since any replacement of parts, maintenance or operations management may have to be sourced from the country of origin, which will lead to significant costs.  For this reason, </a:t>
            </a:r>
            <a:r>
              <a:rPr lang="en-GB" sz="1600" dirty="0" smtClean="0"/>
              <a:t>policy makers should </a:t>
            </a:r>
            <a:r>
              <a:rPr lang="en-GB" sz="1600" dirty="0"/>
              <a:t>consider the longer-term impact of </a:t>
            </a:r>
            <a:r>
              <a:rPr lang="en-GB" sz="1600" dirty="0" smtClean="0"/>
              <a:t/>
            </a:r>
            <a:br>
              <a:rPr lang="en-GB" sz="1600" dirty="0" smtClean="0"/>
            </a:br>
            <a:r>
              <a:rPr lang="en-GB" sz="1600" dirty="0" smtClean="0"/>
              <a:t>technology </a:t>
            </a:r>
            <a:r>
              <a:rPr lang="en-GB" sz="1600" dirty="0"/>
              <a:t>transfer before accepting any systems for electrification that cannot be supported locally</a:t>
            </a:r>
            <a:r>
              <a:rPr lang="en-GB" sz="1600" dirty="0" smtClean="0"/>
              <a:t>.</a:t>
            </a:r>
            <a:endParaRPr lang="en-GB" sz="1600" dirty="0"/>
          </a:p>
        </p:txBody>
      </p:sp>
      <p:sp>
        <p:nvSpPr>
          <p:cNvPr id="3" name="TextBox 2">
            <a:hlinkClick r:id="rId2" action="ppaction://hlinksldjump"/>
          </p:cNvPr>
          <p:cNvSpPr txBox="1"/>
          <p:nvPr/>
        </p:nvSpPr>
        <p:spPr>
          <a:xfrm>
            <a:off x="10792046" y="6131757"/>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2046" y="5769693"/>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7" name="TextBox 6"/>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1423643601"/>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183" y="-74907"/>
            <a:ext cx="11277601" cy="6859757"/>
          </a:xfrm>
        </p:spPr>
        <p:txBody>
          <a:bodyPr>
            <a:normAutofit fontScale="90000"/>
          </a:bodyPr>
          <a:lstStyle/>
          <a:p>
            <a:r>
              <a:rPr lang="en-GB" b="1" dirty="0" smtClean="0">
                <a:solidFill>
                  <a:schemeClr val="accent1">
                    <a:lumMod val="75000"/>
                  </a:schemeClr>
                </a:solidFill>
              </a:rPr>
              <a:t>Technology Development and Adoption:</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1800" i="1" dirty="0" smtClean="0"/>
              <a:t>Capital </a:t>
            </a:r>
            <a:r>
              <a:rPr lang="en-GB" sz="1800" i="1" dirty="0"/>
              <a:t>vs operational costs</a:t>
            </a:r>
            <a:r>
              <a:rPr lang="en-GB" sz="1800" dirty="0"/>
              <a:t> – the choice of technology to be developed for remote electrification (whether grid extension, mini-grids or stand-alone systems) must take account of the quality of service, the social and environmental impact, but most importantly the cost implications for </a:t>
            </a:r>
            <a:r>
              <a:rPr lang="en-GB" sz="1800" dirty="0" smtClean="0"/>
              <a:t>users</a:t>
            </a:r>
            <a:r>
              <a:rPr lang="en-GB" sz="1800" dirty="0"/>
              <a:t>.  One fundamental issue is the </a:t>
            </a:r>
            <a:r>
              <a:rPr lang="en-GB" sz="1800" dirty="0" smtClean="0"/>
              <a:t>choice </a:t>
            </a:r>
            <a:r>
              <a:rPr lang="en-GB" sz="1800" dirty="0"/>
              <a:t>of renewable energy technology or systems using fossil fuels (such as diesel or coal). </a:t>
            </a:r>
            <a:r>
              <a:rPr lang="en-GB" sz="1800" dirty="0" smtClean="0"/>
              <a:t>The </a:t>
            </a:r>
            <a:r>
              <a:rPr lang="en-GB" sz="1800" dirty="0"/>
              <a:t>capital costs associated with renewable energy technologies can often present a critical barrier to potential </a:t>
            </a:r>
            <a:r>
              <a:rPr lang="en-GB" sz="1800" dirty="0" smtClean="0"/>
              <a:t>users</a:t>
            </a:r>
            <a:r>
              <a:rPr lang="en-GB" sz="1800" dirty="0"/>
              <a:t>. </a:t>
            </a:r>
            <a:r>
              <a:rPr lang="en-GB" sz="1800" dirty="0" smtClean="0"/>
              <a:t>This </a:t>
            </a:r>
            <a:r>
              <a:rPr lang="en-GB" sz="1800" dirty="0"/>
              <a:t>is despite the fact that the running costs will be minimal since the </a:t>
            </a:r>
            <a:r>
              <a:rPr lang="en-GB" sz="1800" dirty="0" smtClean="0"/>
              <a:t>energy </a:t>
            </a:r>
            <a:r>
              <a:rPr lang="en-GB" sz="1800" dirty="0"/>
              <a:t>source is often freely available.  </a:t>
            </a:r>
            <a:r>
              <a:rPr lang="en-GB" sz="1800" dirty="0" smtClean="0"/>
              <a:t>Users often do </a:t>
            </a:r>
            <a:r>
              <a:rPr lang="en-GB" sz="1800" dirty="0"/>
              <a:t>not </a:t>
            </a:r>
            <a:r>
              <a:rPr lang="en-GB" sz="1800" dirty="0" smtClean="0"/>
              <a:t>bear </a:t>
            </a:r>
            <a:r>
              <a:rPr lang="en-GB" sz="1800" dirty="0"/>
              <a:t>the upfront investment costs of electricity generation from fossil fuels, but may underestimate the longer-term financial obligation that is involved.  Independent authorities, including the government, should seek to inform users and investors of the cost implications of technology development, and the likely affordability to the target customers.  Introducing innovative financing mechanisms to offset the upfront costs of renewable energy technologies over a period of time is likely to bring great long-term benefit for end-users, as well as for the environment</a:t>
            </a:r>
            <a:r>
              <a:rPr lang="en-GB" sz="1800" dirty="0" smtClean="0"/>
              <a:t>.</a:t>
            </a:r>
            <a:br>
              <a:rPr lang="en-GB" sz="1800" dirty="0" smtClean="0"/>
            </a:br>
            <a:r>
              <a:rPr lang="en-GB" sz="1800" dirty="0"/>
              <a:t/>
            </a:r>
            <a:br>
              <a:rPr lang="en-GB" sz="1800" dirty="0"/>
            </a:br>
            <a:r>
              <a:rPr lang="en-GB" sz="1800" i="1" dirty="0"/>
              <a:t>Appropriate technology</a:t>
            </a:r>
            <a:r>
              <a:rPr lang="en-GB" sz="1800" dirty="0"/>
              <a:t> – for technology to be appropriate, it must correspond to local needs.  One of the key issues to address regarding any technology introduced for new electricity connections in </a:t>
            </a:r>
            <a:r>
              <a:rPr lang="en-GB" sz="1800" dirty="0" smtClean="0"/>
              <a:t>developing </a:t>
            </a:r>
            <a:r>
              <a:rPr lang="en-GB" sz="1800" dirty="0"/>
              <a:t>countries is its affordability.  Priority must be given to technology that can be built, operated and maintained by the local people with very limited outside assistance (technical, material, or financial) if it is to be sustainable.  In many cases, the most advanced technology is inappropriate for the local needs and alternative approaches should be introduced, based upon the use of locally-available renewable resources, while promoting self-reliance.  For successful electrification expansion, national and local </a:t>
            </a:r>
            <a:r>
              <a:rPr lang="en-GB" sz="1800" dirty="0" smtClean="0"/>
              <a:t>governments, </a:t>
            </a:r>
            <a:r>
              <a:rPr lang="en-GB" sz="1800" dirty="0"/>
              <a:t>as well as private companies, must find technology options for new electricity connections that are both efficient and fit within fiscal limitations.  Another key </a:t>
            </a:r>
            <a:r>
              <a:rPr lang="en-GB" sz="1800" dirty="0" smtClean="0"/>
              <a:t>criterion </a:t>
            </a:r>
            <a:r>
              <a:rPr lang="en-GB" sz="1800" dirty="0"/>
              <a:t>for the adoption of appropriate technology is the “image of modernity”.  It has been found that people in many </a:t>
            </a:r>
            <a:r>
              <a:rPr lang="en-GB" sz="1800" dirty="0" smtClean="0"/>
              <a:t>developing </a:t>
            </a:r>
            <a:r>
              <a:rPr lang="en-GB" sz="1800" dirty="0"/>
              <a:t>countries (in the same way as people of many industrialized countries) want to perceive themselves as modern and progressive, at least within their personal </a:t>
            </a:r>
            <a:r>
              <a:rPr lang="en-GB" sz="1800" dirty="0" smtClean="0"/>
              <a:t/>
            </a:r>
            <a:br>
              <a:rPr lang="en-GB" sz="1800" dirty="0" smtClean="0"/>
            </a:br>
            <a:r>
              <a:rPr lang="en-GB" sz="1800" dirty="0" smtClean="0"/>
              <a:t>context</a:t>
            </a:r>
            <a:r>
              <a:rPr lang="en-GB" sz="1800" dirty="0"/>
              <a:t>. Most people, wherever they live, want to feel significant and to be perceived as worthwhile. It follows, </a:t>
            </a:r>
            <a:r>
              <a:rPr lang="en-GB" sz="1800" dirty="0" smtClean="0"/>
              <a:t/>
            </a:r>
            <a:br>
              <a:rPr lang="en-GB" sz="1800" dirty="0" smtClean="0"/>
            </a:br>
            <a:r>
              <a:rPr lang="en-GB" sz="1800" dirty="0" smtClean="0"/>
              <a:t>therefore</a:t>
            </a:r>
            <a:r>
              <a:rPr lang="en-GB" sz="1800" dirty="0"/>
              <a:t>, that an image of being modern is important to the success of any technology for electrification. People </a:t>
            </a:r>
            <a:r>
              <a:rPr lang="en-GB" sz="1800" dirty="0" smtClean="0"/>
              <a:t/>
            </a:r>
            <a:br>
              <a:rPr lang="en-GB" sz="1800" dirty="0" smtClean="0"/>
            </a:br>
            <a:r>
              <a:rPr lang="en-GB" sz="1800" dirty="0" smtClean="0"/>
              <a:t>must </a:t>
            </a:r>
            <a:r>
              <a:rPr lang="en-GB" sz="1800" dirty="0"/>
              <a:t>believe that a technological device brings with it a degree of sophistication which can elevate the user’s social </a:t>
            </a:r>
            <a:r>
              <a:rPr lang="en-GB" sz="1800" dirty="0" smtClean="0"/>
              <a:t/>
            </a:r>
            <a:br>
              <a:rPr lang="en-GB" sz="1800" dirty="0" smtClean="0"/>
            </a:br>
            <a:r>
              <a:rPr lang="en-GB" sz="1800" dirty="0" smtClean="0"/>
              <a:t>status </a:t>
            </a:r>
            <a:r>
              <a:rPr lang="en-GB" sz="1800" dirty="0"/>
              <a:t>as well as meet a basic human need.  Any technologies introduced to bring electricity to previously unserved </a:t>
            </a:r>
            <a:r>
              <a:rPr lang="en-GB" sz="1800" dirty="0" smtClean="0"/>
              <a:t/>
            </a:r>
            <a:br>
              <a:rPr lang="en-GB" sz="1800" dirty="0" smtClean="0"/>
            </a:br>
            <a:r>
              <a:rPr lang="en-GB" sz="1800" dirty="0" smtClean="0"/>
              <a:t>communities </a:t>
            </a:r>
            <a:r>
              <a:rPr lang="en-GB" sz="1800" dirty="0"/>
              <a:t>must take account of this fact if they are to achieve local acceptance</a:t>
            </a:r>
            <a:r>
              <a:rPr lang="en-GB" sz="1800" dirty="0" smtClean="0"/>
              <a:t>.</a:t>
            </a:r>
            <a:endParaRPr lang="en-GB" sz="1800" dirty="0"/>
          </a:p>
        </p:txBody>
      </p:sp>
      <p:sp>
        <p:nvSpPr>
          <p:cNvPr id="7" name="TextBox 6">
            <a:hlinkClick r:id="rId2" action="ppaction://hlinksldjump"/>
          </p:cNvPr>
          <p:cNvSpPr txBox="1"/>
          <p:nvPr/>
        </p:nvSpPr>
        <p:spPr>
          <a:xfrm>
            <a:off x="10792046" y="577023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8" name="TextBox 7">
            <a:hlinkClick r:id="rId2" action="ppaction://hlinksldjump"/>
          </p:cNvPr>
          <p:cNvSpPr txBox="1"/>
          <p:nvPr/>
        </p:nvSpPr>
        <p:spPr>
          <a:xfrm>
            <a:off x="10792046" y="5408171"/>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9" name="TextBox 8"/>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10" name="TextBox 9"/>
          <p:cNvSpPr txBox="1"/>
          <p:nvPr/>
        </p:nvSpPr>
        <p:spPr>
          <a:xfrm>
            <a:off x="10788316" y="613000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1924287001"/>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 y="21770"/>
            <a:ext cx="11669486" cy="6836230"/>
          </a:xfrm>
        </p:spPr>
        <p:txBody>
          <a:bodyPr>
            <a:normAutofit fontScale="90000"/>
          </a:bodyPr>
          <a:lstStyle/>
          <a:p>
            <a:pPr>
              <a:spcBef>
                <a:spcPts val="0"/>
              </a:spcBef>
            </a:pPr>
            <a:r>
              <a:rPr lang="en-GB" b="1" dirty="0" smtClean="0">
                <a:solidFill>
                  <a:schemeClr val="accent1">
                    <a:lumMod val="75000"/>
                  </a:schemeClr>
                </a:solidFill>
              </a:rPr>
              <a:t>Technology Development and Adoption:</a:t>
            </a:r>
            <a:r>
              <a:rPr lang="en-GB" b="1" dirty="0">
                <a:solidFill>
                  <a:schemeClr val="accent1">
                    <a:lumMod val="75000"/>
                  </a:schemeClr>
                </a:solidFill>
              </a:rPr>
              <a:t/>
            </a:r>
            <a:br>
              <a:rPr lang="en-GB" b="1" dirty="0">
                <a:solidFill>
                  <a:schemeClr val="accent1">
                    <a:lumMod val="75000"/>
                  </a:schemeClr>
                </a:solidFill>
              </a:rPr>
            </a:br>
            <a:r>
              <a:rPr lang="en-GB" sz="2000" b="1" i="1" dirty="0" smtClean="0">
                <a:solidFill>
                  <a:schemeClr val="accent1">
                    <a:lumMod val="75000"/>
                  </a:schemeClr>
                </a:solidFill>
              </a:rPr>
              <a:t>Interactions </a:t>
            </a:r>
            <a:r>
              <a:rPr lang="en-GB" sz="2000" b="1" i="1" dirty="0">
                <a:solidFill>
                  <a:schemeClr val="accent1">
                    <a:lumMod val="75000"/>
                  </a:schemeClr>
                </a:solidFill>
              </a:rPr>
              <a:t>with other NEA Categories:</a:t>
            </a:r>
            <a:r>
              <a:rPr lang="en-GB" sz="2000" dirty="0">
                <a:solidFill>
                  <a:schemeClr val="accent1">
                    <a:lumMod val="75000"/>
                  </a:schemeClr>
                </a:solidFill>
              </a:rPr>
              <a:t>  </a:t>
            </a:r>
            <a:r>
              <a:rPr lang="en-GB" sz="1800" dirty="0"/>
              <a:t/>
            </a:r>
            <a:br>
              <a:rPr lang="en-GB" sz="1800" dirty="0"/>
            </a:br>
            <a:r>
              <a:rPr lang="en-GB" sz="900" dirty="0" smtClean="0"/>
              <a:t> </a:t>
            </a:r>
            <a:r>
              <a:rPr lang="en-GB" sz="1800" dirty="0"/>
              <a:t/>
            </a:r>
            <a:br>
              <a:rPr lang="en-GB" sz="1800" dirty="0"/>
            </a:br>
            <a:r>
              <a:rPr lang="en-GB" sz="1800" b="1" i="1" dirty="0">
                <a:solidFill>
                  <a:schemeClr val="accent1">
                    <a:lumMod val="75000"/>
                  </a:schemeClr>
                </a:solidFill>
              </a:rPr>
              <a:t>Technologies</a:t>
            </a:r>
            <a:r>
              <a:rPr lang="en-GB" sz="1800" dirty="0" smtClean="0"/>
              <a:t> – New technologies may sit within a technology category (</a:t>
            </a:r>
            <a:r>
              <a:rPr lang="en-GB" sz="1800" dirty="0" err="1" smtClean="0"/>
              <a:t>eg</a:t>
            </a:r>
            <a:r>
              <a:rPr lang="en-GB" sz="1800" dirty="0" smtClean="0"/>
              <a:t> grid extension, mini-grid or standalone) or may span more than one category (</a:t>
            </a:r>
            <a:r>
              <a:rPr lang="en-GB" sz="1800" dirty="0" err="1" smtClean="0"/>
              <a:t>eg</a:t>
            </a:r>
            <a:r>
              <a:rPr lang="en-GB" sz="1800" dirty="0" smtClean="0"/>
              <a:t> an advance in electricity storage which could benefit both isolated mini-grids and standalone systems)</a:t>
            </a:r>
            <a:br>
              <a:rPr lang="en-GB" sz="1800" dirty="0" smtClean="0"/>
            </a:br>
            <a:r>
              <a:rPr lang="en-GB" sz="900" dirty="0" smtClean="0"/>
              <a:t> </a:t>
            </a:r>
            <a:r>
              <a:rPr lang="en-GB" sz="1800" dirty="0"/>
              <a:t/>
            </a:r>
            <a:br>
              <a:rPr lang="en-GB" sz="1800" dirty="0"/>
            </a:br>
            <a:r>
              <a:rPr lang="en-GB" sz="1800" b="1" i="1" dirty="0" smtClean="0">
                <a:solidFill>
                  <a:schemeClr val="accent1">
                    <a:lumMod val="75000"/>
                  </a:schemeClr>
                </a:solidFill>
              </a:rPr>
              <a:t>Delivery Model </a:t>
            </a:r>
            <a:r>
              <a:rPr lang="en-GB" sz="1800" dirty="0" smtClean="0"/>
              <a:t>– The private sector will often bring forward new technologies, but they may be reluctant to implement them at scale because of the inherent risk. Private-public partnerships may provide a vehicle to </a:t>
            </a:r>
            <a:r>
              <a:rPr lang="en-GB" sz="1800" dirty="0"/>
              <a:t>bring in new technology, with the private sector providing the technology know-how while the public sector bears the </a:t>
            </a:r>
            <a:r>
              <a:rPr lang="en-GB" sz="1800" dirty="0" smtClean="0"/>
              <a:t>additional technology risk. Adoption of technologies already demonstrated elsewhere and their adaptation for local use may be undertaken by the public or private sector alone.</a:t>
            </a:r>
            <a:br>
              <a:rPr lang="en-GB" sz="1800" dirty="0" smtClean="0"/>
            </a:br>
            <a:r>
              <a:rPr lang="en-GB" sz="900" dirty="0" smtClean="0"/>
              <a:t> </a:t>
            </a:r>
            <a:r>
              <a:rPr lang="en-GB" sz="1800" dirty="0"/>
              <a:t/>
            </a:r>
            <a:br>
              <a:rPr lang="en-GB" sz="1800" dirty="0"/>
            </a:br>
            <a:r>
              <a:rPr lang="en-GB" sz="1800" b="1" i="1" dirty="0">
                <a:solidFill>
                  <a:schemeClr val="accent1">
                    <a:lumMod val="75000"/>
                  </a:schemeClr>
                </a:solidFill>
              </a:rPr>
              <a:t>Legal </a:t>
            </a:r>
            <a:r>
              <a:rPr lang="en-GB" sz="1800" b="1" i="1" dirty="0" smtClean="0">
                <a:solidFill>
                  <a:schemeClr val="accent1">
                    <a:lumMod val="75000"/>
                  </a:schemeClr>
                </a:solidFill>
              </a:rPr>
              <a:t>basis – </a:t>
            </a:r>
            <a:r>
              <a:rPr lang="en-GB" sz="1800" dirty="0"/>
              <a:t>One reason </a:t>
            </a:r>
            <a:r>
              <a:rPr lang="en-GB" sz="1800" dirty="0" smtClean="0"/>
              <a:t>for offering a concession is to support new </a:t>
            </a:r>
            <a:r>
              <a:rPr lang="en-GB" sz="1800" dirty="0"/>
              <a:t>technology </a:t>
            </a:r>
            <a:r>
              <a:rPr lang="en-GB" sz="1800" dirty="0" smtClean="0"/>
              <a:t>development. In general, however, there is no particular association between new technology and any particular regulatory structure. </a:t>
            </a:r>
            <a:r>
              <a:rPr lang="en-GB" sz="1800" b="1" i="1" dirty="0" smtClean="0">
                <a:solidFill>
                  <a:schemeClr val="accent1">
                    <a:lumMod val="75000"/>
                  </a:schemeClr>
                </a:solidFill>
              </a:rPr>
              <a:t/>
            </a:r>
            <a:br>
              <a:rPr lang="en-GB" sz="1800" b="1" i="1" dirty="0" smtClean="0">
                <a:solidFill>
                  <a:schemeClr val="accent1">
                    <a:lumMod val="75000"/>
                  </a:schemeClr>
                </a:solidFill>
              </a:rPr>
            </a:br>
            <a:r>
              <a:rPr lang="en-GB" sz="900" b="1" i="1" dirty="0" smtClean="0">
                <a:solidFill>
                  <a:schemeClr val="accent1">
                    <a:lumMod val="75000"/>
                  </a:schemeClr>
                </a:solidFill>
              </a:rPr>
              <a:t> </a:t>
            </a:r>
            <a:r>
              <a:rPr lang="en-GB" sz="1800" dirty="0"/>
              <a:t/>
            </a:r>
            <a:br>
              <a:rPr lang="en-GB" sz="1800" dirty="0"/>
            </a:br>
            <a:r>
              <a:rPr lang="en-GB" sz="1800" b="1" i="1" dirty="0">
                <a:solidFill>
                  <a:schemeClr val="accent1">
                    <a:lumMod val="75000"/>
                  </a:schemeClr>
                </a:solidFill>
              </a:rPr>
              <a:t>Price/Tarif</a:t>
            </a:r>
            <a:r>
              <a:rPr lang="en-GB" sz="1800" b="1" i="1" dirty="0" smtClean="0">
                <a:solidFill>
                  <a:schemeClr val="accent1">
                    <a:lumMod val="75000"/>
                  </a:schemeClr>
                </a:solidFill>
              </a:rPr>
              <a:t>f regulation –  </a:t>
            </a:r>
            <a:r>
              <a:rPr lang="en-GB" sz="1800" dirty="0"/>
              <a:t>One of the main purposes in the medium term of adopting new technology is to drive down </a:t>
            </a:r>
            <a:r>
              <a:rPr lang="en-GB" sz="1800" dirty="0" smtClean="0"/>
              <a:t>prices or tariffs</a:t>
            </a:r>
            <a:r>
              <a:rPr lang="en-GB" sz="1800" dirty="0"/>
              <a:t>, but  initial demonstration projects may require a </a:t>
            </a:r>
            <a:r>
              <a:rPr lang="en-GB" sz="1800" dirty="0" smtClean="0"/>
              <a:t>higher return on investment and (in the absence of specific grants or subsidies) this should be recognised in agreed prices/tariffs. </a:t>
            </a:r>
            <a:r>
              <a:rPr lang="en-GB" sz="1800" dirty="0"/>
              <a:t/>
            </a:r>
            <a:br>
              <a:rPr lang="en-GB" sz="1800" dirty="0"/>
            </a:br>
            <a:r>
              <a:rPr lang="en-GB" sz="900" dirty="0" smtClean="0"/>
              <a:t> </a:t>
            </a:r>
            <a:r>
              <a:rPr lang="en-GB" sz="1800" dirty="0"/>
              <a:t/>
            </a:r>
            <a:br>
              <a:rPr lang="en-GB" sz="1800" dirty="0"/>
            </a:br>
            <a:r>
              <a:rPr lang="en-GB" sz="1800" b="1" i="1" dirty="0" smtClean="0">
                <a:solidFill>
                  <a:schemeClr val="accent1">
                    <a:lumMod val="75000"/>
                  </a:schemeClr>
                </a:solidFill>
              </a:rPr>
              <a:t>Finance – </a:t>
            </a:r>
            <a:r>
              <a:rPr lang="en-GB" sz="1800" dirty="0"/>
              <a:t>Private financiers are in principle interested in investing in </a:t>
            </a:r>
            <a:r>
              <a:rPr lang="en-GB" sz="1800" dirty="0" smtClean="0"/>
              <a:t>new technologies, but may require higher rates of return and/or grants and subsidies to do so. In the medium term new technology should reduce electricity costs and hence user finance.</a:t>
            </a:r>
            <a:r>
              <a:rPr lang="en-GB" sz="1800" dirty="0"/>
              <a:t/>
            </a:r>
            <a:br>
              <a:rPr lang="en-GB" sz="1800" dirty="0"/>
            </a:br>
            <a:r>
              <a:rPr lang="en-GB" sz="900" dirty="0" smtClean="0"/>
              <a:t> </a:t>
            </a:r>
            <a:r>
              <a:rPr lang="en-GB" sz="1800" dirty="0"/>
              <a:t/>
            </a:r>
            <a:br>
              <a:rPr lang="en-GB" sz="1800" dirty="0"/>
            </a:br>
            <a:r>
              <a:rPr lang="en-GB" sz="1800" b="1" i="1" dirty="0">
                <a:solidFill>
                  <a:schemeClr val="accent1">
                    <a:lumMod val="75000"/>
                  </a:schemeClr>
                </a:solidFill>
              </a:rPr>
              <a:t>Non-Financial Interventions</a:t>
            </a:r>
            <a:r>
              <a:rPr lang="en-GB" sz="1800" i="1" dirty="0" smtClean="0"/>
              <a:t>:</a:t>
            </a:r>
            <a:br>
              <a:rPr lang="en-GB" sz="1800" i="1" dirty="0" smtClean="0"/>
            </a:br>
            <a:r>
              <a:rPr lang="en-GB" sz="1800" i="1" dirty="0" smtClean="0"/>
              <a:t>Quality/technical standards – </a:t>
            </a:r>
            <a:r>
              <a:rPr lang="en-GB" sz="1800" dirty="0" smtClean="0"/>
              <a:t>technology development must take account of all the relevant standards that are enforced in </a:t>
            </a:r>
            <a:br>
              <a:rPr lang="en-GB" sz="1800" dirty="0" smtClean="0"/>
            </a:br>
            <a:r>
              <a:rPr lang="en-GB" sz="1800" dirty="0" smtClean="0"/>
              <a:t>the country of implementation.  However, such standards should take account of the differing needs of target customers </a:t>
            </a:r>
            <a:br>
              <a:rPr lang="en-GB" sz="1800" dirty="0" smtClean="0"/>
            </a:br>
            <a:r>
              <a:rPr lang="en-GB" sz="1800" dirty="0" smtClean="0"/>
              <a:t>for the expansion of electrification.  Such users, often living in remote areas and having a low power demand, will not have </a:t>
            </a:r>
            <a:br>
              <a:rPr lang="en-GB" sz="1800" dirty="0" smtClean="0"/>
            </a:br>
            <a:r>
              <a:rPr lang="en-GB" sz="1800" dirty="0" smtClean="0"/>
              <a:t>the same technology needs as customers who need much greater electricity loads to be provided for.  The application of </a:t>
            </a:r>
            <a:br>
              <a:rPr lang="en-GB" sz="1800" dirty="0" smtClean="0"/>
            </a:br>
            <a:r>
              <a:rPr lang="en-GB" sz="1800" dirty="0" smtClean="0"/>
              <a:t>the same technical standards may impose additional costs on remote users that mean the electricity supply will become </a:t>
            </a:r>
            <a:br>
              <a:rPr lang="en-GB" sz="1800" dirty="0" smtClean="0"/>
            </a:br>
            <a:r>
              <a:rPr lang="en-GB" sz="1800" dirty="0" smtClean="0"/>
              <a:t>unaffordable.  Whilst the safety of supply must be maintained in all cases, other standards (such as the availability of </a:t>
            </a:r>
            <a:br>
              <a:rPr lang="en-GB" sz="1800" dirty="0" smtClean="0"/>
            </a:br>
            <a:r>
              <a:rPr lang="en-GB" sz="1800" dirty="0" smtClean="0"/>
              <a:t>electricity 24/7, or the complexity of control systems) may not be required and could thereby help to reduce electricity </a:t>
            </a:r>
            <a:br>
              <a:rPr lang="en-GB" sz="1800" dirty="0" smtClean="0"/>
            </a:br>
            <a:r>
              <a:rPr lang="en-GB" sz="1800" dirty="0" smtClean="0"/>
              <a:t>cost, hence increasing the level of access to remote areas.</a:t>
            </a:r>
            <a:endParaRPr lang="en-GB" sz="1800" dirty="0"/>
          </a:p>
        </p:txBody>
      </p:sp>
      <p:sp>
        <p:nvSpPr>
          <p:cNvPr id="5" name="TextBox 4">
            <a:hlinkClick r:id="rId2" action="ppaction://hlinksldjump"/>
          </p:cNvPr>
          <p:cNvSpPr txBox="1"/>
          <p:nvPr/>
        </p:nvSpPr>
        <p:spPr>
          <a:xfrm>
            <a:off x="10792046" y="577023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6" name="TextBox 5">
            <a:hlinkClick r:id="rId2" action="ppaction://hlinksldjump"/>
          </p:cNvPr>
          <p:cNvSpPr txBox="1"/>
          <p:nvPr/>
        </p:nvSpPr>
        <p:spPr>
          <a:xfrm>
            <a:off x="10792046" y="5408171"/>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7" name="TextBox 6"/>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8" name="TextBox 7"/>
          <p:cNvSpPr txBox="1"/>
          <p:nvPr/>
        </p:nvSpPr>
        <p:spPr>
          <a:xfrm>
            <a:off x="10788316" y="613000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501492842"/>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5244" y="181230"/>
            <a:ext cx="11842442" cy="6952673"/>
          </a:xfrm>
          <a:prstGeom prst="rect">
            <a:avLst/>
          </a:prstGeom>
        </p:spPr>
        <p:txBody>
          <a:bodyPr wrap="square">
            <a:spAutoFit/>
          </a:bodyPr>
          <a:lstStyle/>
          <a:p>
            <a:pPr>
              <a:lnSpc>
                <a:spcPct val="90000"/>
              </a:lnSpc>
            </a:pPr>
            <a:r>
              <a:rPr lang="en-GB" sz="4000" b="1" dirty="0">
                <a:solidFill>
                  <a:schemeClr val="accent1">
                    <a:lumMod val="75000"/>
                  </a:schemeClr>
                </a:solidFill>
                <a:latin typeface="+mj-lt"/>
                <a:ea typeface="+mj-ea"/>
                <a:cs typeface="+mj-cs"/>
              </a:rPr>
              <a:t>Technology Development and Adoption</a:t>
            </a:r>
            <a:r>
              <a:rPr lang="en-GB" sz="4000" b="1" dirty="0" smtClean="0">
                <a:solidFill>
                  <a:schemeClr val="accent1">
                    <a:lumMod val="75000"/>
                  </a:schemeClr>
                </a:solidFill>
                <a:latin typeface="+mj-lt"/>
                <a:ea typeface="+mj-ea"/>
                <a:cs typeface="+mj-cs"/>
              </a:rPr>
              <a:t>:</a:t>
            </a:r>
            <a:endParaRPr lang="en-GB" sz="1000" b="1" dirty="0" smtClean="0">
              <a:solidFill>
                <a:schemeClr val="accent1">
                  <a:lumMod val="75000"/>
                </a:schemeClr>
              </a:solidFill>
              <a:latin typeface="+mj-lt"/>
              <a:ea typeface="+mj-ea"/>
              <a:cs typeface="+mj-cs"/>
            </a:endParaRPr>
          </a:p>
          <a:p>
            <a:pPr>
              <a:lnSpc>
                <a:spcPct val="90000"/>
              </a:lnSpc>
            </a:pPr>
            <a:r>
              <a:rPr lang="en-GB" sz="1000" b="1" dirty="0" smtClean="0">
                <a:solidFill>
                  <a:schemeClr val="accent1">
                    <a:lumMod val="75000"/>
                  </a:schemeClr>
                </a:solidFill>
                <a:latin typeface="+mj-lt"/>
              </a:rPr>
              <a:t> </a:t>
            </a:r>
            <a:endParaRPr lang="en-GB" sz="1000" b="1" dirty="0">
              <a:solidFill>
                <a:schemeClr val="accent1">
                  <a:lumMod val="75000"/>
                </a:schemeClr>
              </a:solidFill>
              <a:latin typeface="+mj-lt"/>
            </a:endParaRPr>
          </a:p>
          <a:p>
            <a:pPr>
              <a:lnSpc>
                <a:spcPct val="90000"/>
              </a:lnSpc>
            </a:pPr>
            <a:r>
              <a:rPr lang="en-GB" sz="1600" i="1" dirty="0">
                <a:latin typeface="+mj-lt"/>
                <a:ea typeface="+mj-ea"/>
                <a:cs typeface="+mj-cs"/>
              </a:rPr>
              <a:t>Direct Energy Access Provision </a:t>
            </a:r>
            <a:r>
              <a:rPr lang="en-GB" sz="1600" dirty="0">
                <a:latin typeface="+mj-lt"/>
              </a:rPr>
              <a:t>– the focus for technology development, and in particular the financial implications, will have direct impact on the provision of energy access for remote communities.  Appropriate technologies are required to meet the energy needs of target customers, at a price that is affordable.  Only with knowledge of acceptable pricing will technology developers be able to introduce the systems that can provide increased energy access on a sustainable basis for the communities concerned.</a:t>
            </a:r>
            <a:r>
              <a:rPr lang="en-GB" sz="1200" dirty="0">
                <a:latin typeface="+mj-lt"/>
              </a:rPr>
              <a:t/>
            </a:r>
            <a:br>
              <a:rPr lang="en-GB" sz="1200" dirty="0">
                <a:latin typeface="+mj-lt"/>
              </a:rPr>
            </a:br>
            <a:r>
              <a:rPr lang="en-GB" sz="1200" dirty="0" smtClean="0">
                <a:latin typeface="+mj-lt"/>
              </a:rPr>
              <a:t> </a:t>
            </a:r>
            <a:endParaRPr lang="en-GB" sz="1200" dirty="0">
              <a:latin typeface="+mj-lt"/>
            </a:endParaRPr>
          </a:p>
          <a:p>
            <a:pPr>
              <a:lnSpc>
                <a:spcPct val="90000"/>
              </a:lnSpc>
            </a:pPr>
            <a:r>
              <a:rPr lang="en-GB" sz="1600" b="1" i="1" dirty="0" smtClean="0">
                <a:solidFill>
                  <a:schemeClr val="accent1">
                    <a:lumMod val="75000"/>
                  </a:schemeClr>
                </a:solidFill>
                <a:latin typeface="+mj-lt"/>
                <a:ea typeface="+mj-ea"/>
                <a:cs typeface="+mj-cs"/>
              </a:rPr>
              <a:t>Advantages </a:t>
            </a:r>
            <a:r>
              <a:rPr lang="en-GB" sz="1600" b="1" i="1" dirty="0">
                <a:solidFill>
                  <a:schemeClr val="accent1">
                    <a:lumMod val="75000"/>
                  </a:schemeClr>
                </a:solidFill>
                <a:latin typeface="+mj-lt"/>
                <a:ea typeface="+mj-ea"/>
                <a:cs typeface="+mj-cs"/>
              </a:rPr>
              <a:t>and </a:t>
            </a:r>
            <a:r>
              <a:rPr lang="en-GB" sz="1600" b="1" i="1" dirty="0" smtClean="0">
                <a:solidFill>
                  <a:schemeClr val="accent1">
                    <a:lumMod val="75000"/>
                  </a:schemeClr>
                </a:solidFill>
                <a:latin typeface="+mj-lt"/>
                <a:ea typeface="+mj-ea"/>
                <a:cs typeface="+mj-cs"/>
              </a:rPr>
              <a:t>Disadvantages</a:t>
            </a:r>
            <a:endParaRPr lang="en-GB" sz="1600" b="1" i="1" dirty="0">
              <a:solidFill>
                <a:schemeClr val="accent1">
                  <a:lumMod val="75000"/>
                </a:schemeClr>
              </a:solidFill>
              <a:latin typeface="+mj-lt"/>
              <a:ea typeface="+mj-ea"/>
              <a:cs typeface="+mj-cs"/>
            </a:endParaRPr>
          </a:p>
          <a:p>
            <a:pPr>
              <a:lnSpc>
                <a:spcPct val="90000"/>
              </a:lnSpc>
              <a:spcBef>
                <a:spcPts val="600"/>
              </a:spcBef>
            </a:pPr>
            <a:r>
              <a:rPr lang="en-GB" sz="1600" dirty="0" smtClean="0">
                <a:latin typeface="+mj-lt"/>
              </a:rPr>
              <a:t>The </a:t>
            </a:r>
            <a:r>
              <a:rPr lang="en-GB" sz="1600" dirty="0">
                <a:latin typeface="+mj-lt"/>
              </a:rPr>
              <a:t>advantages of appropriate technology development are widespread, with the main result being the application of affordable systems that meet the needs of the target </a:t>
            </a:r>
            <a:r>
              <a:rPr lang="en-GB" sz="1600" dirty="0" smtClean="0">
                <a:latin typeface="+mj-lt"/>
              </a:rPr>
              <a:t>users.  </a:t>
            </a:r>
            <a:r>
              <a:rPr lang="en-GB" sz="1600" dirty="0">
                <a:latin typeface="+mj-lt"/>
              </a:rPr>
              <a:t>This will require an approach that maximises the use of local resources, including labour, thereby increasing local economic value and income generation opportunities for local people.  The implementation of appropriate technology will satisfy the current customer demands and generate increasing interest in the supply of more power to fuel growing numbers of applications and associated job-creation.  Technology development that is effectively targeted at local needs can therefore motivate local economic development and lead to a sustainable market for a growing range of electricity supply systems.</a:t>
            </a:r>
          </a:p>
          <a:p>
            <a:pPr>
              <a:lnSpc>
                <a:spcPct val="90000"/>
              </a:lnSpc>
              <a:spcBef>
                <a:spcPts val="600"/>
              </a:spcBef>
            </a:pPr>
            <a:r>
              <a:rPr lang="en-GB" sz="1600" dirty="0" smtClean="0">
                <a:latin typeface="+mj-lt"/>
              </a:rPr>
              <a:t>Disadvantages </a:t>
            </a:r>
            <a:r>
              <a:rPr lang="en-GB" sz="1600" dirty="0">
                <a:latin typeface="+mj-lt"/>
              </a:rPr>
              <a:t>from technology development for electrification </a:t>
            </a:r>
            <a:r>
              <a:rPr lang="en-GB" sz="1600" dirty="0" smtClean="0">
                <a:latin typeface="+mj-lt"/>
              </a:rPr>
              <a:t>occur </a:t>
            </a:r>
            <a:r>
              <a:rPr lang="en-GB" sz="1600" dirty="0">
                <a:latin typeface="+mj-lt"/>
              </a:rPr>
              <a:t>if the introduction of new systems is misaligned to the interests and profile of the target customers.  In this case, technologies may at one extreme be considered as second-rate solutions for access to electricity and so generate little demand.  At the other extreme, systems may be introduced that are too advanced for local needs and unaffordable for the target market.  </a:t>
            </a:r>
            <a:r>
              <a:rPr lang="en-GB" sz="1600" dirty="0" smtClean="0">
                <a:latin typeface="+mj-lt"/>
              </a:rPr>
              <a:t>Alternatively they may, in practice, fail to deliver the performance they were planned to achieve, resulting in electricity which is both unreliable and uneconomic. In </a:t>
            </a:r>
            <a:r>
              <a:rPr lang="en-GB" sz="1600" dirty="0">
                <a:latin typeface="+mj-lt"/>
              </a:rPr>
              <a:t>either case, this will bring frustration to the local communities and possible the rejection of any attempts to provide access to electricity.</a:t>
            </a:r>
            <a:r>
              <a:rPr lang="en-GB" sz="1600" dirty="0" smtClean="0">
                <a:latin typeface="+mj-lt"/>
                <a:ea typeface="+mj-ea"/>
                <a:cs typeface="+mj-cs"/>
              </a:rPr>
              <a:t> To avoid this new technologies should always be demonstrated at pilot scale in the local context before being implemented at scale.   </a:t>
            </a:r>
            <a:endParaRPr lang="en-GB" sz="1600" dirty="0">
              <a:latin typeface="+mj-lt"/>
              <a:ea typeface="+mj-ea"/>
              <a:cs typeface="+mj-cs"/>
            </a:endParaRPr>
          </a:p>
          <a:p>
            <a:pPr>
              <a:lnSpc>
                <a:spcPct val="90000"/>
              </a:lnSpc>
              <a:spcBef>
                <a:spcPts val="600"/>
              </a:spcBef>
            </a:pPr>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indent="-285750">
              <a:lnSpc>
                <a:spcPct val="90000"/>
              </a:lnSpc>
              <a:spcBef>
                <a:spcPts val="600"/>
              </a:spcBef>
              <a:buFont typeface="Arial" panose="020B0604020202020204" pitchFamily="34" charset="0"/>
              <a:buChar char="•"/>
            </a:pPr>
            <a:r>
              <a:rPr lang="en-GB" sz="1600" dirty="0" err="1" smtClean="0">
                <a:latin typeface="+mj-lt"/>
              </a:rPr>
              <a:t>Wicklein</a:t>
            </a:r>
            <a:r>
              <a:rPr lang="en-GB" sz="1600" dirty="0" smtClean="0">
                <a:latin typeface="+mj-lt"/>
              </a:rPr>
              <a:t>, RC (Date Unknown) Design </a:t>
            </a:r>
            <a:r>
              <a:rPr lang="en-GB" sz="1600" dirty="0">
                <a:latin typeface="+mj-lt"/>
              </a:rPr>
              <a:t>Criteria for Sustainable Development in Appropriate </a:t>
            </a:r>
            <a:r>
              <a:rPr lang="en-GB" sz="1600" dirty="0" smtClean="0">
                <a:latin typeface="+mj-lt"/>
              </a:rPr>
              <a:t>Technology </a:t>
            </a:r>
            <a:r>
              <a:rPr lang="en-GB" sz="1600" u="sng" dirty="0">
                <a:latin typeface="+mj-lt"/>
                <a:hlinkClick r:id="rId2"/>
              </a:rPr>
              <a:t>https://www.iteea.org/File.aspx?id=86706&amp;v=eeddb061</a:t>
            </a:r>
            <a:endParaRPr lang="en-GB" sz="1600" dirty="0">
              <a:latin typeface="+mj-lt"/>
            </a:endParaRPr>
          </a:p>
          <a:p>
            <a:pPr marL="285750" lvl="0" indent="-285750">
              <a:lnSpc>
                <a:spcPct val="90000"/>
              </a:lnSpc>
              <a:spcBef>
                <a:spcPts val="600"/>
              </a:spcBef>
              <a:buFont typeface="Arial" panose="020B0604020202020204" pitchFamily="34" charset="0"/>
              <a:buChar char="•"/>
            </a:pPr>
            <a:r>
              <a:rPr lang="en-GB" sz="1600" dirty="0">
                <a:latin typeface="+mj-lt"/>
              </a:rPr>
              <a:t>EUEI PDF (2015), Low Cost Grid Electrification Technologies A Handbook for Electrification Practitioners. </a:t>
            </a:r>
            <a:r>
              <a:rPr lang="en-GB" sz="1600" dirty="0" err="1">
                <a:latin typeface="+mj-lt"/>
              </a:rPr>
              <a:t>Eschborn</a:t>
            </a:r>
            <a:r>
              <a:rPr lang="en-GB" sz="1600" dirty="0" smtClean="0">
                <a:latin typeface="+mj-lt"/>
              </a:rPr>
              <a:t>.                </a:t>
            </a:r>
            <a:r>
              <a:rPr lang="en-GB" sz="1600" dirty="0">
                <a:latin typeface="+mj-lt"/>
                <a:hlinkClick r:id="rId3"/>
              </a:rPr>
              <a:t>http://</a:t>
            </a:r>
            <a:r>
              <a:rPr lang="en-GB" sz="1600" dirty="0" smtClean="0">
                <a:latin typeface="+mj-lt"/>
                <a:hlinkClick r:id="rId3"/>
              </a:rPr>
              <a:t>www.euei-pdf.org/sites/default/files/field_publication_file/150907_euei_low-cost-manual_en_rz_07_web.pdf</a:t>
            </a:r>
            <a:endParaRPr lang="en-GB" sz="1600" dirty="0" smtClean="0">
              <a:latin typeface="+mj-lt"/>
            </a:endParaRPr>
          </a:p>
          <a:p>
            <a:pPr marL="285750" lvl="0" indent="-285750">
              <a:lnSpc>
                <a:spcPct val="90000"/>
              </a:lnSpc>
              <a:spcBef>
                <a:spcPts val="600"/>
              </a:spcBef>
              <a:buFont typeface="Arial" panose="020B0604020202020204" pitchFamily="34" charset="0"/>
              <a:buChar char="•"/>
            </a:pPr>
            <a:endParaRPr lang="en-GB" sz="1600" dirty="0">
              <a:latin typeface="+mj-lt"/>
            </a:endParaRPr>
          </a:p>
          <a:p>
            <a:pPr>
              <a:lnSpc>
                <a:spcPct val="90000"/>
              </a:lnSpc>
            </a:pPr>
            <a:endParaRPr lang="en-GB" sz="1600" dirty="0">
              <a:latin typeface="+mj-lt"/>
              <a:ea typeface="+mj-ea"/>
              <a:cs typeface="+mj-cs"/>
            </a:endParaRPr>
          </a:p>
        </p:txBody>
      </p:sp>
      <p:sp>
        <p:nvSpPr>
          <p:cNvPr id="8" name="TextBox 7">
            <a:hlinkClick r:id="rId4" action="ppaction://hlinksldjump"/>
          </p:cNvPr>
          <p:cNvSpPr txBox="1"/>
          <p:nvPr/>
        </p:nvSpPr>
        <p:spPr>
          <a:xfrm>
            <a:off x="10792046" y="577023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9" name="TextBox 8">
            <a:hlinkClick r:id="rId4" action="ppaction://hlinksldjump"/>
          </p:cNvPr>
          <p:cNvSpPr txBox="1"/>
          <p:nvPr/>
        </p:nvSpPr>
        <p:spPr>
          <a:xfrm>
            <a:off x="10792046" y="5408171"/>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10" name="TextBox 9"/>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11" name="TextBox 10"/>
          <p:cNvSpPr txBox="1"/>
          <p:nvPr/>
        </p:nvSpPr>
        <p:spPr>
          <a:xfrm>
            <a:off x="10788316" y="613000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2125396652"/>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3288" y="-54895"/>
            <a:ext cx="11752119" cy="861774"/>
          </a:xfrm>
          <a:prstGeom prst="rect">
            <a:avLst/>
          </a:prstGeom>
        </p:spPr>
        <p:txBody>
          <a:bodyPr wrap="square">
            <a:spAutoFit/>
          </a:bodyPr>
          <a:lstStyle/>
          <a:p>
            <a:r>
              <a:rPr lang="en-GB" sz="4000" b="1" dirty="0">
                <a:solidFill>
                  <a:schemeClr val="accent1">
                    <a:lumMod val="75000"/>
                  </a:schemeClr>
                </a:solidFill>
                <a:latin typeface="+mj-lt"/>
                <a:ea typeface="+mj-ea"/>
                <a:cs typeface="+mj-cs"/>
              </a:rPr>
              <a:t>Technology Development and Adoption</a:t>
            </a:r>
            <a:r>
              <a:rPr lang="en-GB" sz="4000" b="1" dirty="0" smtClean="0">
                <a:solidFill>
                  <a:schemeClr val="accent1">
                    <a:lumMod val="75000"/>
                  </a:schemeClr>
                </a:solidFill>
                <a:latin typeface="+mj-lt"/>
                <a:ea typeface="+mj-ea"/>
                <a:cs typeface="+mj-cs"/>
              </a:rPr>
              <a:t>:</a:t>
            </a: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800714114"/>
              </p:ext>
            </p:extLst>
          </p:nvPr>
        </p:nvGraphicFramePr>
        <p:xfrm>
          <a:off x="2732314" y="1034529"/>
          <a:ext cx="6444343" cy="5142437"/>
        </p:xfrm>
        <a:graphic>
          <a:graphicData uri="http://schemas.openxmlformats.org/drawingml/2006/table">
            <a:tbl>
              <a:tblPr/>
              <a:tblGrid>
                <a:gridCol w="4537418">
                  <a:extLst>
                    <a:ext uri="{9D8B030D-6E8A-4147-A177-3AD203B41FA5}">
                      <a16:colId xmlns:a16="http://schemas.microsoft.com/office/drawing/2014/main" val="20000"/>
                    </a:ext>
                  </a:extLst>
                </a:gridCol>
                <a:gridCol w="1906925">
                  <a:extLst>
                    <a:ext uri="{9D8B030D-6E8A-4147-A177-3AD203B41FA5}">
                      <a16:colId xmlns:a16="http://schemas.microsoft.com/office/drawing/2014/main" val="20001"/>
                    </a:ext>
                  </a:extLst>
                </a:gridCol>
              </a:tblGrid>
              <a:tr h="1080344">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Technology Development/ Adoption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91"/>
                    </a:solidFill>
                  </a:tcPr>
                </a:tc>
                <a:extLst>
                  <a:ext uri="{0D108BD9-81ED-4DB2-BD59-A6C34878D82A}">
                    <a16:rowId xmlns:a16="http://schemas.microsoft.com/office/drawing/2014/main" val="10000"/>
                  </a:ext>
                </a:extLst>
              </a:tr>
              <a:tr h="270086">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0086">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0086">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0086">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0086">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0086">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0086">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0086">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70086">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70086">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0086">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70086">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70086">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70086">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2" action="ppaction://hlinksldjump"/>
                        </a:rPr>
                        <a:t>Go To Example </a:t>
                      </a:r>
                      <a:endParaRPr lang="en-GB" sz="160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91"/>
                    </a:solidFill>
                  </a:tcPr>
                </a:tc>
                <a:extLst>
                  <a:ext uri="{0D108BD9-81ED-4DB2-BD59-A6C34878D82A}">
                    <a16:rowId xmlns:a16="http://schemas.microsoft.com/office/drawing/2014/main" val="10014"/>
                  </a:ext>
                </a:extLst>
              </a:tr>
              <a:tr h="280889">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a:hlinkClick r:id="rId3" action="ppaction://hlinksldjump"/>
          </p:cNvPr>
          <p:cNvSpPr txBox="1"/>
          <p:nvPr/>
        </p:nvSpPr>
        <p:spPr>
          <a:xfrm>
            <a:off x="10792046" y="612112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8" name="TextBox 7">
            <a:hlinkClick r:id="rId3" action="ppaction://hlinksldjump"/>
          </p:cNvPr>
          <p:cNvSpPr txBox="1"/>
          <p:nvPr/>
        </p:nvSpPr>
        <p:spPr>
          <a:xfrm>
            <a:off x="10792046" y="575906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10" name="TextBox 9"/>
          <p:cNvSpPr txBox="1"/>
          <p:nvPr/>
        </p:nvSpPr>
        <p:spPr>
          <a:xfrm>
            <a:off x="10788316" y="6480897"/>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pic>
        <p:nvPicPr>
          <p:cNvPr id="9" name="Picture 8" descr="strommast_05.jpg"/>
          <p:cNvPicPr>
            <a:picLocks noChangeAspect="1"/>
          </p:cNvPicPr>
          <p:nvPr/>
        </p:nvPicPr>
        <p:blipFill>
          <a:blip r:embed="rId7" cstate="screen"/>
          <a:srcRect/>
          <a:stretch>
            <a:fillRect/>
          </a:stretch>
        </p:blipFill>
        <p:spPr>
          <a:xfrm>
            <a:off x="9660576" y="2112438"/>
            <a:ext cx="2531424" cy="3056268"/>
          </a:xfrm>
          <a:prstGeom prst="rect">
            <a:avLst/>
          </a:prstGeom>
        </p:spPr>
      </p:pic>
    </p:spTree>
    <p:extLst>
      <p:ext uri="{BB962C8B-B14F-4D97-AF65-F5344CB8AC3E}">
        <p14:creationId xmlns:p14="http://schemas.microsoft.com/office/powerpoint/2010/main" val="562869039"/>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417" y="878337"/>
            <a:ext cx="11091048" cy="5490243"/>
          </a:xfrm>
        </p:spPr>
        <p:txBody>
          <a:bodyPr>
            <a:normAutofit fontScale="90000"/>
          </a:bodyPr>
          <a:lstStyle/>
          <a:p>
            <a:r>
              <a:rPr lang="en-GB" dirty="0" smtClean="0"/>
              <a:t/>
            </a:r>
            <a:br>
              <a:rPr lang="en-GB" dirty="0" smtClean="0"/>
            </a:br>
            <a:r>
              <a:rPr lang="en-GB" b="1" dirty="0" smtClean="0">
                <a:solidFill>
                  <a:schemeClr val="accent1">
                    <a:lumMod val="75000"/>
                  </a:schemeClr>
                </a:solidFill>
              </a:rPr>
              <a:t>National Energy Planning:</a:t>
            </a:r>
            <a:r>
              <a:rPr lang="en-GB" b="1" dirty="0">
                <a:solidFill>
                  <a:schemeClr val="accent1">
                    <a:lumMod val="75000"/>
                  </a:schemeClr>
                </a:solidFill>
              </a:rPr>
              <a:t/>
            </a:r>
            <a:br>
              <a:rPr lang="en-GB" b="1" dirty="0">
                <a:solidFill>
                  <a:schemeClr val="accent1">
                    <a:lumMod val="75000"/>
                  </a:schemeClr>
                </a:solidFill>
              </a:rPr>
            </a:br>
            <a:r>
              <a:rPr lang="en-GB" sz="1800" dirty="0" smtClean="0"/>
              <a:t> </a:t>
            </a:r>
            <a:br>
              <a:rPr lang="en-GB" sz="1800" dirty="0" smtClean="0"/>
            </a:br>
            <a:r>
              <a:rPr lang="en-GB" sz="2000" b="1" i="1" dirty="0">
                <a:solidFill>
                  <a:schemeClr val="accent1">
                    <a:lumMod val="75000"/>
                  </a:schemeClr>
                </a:solidFill>
              </a:rPr>
              <a:t>Definition</a:t>
            </a:r>
            <a:r>
              <a:rPr lang="en-GB" sz="1800" dirty="0"/>
              <a:t> – </a:t>
            </a:r>
            <a:r>
              <a:rPr lang="en-GB" sz="1800" b="1" i="1" dirty="0" smtClean="0">
                <a:solidFill>
                  <a:schemeClr val="accent1">
                    <a:lumMod val="75000"/>
                  </a:schemeClr>
                </a:solidFill>
              </a:rPr>
              <a:t>Bringing </a:t>
            </a:r>
            <a:r>
              <a:rPr lang="en-GB" sz="1800" b="1" i="1" dirty="0">
                <a:solidFill>
                  <a:schemeClr val="accent1">
                    <a:lumMod val="75000"/>
                  </a:schemeClr>
                </a:solidFill>
              </a:rPr>
              <a:t>together information on costs and performance of electricity technologies with data on energy access needs, preferences and willingness to pay and the availability of energy resources for electricity generation, on a geospatial basis to determine how needs can best be met</a:t>
            </a:r>
            <a:r>
              <a:rPr lang="en-GB" sz="1800" b="1" dirty="0">
                <a:solidFill>
                  <a:schemeClr val="accent1">
                    <a:lumMod val="75000"/>
                  </a:schemeClr>
                </a:solidFill>
              </a:rPr>
              <a:t>.</a:t>
            </a:r>
            <a:br>
              <a:rPr lang="en-GB" sz="1800" b="1" dirty="0">
                <a:solidFill>
                  <a:schemeClr val="accent1">
                    <a:lumMod val="75000"/>
                  </a:schemeClr>
                </a:solidFill>
              </a:rPr>
            </a:br>
            <a:r>
              <a:rPr lang="en-GB" sz="1800" dirty="0"/>
              <a:t/>
            </a:r>
            <a:br>
              <a:rPr lang="en-GB" sz="1800" dirty="0"/>
            </a:br>
            <a:r>
              <a:rPr lang="en-GB" sz="2000" b="1" i="1" dirty="0">
                <a:solidFill>
                  <a:schemeClr val="accent1">
                    <a:lumMod val="75000"/>
                  </a:schemeClr>
                </a:solidFill>
              </a:rPr>
              <a:t>Interactions with other NEA Categories:</a:t>
            </a:r>
            <a:r>
              <a:rPr lang="en-GB" sz="2000" dirty="0">
                <a:solidFill>
                  <a:schemeClr val="accent1">
                    <a:lumMod val="75000"/>
                  </a:schemeClr>
                </a:solidFill>
              </a:rPr>
              <a:t>  </a:t>
            </a:r>
            <a:r>
              <a:rPr lang="en-GB" sz="1800" dirty="0"/>
              <a:t/>
            </a:r>
            <a:br>
              <a:rPr lang="en-GB" sz="1800" dirty="0"/>
            </a:br>
            <a:r>
              <a:rPr lang="en-GB" sz="1800" dirty="0"/>
              <a:t/>
            </a:r>
            <a:br>
              <a:rPr lang="en-GB" sz="1800" dirty="0"/>
            </a:br>
            <a:r>
              <a:rPr lang="en-GB" sz="1800" b="1" i="1" dirty="0" smtClean="0">
                <a:solidFill>
                  <a:schemeClr val="accent1">
                    <a:lumMod val="75000"/>
                  </a:schemeClr>
                </a:solidFill>
              </a:rPr>
              <a:t>Technologies - </a:t>
            </a:r>
            <a:r>
              <a:rPr lang="en-GB" sz="1800" dirty="0"/>
              <a:t>The purpose of national energy planning is to compare the viability and costs of building and operating new, centralised electricity generation and extending the existing grid, with those of local generation and a </a:t>
            </a:r>
            <a:r>
              <a:rPr lang="en-GB" sz="1800" dirty="0" smtClean="0"/>
              <a:t>mini-grid </a:t>
            </a:r>
            <a:r>
              <a:rPr lang="en-GB" sz="1800" dirty="0"/>
              <a:t>distribution system, or of standalone systems. Which of these is more appropriate in each location depends on a complex relationship between levels of demand, costs of electricity </a:t>
            </a:r>
            <a:r>
              <a:rPr lang="en-GB" sz="1800" dirty="0" smtClean="0"/>
              <a:t>transmission </a:t>
            </a:r>
            <a:r>
              <a:rPr lang="en-GB" sz="1800" dirty="0"/>
              <a:t>and distribution, availability of energy resources and the capital and operating costs of different forms and scales of electricity generation. National Energy Planning allows the optimum mix of technologies to be established, and hence identifies those technologies which should be the focus of any NEA and on which resources should be concentrated.</a:t>
            </a:r>
            <a:r>
              <a:rPr lang="en-GB" sz="1800" dirty="0" smtClean="0"/>
              <a:t/>
            </a:r>
            <a:br>
              <a:rPr lang="en-GB" sz="1800" dirty="0" smtClean="0"/>
            </a:br>
            <a:r>
              <a:rPr lang="en-GB" sz="1800" dirty="0"/>
              <a:t/>
            </a:r>
            <a:br>
              <a:rPr lang="en-GB" sz="1800" dirty="0"/>
            </a:br>
            <a:r>
              <a:rPr lang="en-GB" sz="1800" b="1" i="1" dirty="0" smtClean="0">
                <a:solidFill>
                  <a:schemeClr val="accent1">
                    <a:lumMod val="75000"/>
                  </a:schemeClr>
                </a:solidFill>
              </a:rPr>
              <a:t>Delivery Model </a:t>
            </a:r>
            <a:r>
              <a:rPr lang="en-GB" sz="1800" dirty="0" smtClean="0"/>
              <a:t>– </a:t>
            </a:r>
            <a:r>
              <a:rPr lang="en-GB" sz="1800" dirty="0"/>
              <a:t>National Energy Planning helps to establish the technologies most suitable for electricity provision but establishing the most appropriate delivery model is then a further exercise.</a:t>
            </a:r>
            <a:br>
              <a:rPr lang="en-GB" sz="1800" dirty="0"/>
            </a:br>
            <a:r>
              <a:rPr lang="en-GB" sz="1800" dirty="0"/>
              <a:t/>
            </a:r>
            <a:br>
              <a:rPr lang="en-GB" sz="1800" dirty="0"/>
            </a:br>
            <a:r>
              <a:rPr lang="en-GB" sz="1800" b="1" i="1" dirty="0" smtClean="0">
                <a:solidFill>
                  <a:schemeClr val="accent1">
                    <a:lumMod val="75000"/>
                  </a:schemeClr>
                </a:solidFill>
              </a:rPr>
              <a:t>Legal basis </a:t>
            </a:r>
            <a:r>
              <a:rPr lang="en-GB" sz="1800" b="1" i="1" dirty="0">
                <a:solidFill>
                  <a:schemeClr val="accent1">
                    <a:lumMod val="75000"/>
                  </a:schemeClr>
                </a:solidFill>
              </a:rPr>
              <a:t>&amp; </a:t>
            </a:r>
            <a:r>
              <a:rPr lang="en-GB" sz="1800" b="1" i="1" dirty="0" smtClean="0">
                <a:solidFill>
                  <a:schemeClr val="accent1">
                    <a:lumMod val="75000"/>
                  </a:schemeClr>
                </a:solidFill>
              </a:rPr>
              <a:t>Price/Tariff </a:t>
            </a:r>
            <a:r>
              <a:rPr lang="en-GB" sz="1800" b="1" i="1" dirty="0">
                <a:solidFill>
                  <a:schemeClr val="accent1">
                    <a:lumMod val="75000"/>
                  </a:schemeClr>
                </a:solidFill>
              </a:rPr>
              <a:t>regulation </a:t>
            </a:r>
            <a:r>
              <a:rPr lang="en-GB" sz="1800" b="1" i="1" dirty="0" smtClean="0">
                <a:solidFill>
                  <a:schemeClr val="accent1">
                    <a:lumMod val="75000"/>
                  </a:schemeClr>
                </a:solidFill>
              </a:rPr>
              <a:t>- </a:t>
            </a:r>
            <a:r>
              <a:rPr lang="en-GB" sz="1800" dirty="0"/>
              <a:t>Once National Energy Planning has allowed the intended mix of technologies to be decided, the legal basis and regulatory framework within which these are to be delivered can be determined.   </a:t>
            </a:r>
            <a:br>
              <a:rPr lang="en-GB" sz="1800" dirty="0"/>
            </a:br>
            <a:r>
              <a:rPr lang="en-GB" sz="1800" dirty="0"/>
              <a:t/>
            </a:r>
            <a:br>
              <a:rPr lang="en-GB" sz="1800" dirty="0"/>
            </a:br>
            <a:r>
              <a:rPr lang="en-GB" sz="1800" b="1" i="1" dirty="0" smtClean="0">
                <a:solidFill>
                  <a:schemeClr val="accent1">
                    <a:lumMod val="75000"/>
                  </a:schemeClr>
                </a:solidFill>
              </a:rPr>
              <a:t>Finance - </a:t>
            </a:r>
            <a:r>
              <a:rPr lang="en-GB" sz="1800" dirty="0"/>
              <a:t>National Energy Planning enables policy makers to assess the overall funding needed for electrification and </a:t>
            </a:r>
            <a:r>
              <a:rPr lang="en-GB" sz="1800" dirty="0" smtClean="0"/>
              <a:t/>
            </a:r>
            <a:br>
              <a:rPr lang="en-GB" sz="1800" dirty="0" smtClean="0"/>
            </a:br>
            <a:r>
              <a:rPr lang="en-GB" sz="1800" dirty="0" smtClean="0"/>
              <a:t>where </a:t>
            </a:r>
            <a:r>
              <a:rPr lang="en-GB" sz="1800" dirty="0"/>
              <a:t>this will most effectively be directed. It also provides information on users’ willingness to pay and hence allows </a:t>
            </a:r>
            <a:r>
              <a:rPr lang="en-GB" sz="1800" dirty="0" smtClean="0"/>
              <a:t/>
            </a:r>
            <a:br>
              <a:rPr lang="en-GB" sz="1800" dirty="0" smtClean="0"/>
            </a:br>
            <a:r>
              <a:rPr lang="en-GB" sz="1800" dirty="0" smtClean="0"/>
              <a:t>the </a:t>
            </a:r>
            <a:r>
              <a:rPr lang="en-GB" sz="1800" dirty="0"/>
              <a:t>mix of </a:t>
            </a:r>
            <a:r>
              <a:rPr lang="en-GB" sz="1800" dirty="0" smtClean="0"/>
              <a:t>private </a:t>
            </a:r>
            <a:r>
              <a:rPr lang="en-GB" sz="1800" dirty="0"/>
              <a:t>finance, grants and subsidies and other public funding and user finance needed to be estimated, </a:t>
            </a:r>
            <a:r>
              <a:rPr lang="en-GB" sz="1800" dirty="0" smtClean="0"/>
              <a:t/>
            </a:r>
            <a:br>
              <a:rPr lang="en-GB" sz="1800" dirty="0" smtClean="0"/>
            </a:br>
            <a:r>
              <a:rPr lang="en-GB" sz="1800" dirty="0" smtClean="0"/>
              <a:t>and </a:t>
            </a:r>
            <a:r>
              <a:rPr lang="en-GB" sz="1800" dirty="0"/>
              <a:t>so </a:t>
            </a:r>
            <a:r>
              <a:rPr lang="en-GB" sz="1800" dirty="0" smtClean="0"/>
              <a:t>provides </a:t>
            </a:r>
            <a:r>
              <a:rPr lang="en-GB" sz="1800" dirty="0"/>
              <a:t>valuable information to support design of financial interventions. If the resulting Plan, and the data </a:t>
            </a:r>
            <a:r>
              <a:rPr lang="en-GB" sz="1800" dirty="0" smtClean="0"/>
              <a:t/>
            </a:r>
            <a:br>
              <a:rPr lang="en-GB" sz="1800" dirty="0" smtClean="0"/>
            </a:br>
            <a:r>
              <a:rPr lang="en-GB" sz="1800" dirty="0" smtClean="0"/>
              <a:t>on </a:t>
            </a:r>
            <a:r>
              <a:rPr lang="en-GB" sz="1800" dirty="0"/>
              <a:t>which it is based is made available, it can support private investment by acting as a source of market </a:t>
            </a:r>
            <a:r>
              <a:rPr lang="en-GB" sz="1800" dirty="0" smtClean="0"/>
              <a:t>information. </a:t>
            </a:r>
            <a:r>
              <a:rPr lang="en-GB" sz="1800" dirty="0"/>
              <a:t/>
            </a:r>
            <a:br>
              <a:rPr lang="en-GB" sz="1800" dirty="0"/>
            </a:br>
            <a:r>
              <a:rPr lang="en-GB" sz="1800" dirty="0"/>
              <a:t/>
            </a:r>
            <a:br>
              <a:rPr lang="en-GB" sz="1800" dirty="0"/>
            </a:br>
            <a:r>
              <a:rPr lang="en-GB" sz="1800" dirty="0"/>
              <a:t/>
            </a:r>
            <a:br>
              <a:rPr lang="en-GB" sz="1800" dirty="0"/>
            </a:br>
            <a:r>
              <a:rPr lang="en-GB" sz="1800" dirty="0"/>
              <a:t/>
            </a:r>
            <a:br>
              <a:rPr lang="en-GB" sz="1800" dirty="0"/>
            </a:br>
            <a:r>
              <a:rPr lang="en-GB" sz="1800" dirty="0"/>
              <a:t/>
            </a:r>
            <a:br>
              <a:rPr lang="en-GB" sz="1800" dirty="0"/>
            </a:br>
            <a:r>
              <a:rPr lang="en-GB" sz="1800" dirty="0" smtClean="0"/>
              <a:t/>
            </a:r>
            <a:br>
              <a:rPr lang="en-GB" sz="1800" dirty="0" smtClean="0"/>
            </a:br>
            <a:r>
              <a:rPr lang="en-GB" sz="1800" dirty="0" smtClean="0"/>
              <a:t> </a:t>
            </a:r>
            <a:r>
              <a:rPr lang="en-GB" sz="1800" dirty="0"/>
              <a:t/>
            </a:r>
            <a:br>
              <a:rPr lang="en-GB" sz="1800" dirty="0"/>
            </a:br>
            <a:endParaRPr lang="en-GB" sz="1800" dirty="0"/>
          </a:p>
        </p:txBody>
      </p:sp>
      <p:sp>
        <p:nvSpPr>
          <p:cNvPr id="3" name="TextBox 2">
            <a:hlinkClick r:id="rId2" action="ppaction://hlinksldjump"/>
          </p:cNvPr>
          <p:cNvSpPr txBox="1"/>
          <p:nvPr/>
        </p:nvSpPr>
        <p:spPr>
          <a:xfrm>
            <a:off x="10788316" y="611935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6" y="5761766"/>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1423643601"/>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20669"/>
            <a:ext cx="11752119" cy="6401753"/>
          </a:xfrm>
          <a:prstGeom prst="rect">
            <a:avLst/>
          </a:prstGeom>
        </p:spPr>
        <p:txBody>
          <a:bodyPr wrap="square">
            <a:spAutoFit/>
          </a:bodyPr>
          <a:lstStyle/>
          <a:p>
            <a:r>
              <a:rPr lang="en-GB" sz="4000" b="1" dirty="0">
                <a:solidFill>
                  <a:schemeClr val="accent1">
                    <a:lumMod val="75000"/>
                  </a:schemeClr>
                </a:solidFill>
                <a:latin typeface="+mj-lt"/>
                <a:ea typeface="+mj-ea"/>
                <a:cs typeface="+mj-cs"/>
              </a:rPr>
              <a:t>National Energy </a:t>
            </a:r>
            <a:r>
              <a:rPr lang="en-GB" sz="4000" b="1" dirty="0" smtClean="0">
                <a:solidFill>
                  <a:schemeClr val="accent1">
                    <a:lumMod val="75000"/>
                  </a:schemeClr>
                </a:solidFill>
                <a:latin typeface="+mj-lt"/>
                <a:ea typeface="+mj-ea"/>
                <a:cs typeface="+mj-cs"/>
              </a:rPr>
              <a:t>Planning</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Other Non-Financial Interventions</a:t>
            </a:r>
            <a:r>
              <a:rPr lang="en-GB" sz="1600" dirty="0" smtClean="0"/>
              <a:t>  </a:t>
            </a:r>
            <a:r>
              <a:rPr lang="en-GB" sz="1600" b="1" i="1" dirty="0" smtClean="0">
                <a:solidFill>
                  <a:schemeClr val="accent1">
                    <a:lumMod val="75000"/>
                  </a:schemeClr>
                </a:solidFill>
              </a:rPr>
              <a:t>- </a:t>
            </a:r>
            <a:r>
              <a:rPr lang="en-GB" sz="1600" dirty="0">
                <a:latin typeface="+mj-lt"/>
                <a:ea typeface="+mj-ea"/>
                <a:cs typeface="+mj-cs"/>
              </a:rPr>
              <a:t>National energy planning can act as the basis for policy and target setting and provide a source of market information. The data and analysis needed to support national energy planning is complex and capacity building or technical assistance may therefore be needed to support the planning process. </a:t>
            </a:r>
            <a:r>
              <a:rPr lang="en-GB" sz="1600" dirty="0" smtClean="0">
                <a:latin typeface="+mj-lt"/>
                <a:ea typeface="+mj-ea"/>
                <a:cs typeface="+mj-cs"/>
              </a:rPr>
              <a:t>Because demand forecasting is a key element of energy planning, it will be important to incorporate the impact of any demand promotion initiatives into national energy plans.</a:t>
            </a:r>
            <a:endParaRPr lang="en-GB" sz="1600" dirty="0">
              <a:latin typeface="+mj-lt"/>
              <a:ea typeface="+mj-ea"/>
              <a:cs typeface="+mj-cs"/>
            </a:endParaRPr>
          </a:p>
          <a:p>
            <a:endParaRPr lang="en-GB" sz="1600" dirty="0" smtClean="0"/>
          </a:p>
          <a:p>
            <a:r>
              <a:rPr lang="en-GB" sz="1600" b="1" i="1" dirty="0" smtClean="0">
                <a:solidFill>
                  <a:schemeClr val="accent1">
                    <a:lumMod val="75000"/>
                  </a:schemeClr>
                </a:solidFill>
                <a:latin typeface="+mj-lt"/>
                <a:ea typeface="+mj-ea"/>
                <a:cs typeface="+mj-cs"/>
              </a:rPr>
              <a:t>Advantages and Disadvantages - </a:t>
            </a:r>
            <a:r>
              <a:rPr lang="en-GB" sz="1600" dirty="0" smtClean="0">
                <a:latin typeface="+mj-lt"/>
                <a:ea typeface="+mj-ea"/>
                <a:cs typeface="+mj-cs"/>
              </a:rPr>
              <a:t>National </a:t>
            </a:r>
            <a:r>
              <a:rPr lang="en-GB" sz="1600" dirty="0">
                <a:latin typeface="+mj-lt"/>
                <a:ea typeface="+mj-ea"/>
                <a:cs typeface="+mj-cs"/>
              </a:rPr>
              <a:t>energy planning provides assessments of the optimum technology mix needed to meet national electricity access needs and the funding needed to deliver it. It supports development of policies and targets and design of NEAs, and provides a source of market information to bring in private investment. Its main disadvantage is the level of detailed (</a:t>
            </a:r>
            <a:r>
              <a:rPr lang="en-GB" sz="1600" dirty="0" err="1">
                <a:latin typeface="+mj-lt"/>
                <a:ea typeface="+mj-ea"/>
                <a:cs typeface="+mj-cs"/>
              </a:rPr>
              <a:t>locationally</a:t>
            </a:r>
            <a:r>
              <a:rPr lang="en-GB" sz="1600" dirty="0">
                <a:latin typeface="+mj-lt"/>
                <a:ea typeface="+mj-ea"/>
                <a:cs typeface="+mj-cs"/>
              </a:rPr>
              <a:t> granular) information and the complexity of the analysis needed.</a:t>
            </a:r>
          </a:p>
          <a:p>
            <a:endParaRPr lang="en-GB" sz="12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endParaRPr lang="en-GB" sz="1200" b="1" i="1" dirty="0">
              <a:solidFill>
                <a:schemeClr val="accent1">
                  <a:lumMod val="75000"/>
                </a:schemeClr>
              </a:solidFill>
              <a:latin typeface="+mj-lt"/>
              <a:ea typeface="+mj-ea"/>
              <a:cs typeface="+mj-cs"/>
            </a:endParaRPr>
          </a:p>
          <a:p>
            <a:r>
              <a:rPr lang="en-GB" sz="1200" dirty="0" smtClean="0">
                <a:latin typeface="+mj-lt"/>
              </a:rPr>
              <a:t> </a:t>
            </a:r>
          </a:p>
          <a:p>
            <a:pPr marL="285750" lvl="0" indent="-285750">
              <a:buFontTx/>
              <a:buChar char="-"/>
            </a:pPr>
            <a:r>
              <a:rPr lang="en-GB" sz="1600" dirty="0" smtClean="0">
                <a:latin typeface="+mj-lt"/>
              </a:rPr>
              <a:t>Club </a:t>
            </a:r>
            <a:r>
              <a:rPr lang="en-GB" sz="1600" dirty="0">
                <a:latin typeface="+mj-lt"/>
              </a:rPr>
              <a:t>ER (2010) Planning tools and methodologies for rural electrification </a:t>
            </a:r>
            <a:r>
              <a:rPr lang="en-GB" sz="1600" u="sng" dirty="0">
                <a:latin typeface="+mj-lt"/>
                <a:hlinkClick r:id="rId2"/>
              </a:rPr>
              <a:t>http://www.club-er.org/images/slideHomePage/Vert%20OutilPlanif_GB_BD.pdf </a:t>
            </a:r>
            <a:endParaRPr lang="en-GB" sz="1600" u="sng" dirty="0" smtClean="0">
              <a:latin typeface="+mj-lt"/>
            </a:endParaRPr>
          </a:p>
          <a:p>
            <a:pPr marL="285750" indent="-285750">
              <a:buFontTx/>
              <a:buChar char="-"/>
            </a:pPr>
            <a:r>
              <a:rPr lang="en-GB" sz="1600" dirty="0">
                <a:latin typeface="+mj-lt"/>
              </a:rPr>
              <a:t>Practical Action (2016) Poor people’s energy outlook 2016: National Energy Access Planning from the Bottom Up, Rugby, UK: Practical Action Publishing </a:t>
            </a:r>
            <a:r>
              <a:rPr lang="en-GB" sz="1600" u="sng" dirty="0">
                <a:latin typeface="+mj-lt"/>
                <a:hlinkClick r:id="rId3"/>
              </a:rPr>
              <a:t>https://policy.practicalaction.org/policy-themes/energy/poor-peoples-energy-outlook/poor-people-s-energy-outlook-2016</a:t>
            </a:r>
            <a:r>
              <a:rPr lang="en-GB" sz="1600" dirty="0">
                <a:latin typeface="+mj-lt"/>
              </a:rPr>
              <a:t> </a:t>
            </a:r>
          </a:p>
          <a:p>
            <a:pPr marL="285750" lvl="0" indent="-285750">
              <a:buFontTx/>
              <a:buChar char="-"/>
            </a:pPr>
            <a:r>
              <a:rPr lang="en-GB" sz="1600" dirty="0" smtClean="0">
                <a:latin typeface="+mj-lt"/>
              </a:rPr>
              <a:t>Rwanda</a:t>
            </a:r>
            <a:r>
              <a:rPr lang="en-GB" sz="1600" dirty="0">
                <a:latin typeface="+mj-lt"/>
              </a:rPr>
              <a:t>. Eng. </a:t>
            </a:r>
            <a:r>
              <a:rPr lang="en-GB" sz="1600" dirty="0" err="1">
                <a:latin typeface="+mj-lt"/>
              </a:rPr>
              <a:t>Yussuf</a:t>
            </a:r>
            <a:r>
              <a:rPr lang="en-GB" sz="1600" dirty="0">
                <a:latin typeface="+mj-lt"/>
              </a:rPr>
              <a:t> </a:t>
            </a:r>
            <a:r>
              <a:rPr lang="en-GB" sz="1600" dirty="0" err="1">
                <a:latin typeface="+mj-lt"/>
              </a:rPr>
              <a:t>Uwamahoro</a:t>
            </a:r>
            <a:r>
              <a:rPr lang="en-GB" sz="1600" dirty="0">
                <a:latin typeface="+mj-lt"/>
              </a:rPr>
              <a:t> (Year Unknown), Rwanda Electricity Access Scale Up Program and Swap Development </a:t>
            </a:r>
            <a:r>
              <a:rPr lang="en-GB" sz="1600" u="sng" dirty="0">
                <a:latin typeface="+mj-lt"/>
                <a:hlinkClick r:id="rId4"/>
              </a:rPr>
              <a:t>http://siteresources.worldbank.org/EXTAFRREGTOPENERGY/Resources/717305-1264695610003/6743444-1268073536147/7.3.Rwanda_sector-wide_approach.pdf </a:t>
            </a:r>
            <a:endParaRPr lang="en-GB" sz="1600" u="sng" dirty="0" smtClean="0">
              <a:latin typeface="+mj-lt"/>
            </a:endParaRPr>
          </a:p>
          <a:p>
            <a:pPr marL="285750" indent="-285750">
              <a:buFontTx/>
              <a:buChar char="-"/>
            </a:pPr>
            <a:r>
              <a:rPr lang="en-GB" sz="1600" dirty="0" smtClean="0">
                <a:latin typeface="+mj-lt"/>
              </a:rPr>
              <a:t>SEI </a:t>
            </a:r>
            <a:r>
              <a:rPr lang="en-GB" sz="1600" dirty="0">
                <a:latin typeface="+mj-lt"/>
              </a:rPr>
              <a:t>(2013): Mainstreaming Sustainable Energy Access into National Development Planning: the Case of </a:t>
            </a:r>
            <a:r>
              <a:rPr lang="en-GB" sz="1600" dirty="0" smtClean="0">
                <a:latin typeface="+mj-lt"/>
              </a:rPr>
              <a:t>Ethiopia                               </a:t>
            </a:r>
            <a:r>
              <a:rPr lang="en-GB" sz="1600" dirty="0" smtClean="0">
                <a:latin typeface="+mj-lt"/>
                <a:hlinkClick r:id="rId5"/>
              </a:rPr>
              <a:t>www.SEI-WP-2013-09-Ethiopia-energy-access.pdf</a:t>
            </a:r>
            <a:endParaRPr lang="en-GB" sz="1600" dirty="0">
              <a:latin typeface="+mj-lt"/>
            </a:endParaRPr>
          </a:p>
          <a:p>
            <a:endParaRPr lang="en-GB" sz="1600" dirty="0">
              <a:latin typeface="+mj-lt"/>
              <a:ea typeface="+mj-ea"/>
              <a:cs typeface="+mj-cs"/>
            </a:endParaRPr>
          </a:p>
        </p:txBody>
      </p:sp>
      <p:sp>
        <p:nvSpPr>
          <p:cNvPr id="8" name="TextBox 7">
            <a:hlinkClick r:id="rId6" action="ppaction://hlinksldjump"/>
          </p:cNvPr>
          <p:cNvSpPr txBox="1"/>
          <p:nvPr/>
        </p:nvSpPr>
        <p:spPr>
          <a:xfrm>
            <a:off x="10788316" y="575783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CATEGORIES</a:t>
            </a:r>
            <a:endParaRPr lang="en-GB" dirty="0"/>
          </a:p>
        </p:txBody>
      </p:sp>
      <p:sp>
        <p:nvSpPr>
          <p:cNvPr id="9" name="TextBox 8">
            <a:hlinkClick r:id="rId6" action="ppaction://hlinksldjump"/>
          </p:cNvPr>
          <p:cNvSpPr txBox="1"/>
          <p:nvPr/>
        </p:nvSpPr>
        <p:spPr>
          <a:xfrm>
            <a:off x="10788316" y="5400244"/>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8" action="ppaction://hlinksldjump"/>
              </a:rPr>
              <a:t>EXAMPLES</a:t>
            </a:r>
            <a:endParaRPr lang="en-GB" dirty="0"/>
          </a:p>
        </p:txBody>
      </p:sp>
      <p:sp>
        <p:nvSpPr>
          <p:cNvPr id="10" name="TextBox 9"/>
          <p:cNvSpPr txBox="1"/>
          <p:nvPr/>
        </p:nvSpPr>
        <p:spPr>
          <a:xfrm>
            <a:off x="10792046" y="6499340"/>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8" action="ppaction://hlinksldjump"/>
              </a:rPr>
              <a:t>NEXT</a:t>
            </a:r>
            <a:endParaRPr lang="en-GB" b="1" dirty="0"/>
          </a:p>
        </p:txBody>
      </p:sp>
      <p:sp>
        <p:nvSpPr>
          <p:cNvPr id="11" name="TextBox 10"/>
          <p:cNvSpPr txBox="1"/>
          <p:nvPr/>
        </p:nvSpPr>
        <p:spPr>
          <a:xfrm>
            <a:off x="10788316" y="613000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9" action="ppaction://hlinksldjump"/>
              </a:rPr>
              <a:t>PREVIOUS</a:t>
            </a:r>
            <a:endParaRPr lang="en-GB" dirty="0"/>
          </a:p>
        </p:txBody>
      </p:sp>
    </p:spTree>
    <p:extLst>
      <p:ext uri="{BB962C8B-B14F-4D97-AF65-F5344CB8AC3E}">
        <p14:creationId xmlns:p14="http://schemas.microsoft.com/office/powerpoint/2010/main" val="2125396652"/>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7995" y="124355"/>
            <a:ext cx="11752119" cy="861774"/>
          </a:xfrm>
          <a:prstGeom prst="rect">
            <a:avLst/>
          </a:prstGeom>
        </p:spPr>
        <p:txBody>
          <a:bodyPr wrap="square">
            <a:spAutoFit/>
          </a:bodyPr>
          <a:lstStyle/>
          <a:p>
            <a:r>
              <a:rPr lang="en-GB" sz="4000" b="1" dirty="0">
                <a:solidFill>
                  <a:schemeClr val="accent1">
                    <a:lumMod val="75000"/>
                  </a:schemeClr>
                </a:solidFill>
                <a:latin typeface="+mj-lt"/>
                <a:ea typeface="+mj-ea"/>
                <a:cs typeface="+mj-cs"/>
              </a:rPr>
              <a:t>National Energy </a:t>
            </a:r>
            <a:r>
              <a:rPr lang="en-GB" sz="4000" b="1" dirty="0" smtClean="0">
                <a:solidFill>
                  <a:schemeClr val="accent1">
                    <a:lumMod val="75000"/>
                  </a:schemeClr>
                </a:solidFill>
                <a:latin typeface="+mj-lt"/>
                <a:ea typeface="+mj-ea"/>
                <a:cs typeface="+mj-cs"/>
              </a:rPr>
              <a:t>Planning</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070987681"/>
              </p:ext>
            </p:extLst>
          </p:nvPr>
        </p:nvGraphicFramePr>
        <p:xfrm>
          <a:off x="2873830" y="1219200"/>
          <a:ext cx="6324599" cy="4957767"/>
        </p:xfrm>
        <a:graphic>
          <a:graphicData uri="http://schemas.openxmlformats.org/drawingml/2006/table">
            <a:tbl>
              <a:tblPr/>
              <a:tblGrid>
                <a:gridCol w="4587509">
                  <a:extLst>
                    <a:ext uri="{9D8B030D-6E8A-4147-A177-3AD203B41FA5}">
                      <a16:colId xmlns:a16="http://schemas.microsoft.com/office/drawing/2014/main" val="20000"/>
                    </a:ext>
                  </a:extLst>
                </a:gridCol>
                <a:gridCol w="1737090">
                  <a:extLst>
                    <a:ext uri="{9D8B030D-6E8A-4147-A177-3AD203B41FA5}">
                      <a16:colId xmlns:a16="http://schemas.microsoft.com/office/drawing/2014/main" val="20001"/>
                    </a:ext>
                  </a:extLst>
                </a:gridCol>
              </a:tblGrid>
              <a:tr h="1041547">
                <a:tc>
                  <a:txBody>
                    <a:bodyPr/>
                    <a:lstStyle/>
                    <a:p>
                      <a:pPr algn="l" fontAlgn="b"/>
                      <a:r>
                        <a:rPr lang="en-GB" sz="1600" b="0" i="0" u="none" strike="noStrike" dirty="0">
                          <a:solidFill>
                            <a:srgbClr val="000000"/>
                          </a:solidFill>
                          <a:effectLst/>
                          <a:latin typeface="Calibri"/>
                        </a:rPr>
                        <a:t>National Electrification Approach</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National Energy Planning</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7D"/>
                    </a:solidFill>
                  </a:tcPr>
                </a:tc>
                <a:extLst>
                  <a:ext uri="{0D108BD9-81ED-4DB2-BD59-A6C34878D82A}">
                    <a16:rowId xmlns:a16="http://schemas.microsoft.com/office/drawing/2014/main" val="10000"/>
                  </a:ext>
                </a:extLst>
              </a:tr>
              <a:tr h="260387">
                <a:tc>
                  <a:txBody>
                    <a:bodyPr/>
                    <a:lstStyle/>
                    <a:p>
                      <a:pPr algn="l" fontAlgn="b"/>
                      <a:r>
                        <a:rPr lang="en-GB" sz="1600" b="0" i="0" u="none" strike="noStrike" dirty="0">
                          <a:solidFill>
                            <a:srgbClr val="000000"/>
                          </a:solidFill>
                          <a:effectLst/>
                          <a:latin typeface="Calibri"/>
                        </a:rPr>
                        <a:t>Bangladesh, IDCOL Solar Home Systems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60387">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60387">
                <a:tc>
                  <a:txBody>
                    <a:bodyPr/>
                    <a:lstStyle/>
                    <a:p>
                      <a:pPr algn="l" fontAlgn="b"/>
                      <a:r>
                        <a:rPr lang="en-GB" sz="1600" b="0" i="0" u="none" strike="noStrike" dirty="0">
                          <a:solidFill>
                            <a:srgbClr val="000000"/>
                          </a:solidFill>
                          <a:effectLst/>
                          <a:latin typeface="Calibri"/>
                        </a:rPr>
                        <a:t>Cambodia “Light Touch” Regulation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60387">
                <a:tc>
                  <a:txBody>
                    <a:bodyPr/>
                    <a:lstStyle/>
                    <a:p>
                      <a:pPr algn="l" fontAlgn="b"/>
                      <a:r>
                        <a:rPr lang="en-GB" sz="1600" b="0" i="0" u="none" strike="noStrike" dirty="0">
                          <a:solidFill>
                            <a:srgbClr val="000000"/>
                          </a:solidFill>
                          <a:effectLst/>
                          <a:latin typeface="Calibri"/>
                        </a:rPr>
                        <a:t>Costa Rica, Distribution Cooperatives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60387">
                <a:tc>
                  <a:txBody>
                    <a:bodyPr/>
                    <a:lstStyle/>
                    <a:p>
                      <a:pPr algn="l" fontAlgn="b"/>
                      <a:r>
                        <a:rPr lang="en-GB" sz="1600" b="0" i="0" u="none" strike="noStrike" dirty="0">
                          <a:solidFill>
                            <a:srgbClr val="000000"/>
                          </a:solidFill>
                          <a:effectLst/>
                          <a:latin typeface="Calibri"/>
                        </a:rPr>
                        <a:t>Ethiopia, Solar Market Development</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60387">
                <a:tc>
                  <a:txBody>
                    <a:bodyPr/>
                    <a:lstStyle/>
                    <a:p>
                      <a:pPr algn="l" fontAlgn="b"/>
                      <a:r>
                        <a:rPr lang="en-GB" sz="1600" b="0" i="0" u="none" strike="noStrike" dirty="0">
                          <a:solidFill>
                            <a:srgbClr val="000000"/>
                          </a:solidFill>
                          <a:effectLst/>
                          <a:latin typeface="Calibri"/>
                        </a:rPr>
                        <a:t>Kenya, Off-Grid for Vision 2030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60387">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60387">
                <a:tc>
                  <a:txBody>
                    <a:bodyPr/>
                    <a:lstStyle/>
                    <a:p>
                      <a:pPr algn="l" fontAlgn="b"/>
                      <a:r>
                        <a:rPr lang="en-GB" sz="1600" b="0" i="0" u="none" strike="noStrike" dirty="0">
                          <a:solidFill>
                            <a:srgbClr val="000000"/>
                          </a:solidFill>
                          <a:effectLst/>
                          <a:latin typeface="Calibri"/>
                        </a:rPr>
                        <a:t>Nepal, Rural Energy Development Programme</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60387">
                <a:tc>
                  <a:txBody>
                    <a:bodyPr/>
                    <a:lstStyle/>
                    <a:p>
                      <a:pPr algn="l" fontAlgn="b"/>
                      <a:r>
                        <a:rPr lang="en-GB" sz="1600" b="0" i="0" u="none" strike="noStrike" dirty="0">
                          <a:solidFill>
                            <a:srgbClr val="000000"/>
                          </a:solidFill>
                          <a:effectLst/>
                          <a:latin typeface="Calibri"/>
                        </a:rPr>
                        <a:t>Peru, Concession Model for Standalone Systems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2" action="ppaction://hlinksldjump"/>
                        </a:rPr>
                        <a:t>Go To Example</a:t>
                      </a:r>
                      <a:endParaRPr lang="en-GB" sz="1600" b="0" i="0" u="none" strike="noStrike" dirty="0">
                        <a:solidFill>
                          <a:srgbClr val="000000"/>
                        </a:solidFill>
                        <a:effectLst/>
                        <a:latin typeface="Calibri"/>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7D"/>
                    </a:solidFill>
                  </a:tcPr>
                </a:tc>
                <a:extLst>
                  <a:ext uri="{0D108BD9-81ED-4DB2-BD59-A6C34878D82A}">
                    <a16:rowId xmlns:a16="http://schemas.microsoft.com/office/drawing/2014/main" val="10009"/>
                  </a:ext>
                </a:extLst>
              </a:tr>
              <a:tr h="260387">
                <a:tc>
                  <a:txBody>
                    <a:bodyPr/>
                    <a:lstStyle/>
                    <a:p>
                      <a:pPr algn="l" fontAlgn="b"/>
                      <a:r>
                        <a:rPr lang="en-GB" sz="1600" b="0" i="0" u="none" strike="noStrike" dirty="0">
                          <a:solidFill>
                            <a:srgbClr val="000000"/>
                          </a:solidFill>
                          <a:effectLst/>
                          <a:latin typeface="Calibri"/>
                        </a:rPr>
                        <a:t>Philippines, Islanded Distribution by Cooperatives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260387">
                <a:tc>
                  <a:txBody>
                    <a:bodyPr/>
                    <a:lstStyle/>
                    <a:p>
                      <a:pPr algn="l" fontAlgn="b"/>
                      <a:r>
                        <a:rPr lang="en-GB" sz="1600" b="0" i="0" u="none" strike="noStrike" dirty="0">
                          <a:solidFill>
                            <a:srgbClr val="000000"/>
                          </a:solidFill>
                          <a:effectLst/>
                          <a:latin typeface="Calibri"/>
                        </a:rPr>
                        <a:t>Rwanda, Sector-Wide Approach to Planning</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3" action="ppaction://hlinksldjump"/>
                        </a:rPr>
                        <a:t>Go To Example</a:t>
                      </a:r>
                      <a:endParaRPr lang="en-GB" sz="1600" b="0" i="0" u="none" strike="noStrike" dirty="0">
                        <a:solidFill>
                          <a:srgbClr val="000000"/>
                        </a:solidFill>
                        <a:effectLst/>
                        <a:latin typeface="Calibri"/>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7D"/>
                    </a:solidFill>
                  </a:tcPr>
                </a:tc>
                <a:extLst>
                  <a:ext uri="{0D108BD9-81ED-4DB2-BD59-A6C34878D82A}">
                    <a16:rowId xmlns:a16="http://schemas.microsoft.com/office/drawing/2014/main" val="10011"/>
                  </a:ext>
                </a:extLst>
              </a:tr>
              <a:tr h="260387">
                <a:tc>
                  <a:txBody>
                    <a:bodyPr/>
                    <a:lstStyle/>
                    <a:p>
                      <a:pPr algn="l" fontAlgn="b"/>
                      <a:r>
                        <a:rPr lang="en-GB" sz="1600" b="0" i="0" u="none" strike="noStrike" dirty="0">
                          <a:solidFill>
                            <a:srgbClr val="000000"/>
                          </a:solidFill>
                          <a:effectLst/>
                          <a:latin typeface="Calibri"/>
                        </a:rPr>
                        <a:t>South Africa, Integrated National Electrification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 </a:t>
                      </a:r>
                      <a:endParaRPr lang="en-GB" sz="1600" b="0" i="0" u="none" strike="noStrike" dirty="0">
                        <a:solidFill>
                          <a:srgbClr val="000000"/>
                        </a:solidFill>
                        <a:effectLst/>
                        <a:latin typeface="Calibri"/>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7D"/>
                    </a:solidFill>
                  </a:tcPr>
                </a:tc>
                <a:extLst>
                  <a:ext uri="{0D108BD9-81ED-4DB2-BD59-A6C34878D82A}">
                    <a16:rowId xmlns:a16="http://schemas.microsoft.com/office/drawing/2014/main" val="10012"/>
                  </a:ext>
                </a:extLst>
              </a:tr>
              <a:tr h="260387">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3"/>
                  </a:ext>
                </a:extLst>
              </a:tr>
              <a:tr h="260387">
                <a:tc>
                  <a:txBody>
                    <a:bodyPr/>
                    <a:lstStyle/>
                    <a:p>
                      <a:pPr algn="l" fontAlgn="b"/>
                      <a:r>
                        <a:rPr lang="en-GB" sz="1600" b="0" i="0" u="none" strike="noStrike" dirty="0">
                          <a:solidFill>
                            <a:srgbClr val="000000"/>
                          </a:solidFill>
                          <a:effectLst/>
                          <a:latin typeface="Calibri"/>
                        </a:rPr>
                        <a:t>Tunisia, Low Cost Distribution Technology</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4"/>
                  </a:ext>
                </a:extLst>
              </a:tr>
              <a:tr h="270802">
                <a:tc>
                  <a:txBody>
                    <a:bodyPr/>
                    <a:lstStyle/>
                    <a:p>
                      <a:pPr algn="l" fontAlgn="b"/>
                      <a:r>
                        <a:rPr lang="en-GB" sz="1600" b="0" i="0" u="none" strike="noStrike" dirty="0">
                          <a:solidFill>
                            <a:srgbClr val="000000"/>
                          </a:solidFill>
                          <a:effectLst/>
                          <a:latin typeface="Calibri"/>
                        </a:rPr>
                        <a:t>Vietnam, Rapid Grid Expansion</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a:hlinkClick r:id="rId5" action="ppaction://hlinksldjump"/>
          </p:cNvPr>
          <p:cNvSpPr txBox="1"/>
          <p:nvPr/>
        </p:nvSpPr>
        <p:spPr>
          <a:xfrm>
            <a:off x="10788316" y="610872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8" name="TextBox 7">
            <a:hlinkClick r:id="rId5" action="ppaction://hlinksldjump"/>
          </p:cNvPr>
          <p:cNvSpPr txBox="1"/>
          <p:nvPr/>
        </p:nvSpPr>
        <p:spPr>
          <a:xfrm>
            <a:off x="10788316" y="5751133"/>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
        <p:nvSpPr>
          <p:cNvPr id="10" name="TextBox 9"/>
          <p:cNvSpPr txBox="1"/>
          <p:nvPr/>
        </p:nvSpPr>
        <p:spPr>
          <a:xfrm>
            <a:off x="10788316" y="6480897"/>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pic>
        <p:nvPicPr>
          <p:cNvPr id="9" name="Picture 8" descr="strommast_06.jpg"/>
          <p:cNvPicPr>
            <a:picLocks noChangeAspect="1"/>
          </p:cNvPicPr>
          <p:nvPr/>
        </p:nvPicPr>
        <p:blipFill>
          <a:blip r:embed="rId9" cstate="screen"/>
          <a:srcRect/>
          <a:stretch>
            <a:fillRect/>
          </a:stretch>
        </p:blipFill>
        <p:spPr>
          <a:xfrm>
            <a:off x="9574129" y="2160927"/>
            <a:ext cx="2617871" cy="3043404"/>
          </a:xfrm>
          <a:prstGeom prst="rect">
            <a:avLst/>
          </a:prstGeom>
        </p:spPr>
      </p:pic>
    </p:spTree>
    <p:extLst>
      <p:ext uri="{BB962C8B-B14F-4D97-AF65-F5344CB8AC3E}">
        <p14:creationId xmlns:p14="http://schemas.microsoft.com/office/powerpoint/2010/main" val="1256755232"/>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0"/>
            <a:ext cx="10907486" cy="788765"/>
          </a:xfrm>
        </p:spPr>
        <p:txBody>
          <a:bodyPr>
            <a:normAutofit/>
          </a:bodyPr>
          <a:lstStyle/>
          <a:p>
            <a:pPr lvl="0"/>
            <a:r>
              <a:rPr lang="en-GB" sz="4000" dirty="0" smtClean="0">
                <a:solidFill>
                  <a:schemeClr val="accent1">
                    <a:lumMod val="75000"/>
                  </a:schemeClr>
                </a:solidFill>
              </a:rPr>
              <a:t>Bangladesh, IDCOL Solar Home Systems</a:t>
            </a:r>
            <a:endParaRPr lang="en-GB" sz="4000" dirty="0">
              <a:solidFill>
                <a:schemeClr val="accent1">
                  <a:lumMod val="75000"/>
                </a:schemeClr>
              </a:solidFill>
            </a:endParaRPr>
          </a:p>
        </p:txBody>
      </p:sp>
      <p:sp>
        <p:nvSpPr>
          <p:cNvPr id="5" name="Content Placeholder 4"/>
          <p:cNvSpPr>
            <a:spLocks noGrp="1"/>
          </p:cNvSpPr>
          <p:nvPr>
            <p:ph idx="1"/>
          </p:nvPr>
        </p:nvSpPr>
        <p:spPr>
          <a:xfrm>
            <a:off x="250371" y="693511"/>
            <a:ext cx="12051499" cy="6055632"/>
          </a:xfrm>
        </p:spPr>
        <p:txBody>
          <a:bodyPr>
            <a:noAutofit/>
          </a:bodyPr>
          <a:lstStyle/>
          <a:p>
            <a:pPr marL="0" indent="0">
              <a:lnSpc>
                <a:spcPct val="100000"/>
              </a:lnSpc>
              <a:spcBef>
                <a:spcPts val="0"/>
              </a:spcBef>
              <a:buNone/>
            </a:pPr>
            <a:r>
              <a:rPr lang="en-GB" sz="1600" b="1" dirty="0" smtClean="0">
                <a:solidFill>
                  <a:schemeClr val="accent1">
                    <a:lumMod val="75000"/>
                  </a:schemeClr>
                </a:solidFill>
                <a:latin typeface="+mj-lt"/>
              </a:rPr>
              <a:t>Categories </a:t>
            </a:r>
          </a:p>
          <a:p>
            <a:pPr marL="0" indent="0">
              <a:lnSpc>
                <a:spcPct val="100000"/>
              </a:lnSpc>
              <a:spcBef>
                <a:spcPts val="0"/>
              </a:spcBef>
              <a:buNone/>
            </a:pPr>
            <a:r>
              <a:rPr lang="en-GB" sz="1600" dirty="0">
                <a:latin typeface="+mj-lt"/>
                <a:ea typeface="+mj-ea"/>
                <a:cs typeface="+mj-cs"/>
              </a:rPr>
              <a:t>(</a:t>
            </a:r>
            <a:r>
              <a:rPr lang="en-GB" sz="1600" dirty="0" smtClean="0">
                <a:latin typeface="+mj-lt"/>
                <a:ea typeface="+mj-ea"/>
                <a:cs typeface="+mj-cs"/>
              </a:rPr>
              <a:t>highlighted):</a:t>
            </a:r>
            <a:endParaRPr lang="en-GB" sz="1600" dirty="0">
              <a:latin typeface="+mj-lt"/>
              <a:ea typeface="+mj-ea"/>
              <a:cs typeface="+mj-cs"/>
            </a:endParaRPr>
          </a:p>
          <a:p>
            <a:pPr marL="0" indent="0">
              <a:lnSpc>
                <a:spcPct val="100000"/>
              </a:lnSpc>
              <a:buNone/>
            </a:pPr>
            <a:endParaRPr lang="en-GB" sz="1600" b="1" dirty="0">
              <a:solidFill>
                <a:schemeClr val="accent1">
                  <a:lumMod val="75000"/>
                </a:schemeClr>
              </a:solidFill>
              <a:latin typeface="+mj-lt"/>
            </a:endParaRPr>
          </a:p>
          <a:p>
            <a:pPr marL="0" indent="0">
              <a:lnSpc>
                <a:spcPct val="100000"/>
              </a:lnSpc>
              <a:buNone/>
            </a:pPr>
            <a:endParaRPr lang="en-GB" sz="1600" b="1" dirty="0" smtClean="0">
              <a:solidFill>
                <a:schemeClr val="accent1">
                  <a:lumMod val="75000"/>
                </a:schemeClr>
              </a:solidFill>
              <a:latin typeface="+mj-lt"/>
            </a:endParaRPr>
          </a:p>
          <a:p>
            <a:pPr marL="0" indent="0">
              <a:lnSpc>
                <a:spcPct val="100000"/>
              </a:lnSpc>
              <a:buNone/>
            </a:pPr>
            <a:endParaRPr lang="en-GB" sz="1600" b="1" dirty="0">
              <a:solidFill>
                <a:schemeClr val="accent1">
                  <a:lumMod val="75000"/>
                </a:schemeClr>
              </a:solidFill>
              <a:latin typeface="+mj-lt"/>
            </a:endParaRPr>
          </a:p>
          <a:p>
            <a:pPr marL="0" indent="0">
              <a:lnSpc>
                <a:spcPct val="100000"/>
              </a:lnSpc>
              <a:buNone/>
            </a:pPr>
            <a:endParaRPr lang="en-GB" sz="1600" b="1" dirty="0" smtClean="0">
              <a:solidFill>
                <a:schemeClr val="accent1">
                  <a:lumMod val="75000"/>
                </a:schemeClr>
              </a:solidFill>
              <a:latin typeface="+mj-lt"/>
            </a:endParaRPr>
          </a:p>
          <a:p>
            <a:pPr marL="0" indent="0">
              <a:lnSpc>
                <a:spcPct val="100000"/>
              </a:lnSpc>
              <a:buNone/>
            </a:pPr>
            <a:endParaRPr lang="en-GB" sz="1600" b="1" dirty="0">
              <a:solidFill>
                <a:schemeClr val="accent1">
                  <a:lumMod val="75000"/>
                </a:schemeClr>
              </a:solidFill>
              <a:latin typeface="+mj-lt"/>
            </a:endParaRPr>
          </a:p>
          <a:p>
            <a:pPr marL="0" indent="0">
              <a:lnSpc>
                <a:spcPct val="100000"/>
              </a:lnSpc>
              <a:buNone/>
            </a:pPr>
            <a:r>
              <a:rPr lang="en-GB" sz="1600" b="1" dirty="0" smtClean="0">
                <a:solidFill>
                  <a:schemeClr val="accent1">
                    <a:lumMod val="75000"/>
                  </a:schemeClr>
                </a:solidFill>
                <a:latin typeface="+mj-lt"/>
              </a:rPr>
              <a:t/>
            </a:r>
            <a:br>
              <a:rPr lang="en-GB" sz="1600" b="1" dirty="0" smtClean="0">
                <a:solidFill>
                  <a:schemeClr val="accent1">
                    <a:lumMod val="75000"/>
                  </a:schemeClr>
                </a:solidFill>
                <a:latin typeface="+mj-lt"/>
              </a:rPr>
            </a:br>
            <a:endParaRPr lang="en-GB" sz="1600" b="1" dirty="0" smtClean="0">
              <a:solidFill>
                <a:schemeClr val="accent1">
                  <a:lumMod val="75000"/>
                </a:schemeClr>
              </a:solidFill>
              <a:latin typeface="+mj-lt"/>
            </a:endParaRPr>
          </a:p>
          <a:p>
            <a:pPr marL="0" indent="0">
              <a:lnSpc>
                <a:spcPct val="100000"/>
              </a:lnSpc>
              <a:buNone/>
            </a:pPr>
            <a:endParaRPr lang="en-GB" sz="1600" b="1" dirty="0">
              <a:solidFill>
                <a:schemeClr val="accent1">
                  <a:lumMod val="75000"/>
                </a:schemeClr>
              </a:solidFill>
              <a:latin typeface="+mj-lt"/>
            </a:endParaRPr>
          </a:p>
          <a:p>
            <a:pPr marL="0" indent="0">
              <a:lnSpc>
                <a:spcPct val="100000"/>
              </a:lnSpc>
              <a:buNone/>
            </a:pPr>
            <a:endParaRPr lang="en-GB" sz="1600" b="1" dirty="0" smtClean="0">
              <a:solidFill>
                <a:schemeClr val="accent1">
                  <a:lumMod val="75000"/>
                </a:schemeClr>
              </a:solidFill>
              <a:latin typeface="+mj-lt"/>
            </a:endParaRPr>
          </a:p>
          <a:p>
            <a:pPr marL="0" indent="0">
              <a:lnSpc>
                <a:spcPct val="100000"/>
              </a:lnSpc>
              <a:buNone/>
            </a:pPr>
            <a:endParaRPr lang="en-GB" sz="1600" b="1" dirty="0" smtClean="0">
              <a:solidFill>
                <a:schemeClr val="accent1">
                  <a:lumMod val="75000"/>
                </a:schemeClr>
              </a:solidFill>
              <a:latin typeface="+mj-lt"/>
            </a:endParaRPr>
          </a:p>
          <a:p>
            <a:pPr marL="0" indent="0">
              <a:lnSpc>
                <a:spcPct val="100000"/>
              </a:lnSpc>
              <a:buNone/>
            </a:pPr>
            <a:endParaRPr lang="en-GB" sz="1600" b="1" dirty="0">
              <a:solidFill>
                <a:schemeClr val="accent1">
                  <a:lumMod val="75000"/>
                </a:schemeClr>
              </a:solidFill>
              <a:latin typeface="+mj-lt"/>
            </a:endParaRPr>
          </a:p>
          <a:p>
            <a:pPr marL="0" indent="0">
              <a:lnSpc>
                <a:spcPct val="100000"/>
              </a:lnSpc>
              <a:spcBef>
                <a:spcPts val="600"/>
              </a:spcBef>
              <a:buNone/>
            </a:pPr>
            <a:r>
              <a:rPr lang="en-GB" sz="1600" b="1" dirty="0" smtClean="0">
                <a:solidFill>
                  <a:schemeClr val="accent1">
                    <a:lumMod val="75000"/>
                  </a:schemeClr>
                </a:solidFill>
                <a:latin typeface="+mj-lt"/>
              </a:rPr>
              <a:t>Description - </a:t>
            </a:r>
            <a:r>
              <a:rPr lang="en-GB" sz="1500" dirty="0" smtClean="0">
                <a:latin typeface="+mj-lt"/>
                <a:ea typeface="+mj-ea"/>
                <a:cs typeface="+mj-cs"/>
              </a:rPr>
              <a:t>IDCOL started its Solar Home System (SHS) program in January 2003 to supply off-grid rural people that are beyond the convenient reach of the PBSs (rural electricity cooperatives).  IDCOL sets technical standards, certifies products and provides loans and grants (funded by multilateral agencies through the Government) to selected Programme Operators (POs), thereby reducing SHS costs and building local capacity. IDCOL also provides soft loans (through refinancing 70% of the full loan for the system), provides training and promotional support, and monitors the implementation undertaken by </a:t>
            </a:r>
            <a:r>
              <a:rPr lang="en-GB" sz="1500" dirty="0" err="1" smtClean="0">
                <a:latin typeface="+mj-lt"/>
                <a:ea typeface="+mj-ea"/>
                <a:cs typeface="+mj-cs"/>
              </a:rPr>
              <a:t>POs.</a:t>
            </a:r>
            <a:r>
              <a:rPr lang="en-GB" sz="1500" dirty="0" smtClean="0">
                <a:latin typeface="+mj-lt"/>
                <a:ea typeface="+mj-ea"/>
                <a:cs typeface="+mj-cs"/>
              </a:rPr>
              <a:t>  The POs identify customers, install SHSs, extend micro-credit to households and provide after sales services.  Each household receiving a SHS is obliged to maintain the system and to make loan repayments in monthly instalments over a period of 3-10 years, depending upon affordability.</a:t>
            </a:r>
          </a:p>
        </p:txBody>
      </p:sp>
      <p:sp>
        <p:nvSpPr>
          <p:cNvPr id="6" name="TextBox 5"/>
          <p:cNvSpPr txBox="1"/>
          <p:nvPr/>
        </p:nvSpPr>
        <p:spPr>
          <a:xfrm>
            <a:off x="11483163" y="6499340"/>
            <a:ext cx="697962"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2" action="ppaction://hlinksldjump"/>
              </a:rPr>
              <a:t>NEXT</a:t>
            </a:r>
            <a:endParaRPr lang="en-GB" b="1" dirty="0"/>
          </a:p>
        </p:txBody>
      </p:sp>
      <p:pic>
        <p:nvPicPr>
          <p:cNvPr id="102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6344" y="813280"/>
            <a:ext cx="7724775" cy="429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95645"/>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71206"/>
            <a:ext cx="10907486" cy="788765"/>
          </a:xfrm>
        </p:spPr>
        <p:txBody>
          <a:bodyPr>
            <a:normAutofit/>
          </a:bodyPr>
          <a:lstStyle/>
          <a:p>
            <a:pPr lvl="0"/>
            <a:r>
              <a:rPr lang="en-GB" sz="4000" dirty="0" smtClean="0">
                <a:solidFill>
                  <a:schemeClr val="accent1">
                    <a:lumMod val="75000"/>
                  </a:schemeClr>
                </a:solidFill>
              </a:rPr>
              <a:t>Bangladesh, IDCOL Solar Home Systems</a:t>
            </a:r>
            <a:endParaRPr lang="en-GB" sz="4000" dirty="0">
              <a:solidFill>
                <a:schemeClr val="accent1">
                  <a:lumMod val="75000"/>
                </a:schemeClr>
              </a:solidFill>
            </a:endParaRPr>
          </a:p>
        </p:txBody>
      </p:sp>
      <p:sp>
        <p:nvSpPr>
          <p:cNvPr id="5" name="Content Placeholder 4"/>
          <p:cNvSpPr>
            <a:spLocks noGrp="1"/>
          </p:cNvSpPr>
          <p:nvPr>
            <p:ph idx="1"/>
          </p:nvPr>
        </p:nvSpPr>
        <p:spPr>
          <a:xfrm>
            <a:off x="272143" y="987425"/>
            <a:ext cx="11702143" cy="5750832"/>
          </a:xfrm>
        </p:spPr>
        <p:txBody>
          <a:bodyPr>
            <a:normAutofit/>
          </a:bodyPr>
          <a:lstStyle/>
          <a:p>
            <a:pPr marL="0" indent="0">
              <a:lnSpc>
                <a:spcPct val="100000"/>
              </a:lnSpc>
              <a:buNone/>
            </a:pPr>
            <a:r>
              <a:rPr lang="en-GB" sz="1600" b="1" dirty="0" smtClean="0">
                <a:solidFill>
                  <a:schemeClr val="accent1">
                    <a:lumMod val="75000"/>
                  </a:schemeClr>
                </a:solidFill>
                <a:latin typeface="+mj-lt"/>
              </a:rPr>
              <a:t>Context - </a:t>
            </a:r>
            <a:r>
              <a:rPr lang="en-GB" sz="1600" dirty="0" smtClean="0">
                <a:latin typeface="+mj-lt"/>
              </a:rPr>
              <a:t>Rural </a:t>
            </a:r>
            <a:r>
              <a:rPr lang="en-GB" sz="1600" dirty="0">
                <a:latin typeface="+mj-lt"/>
              </a:rPr>
              <a:t>electricity co-operatives have been the main mode of grid extension in Bangladesh. The Rural Electrification Board (REB), a Government body, was established in 1977 - it builds electricity lines and sub stations and is responsible for co-ordination of the co-operative programme.  A co-op (rural electric society, locally "PBS") - which owns, operates and manages a rural distribution system within its area of jurisdiction - is an autonomous organization registered with the REB. The member consumers participate in policy making of the PBS through elected representatives to the PBS governing body known as the Board of Directors. The PBSs buy wholesale power from Bangladesh Power Development Board (BPDB) and sell to users. Retail tariffs are limited so that the margin over the specified bulk supply tariff is only $0.0024/kWh. There are currently (Jan 2017) 78 PBSs, serving 61 districts and connecting over 65,000 villages.  The PBSs are well known for their high connection rates and efficiency of operation, with low losses and good collection rates. Despite the success of the REB programme for increased access to the grid, there remain many communities that are too remote to be targeted by the </a:t>
            </a:r>
            <a:r>
              <a:rPr lang="en-GB" sz="1600" dirty="0" smtClean="0">
                <a:latin typeface="+mj-lt"/>
              </a:rPr>
              <a:t>PBSs and IDCOL </a:t>
            </a:r>
            <a:r>
              <a:rPr lang="en-GB" sz="1600" dirty="0">
                <a:latin typeface="+mj-lt"/>
              </a:rPr>
              <a:t>established </a:t>
            </a:r>
            <a:r>
              <a:rPr lang="en-GB" sz="1600" dirty="0" smtClean="0">
                <a:latin typeface="+mj-lt"/>
              </a:rPr>
              <a:t>its solar </a:t>
            </a:r>
            <a:r>
              <a:rPr lang="en-GB" sz="1600" dirty="0">
                <a:latin typeface="+mj-lt"/>
              </a:rPr>
              <a:t>PV programmes using mini-grids and stand-alone systems to supplement the REB </a:t>
            </a:r>
            <a:r>
              <a:rPr lang="en-GB" sz="1600" dirty="0" smtClean="0">
                <a:latin typeface="+mj-lt"/>
              </a:rPr>
              <a:t>efforts with </a:t>
            </a:r>
            <a:r>
              <a:rPr lang="en-GB" sz="1600" dirty="0">
                <a:latin typeface="+mj-lt"/>
              </a:rPr>
              <a:t>support from a range of international </a:t>
            </a:r>
            <a:r>
              <a:rPr lang="en-GB" sz="1600" dirty="0" smtClean="0">
                <a:latin typeface="+mj-lt"/>
              </a:rPr>
              <a:t>donors.  </a:t>
            </a:r>
            <a:r>
              <a:rPr lang="en-GB" sz="1600" dirty="0">
                <a:latin typeface="+mj-lt"/>
              </a:rPr>
              <a:t>IDCOL has approved 18 Solar Mini-Grid Projects, among which 7 are </a:t>
            </a:r>
            <a:r>
              <a:rPr lang="en-GB" sz="1600" dirty="0" smtClean="0">
                <a:latin typeface="+mj-lt"/>
              </a:rPr>
              <a:t>operational  providing </a:t>
            </a:r>
            <a:r>
              <a:rPr lang="en-GB" sz="1600" dirty="0">
                <a:latin typeface="+mj-lt"/>
              </a:rPr>
              <a:t>access to low-emission electricity for almost 5000 rural households, and is aiming to install 50 solar mini-grids by 2018</a:t>
            </a:r>
            <a:r>
              <a:rPr lang="en-GB" sz="1600" dirty="0" smtClean="0">
                <a:latin typeface="+mj-lt"/>
              </a:rPr>
              <a:t>.</a:t>
            </a:r>
          </a:p>
          <a:p>
            <a:pPr marL="0" indent="0">
              <a:buNone/>
            </a:pPr>
            <a:r>
              <a:rPr lang="en-GB" sz="1600" b="1" dirty="0" smtClean="0">
                <a:solidFill>
                  <a:schemeClr val="accent1">
                    <a:lumMod val="75000"/>
                  </a:schemeClr>
                </a:solidFill>
                <a:latin typeface="+mj-lt"/>
              </a:rPr>
              <a:t>Objectives</a:t>
            </a:r>
            <a:r>
              <a:rPr lang="en-GB" sz="1600" dirty="0" smtClean="0">
                <a:solidFill>
                  <a:schemeClr val="accent1">
                    <a:lumMod val="75000"/>
                  </a:schemeClr>
                </a:solidFill>
                <a:latin typeface="+mj-lt"/>
              </a:rPr>
              <a:t> - </a:t>
            </a:r>
            <a:r>
              <a:rPr lang="en-GB" sz="1600" dirty="0" smtClean="0">
                <a:latin typeface="+mj-lt"/>
              </a:rPr>
              <a:t>The </a:t>
            </a:r>
            <a:r>
              <a:rPr lang="en-GB" sz="1600" dirty="0">
                <a:latin typeface="+mj-lt"/>
              </a:rPr>
              <a:t>Government vision is to ensure access to electricity for all by 2021. </a:t>
            </a:r>
            <a:r>
              <a:rPr lang="en-GB" sz="1600" dirty="0" smtClean="0">
                <a:latin typeface="+mj-lt"/>
              </a:rPr>
              <a:t>IDCOL's </a:t>
            </a:r>
            <a:r>
              <a:rPr lang="en-GB" sz="1600" dirty="0">
                <a:latin typeface="+mj-lt"/>
              </a:rPr>
              <a:t>original objectives </a:t>
            </a:r>
            <a:r>
              <a:rPr lang="en-GB" sz="1600" dirty="0" smtClean="0">
                <a:latin typeface="+mj-lt"/>
              </a:rPr>
              <a:t>for its solar home system (SHS) programme were </a:t>
            </a:r>
            <a:r>
              <a:rPr lang="en-GB" sz="1600" dirty="0">
                <a:latin typeface="+mj-lt"/>
              </a:rPr>
              <a:t>quickly exceeded and it now has a target of 6 million SHS by 2021, with an estimated generation capacity of 220 MW of electricity</a:t>
            </a:r>
            <a:r>
              <a:rPr lang="en-GB" sz="1600" dirty="0" smtClean="0">
                <a:latin typeface="+mj-lt"/>
              </a:rPr>
              <a:t>.</a:t>
            </a:r>
          </a:p>
          <a:p>
            <a:pPr marL="0" indent="0">
              <a:buNone/>
            </a:pPr>
            <a:r>
              <a:rPr lang="en-GB" sz="1600" b="1" dirty="0">
                <a:solidFill>
                  <a:schemeClr val="accent1">
                    <a:lumMod val="75000"/>
                  </a:schemeClr>
                </a:solidFill>
                <a:latin typeface="+mj-lt"/>
              </a:rPr>
              <a:t>Legal Basis: </a:t>
            </a:r>
            <a:r>
              <a:rPr lang="en-GB" sz="1600" dirty="0">
                <a:latin typeface="+mj-lt"/>
              </a:rPr>
              <a:t>The Rural Electrification Board Act, 2013 replaced the Rural Electrification Board Ordinance, 1977, and confirms REB's responsibility for electrifying rural Bangladesh. IDCOL (Infrastructure Development Company Limited) is a government owned non-bank financial institution that finances renewable infrastructure projects in </a:t>
            </a:r>
            <a:r>
              <a:rPr lang="en-GB" sz="1600" dirty="0" smtClean="0">
                <a:latin typeface="+mj-lt"/>
              </a:rPr>
              <a:t>Bangladesh. In selecting partner organizations to implement the programme, IDCOL effectively grants the POs concessions to operate within the SHS market.</a:t>
            </a:r>
            <a:endParaRPr lang="en-GB" sz="1600" b="1" dirty="0">
              <a:solidFill>
                <a:srgbClr val="FF0000"/>
              </a:solidFill>
              <a:latin typeface="+mj-lt"/>
            </a:endParaRPr>
          </a:p>
          <a:p>
            <a:pPr marL="0" indent="0">
              <a:buNone/>
            </a:pPr>
            <a:endParaRPr lang="en-GB" sz="1600" dirty="0">
              <a:latin typeface="+mj-lt"/>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2" action="ppaction://hlinksldjump"/>
              </a:rPr>
              <a:t>NEXT</a:t>
            </a:r>
            <a:endParaRPr lang="en-GB" b="1" dirty="0"/>
          </a:p>
        </p:txBody>
      </p:sp>
    </p:spTree>
    <p:extLst>
      <p:ext uri="{BB962C8B-B14F-4D97-AF65-F5344CB8AC3E}">
        <p14:creationId xmlns:p14="http://schemas.microsoft.com/office/powerpoint/2010/main" val="535673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756" y="71938"/>
            <a:ext cx="11070771" cy="852983"/>
          </a:xfrm>
        </p:spPr>
        <p:txBody>
          <a:bodyPr>
            <a:normAutofit/>
          </a:bodyPr>
          <a:lstStyle/>
          <a:p>
            <a:r>
              <a:rPr lang="en-GB" b="1" dirty="0">
                <a:solidFill>
                  <a:schemeClr val="accent1">
                    <a:lumMod val="75000"/>
                  </a:schemeClr>
                </a:solidFill>
              </a:rPr>
              <a:t>Non-Financial </a:t>
            </a:r>
            <a:r>
              <a:rPr lang="en-GB" b="1">
                <a:solidFill>
                  <a:schemeClr val="accent1">
                    <a:lumMod val="75000"/>
                  </a:schemeClr>
                </a:solidFill>
              </a:rPr>
              <a:t>Intervention </a:t>
            </a:r>
            <a:r>
              <a:rPr lang="en-GB" b="1" smtClean="0">
                <a:solidFill>
                  <a:schemeClr val="accent1">
                    <a:lumMod val="75000"/>
                  </a:schemeClr>
                </a:solidFill>
              </a:rPr>
              <a:t>Categories</a:t>
            </a:r>
            <a:endParaRPr lang="en-GB" sz="1800" dirty="0"/>
          </a:p>
        </p:txBody>
      </p:sp>
      <p:sp>
        <p:nvSpPr>
          <p:cNvPr id="6" name="TextBox 5"/>
          <p:cNvSpPr txBox="1"/>
          <p:nvPr/>
        </p:nvSpPr>
        <p:spPr>
          <a:xfrm>
            <a:off x="10802922" y="6488668"/>
            <a:ext cx="139946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7" name="TextBox 6"/>
          <p:cNvSpPr txBox="1"/>
          <p:nvPr/>
        </p:nvSpPr>
        <p:spPr>
          <a:xfrm>
            <a:off x="10802922" y="6103155"/>
            <a:ext cx="1399470"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558167237"/>
              </p:ext>
            </p:extLst>
          </p:nvPr>
        </p:nvGraphicFramePr>
        <p:xfrm>
          <a:off x="334963" y="1050925"/>
          <a:ext cx="10053046" cy="5138888"/>
        </p:xfrm>
        <a:graphic>
          <a:graphicData uri="http://schemas.openxmlformats.org/drawingml/2006/table">
            <a:tbl>
              <a:tblPr>
                <a:tableStyleId>{5C22544A-7EE6-4342-B048-85BDC9FD1C3A}</a:tableStyleId>
              </a:tblPr>
              <a:tblGrid>
                <a:gridCol w="2574904">
                  <a:extLst>
                    <a:ext uri="{9D8B030D-6E8A-4147-A177-3AD203B41FA5}">
                      <a16:colId xmlns:a16="http://schemas.microsoft.com/office/drawing/2014/main" val="20000"/>
                    </a:ext>
                  </a:extLst>
                </a:gridCol>
                <a:gridCol w="7478142">
                  <a:extLst>
                    <a:ext uri="{9D8B030D-6E8A-4147-A177-3AD203B41FA5}">
                      <a16:colId xmlns:a16="http://schemas.microsoft.com/office/drawing/2014/main" val="20001"/>
                    </a:ext>
                  </a:extLst>
                </a:gridCol>
              </a:tblGrid>
              <a:tr h="1021468">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Direct </a:t>
                      </a:r>
                      <a:r>
                        <a:rPr lang="en-GB" sz="1800" b="1" u="none" strike="noStrike" kern="1200" dirty="0" smtClean="0">
                          <a:solidFill>
                            <a:schemeClr val="bg1"/>
                          </a:solidFill>
                          <a:effectLst/>
                          <a:latin typeface="+mn-lt"/>
                          <a:ea typeface="+mn-ea"/>
                          <a:cs typeface="+mn-cs"/>
                        </a:rPr>
                        <a:t>Energy </a:t>
                      </a:r>
                      <a:br>
                        <a:rPr lang="en-GB" sz="1800" b="1" u="none" strike="noStrike" kern="1200" dirty="0" smtClean="0">
                          <a:solidFill>
                            <a:schemeClr val="bg1"/>
                          </a:solidFill>
                          <a:effectLst/>
                          <a:latin typeface="+mn-lt"/>
                          <a:ea typeface="+mn-ea"/>
                          <a:cs typeface="+mn-cs"/>
                        </a:rPr>
                      </a:br>
                      <a:r>
                        <a:rPr lang="en-GB" sz="1800" b="1" u="none" strike="noStrike" kern="1200" dirty="0" smtClean="0">
                          <a:solidFill>
                            <a:schemeClr val="bg1"/>
                          </a:solidFill>
                          <a:effectLst/>
                          <a:latin typeface="+mn-lt"/>
                          <a:ea typeface="+mn-ea"/>
                          <a:cs typeface="+mn-cs"/>
                        </a:rPr>
                        <a:t>Access Provision </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D64"/>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Direct action by an implementing authority (such as a Rural Energy Agency or national utility) to provide or take part in the provision of electricity directly, rather than by funding, incentivizing or facilitating provision by others.</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872826">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Institutional </a:t>
                      </a:r>
                      <a:r>
                        <a:rPr lang="en-GB" sz="1800" b="1" u="none" strike="noStrike" kern="1200" dirty="0" smtClean="0">
                          <a:solidFill>
                            <a:schemeClr val="bg1"/>
                          </a:solidFill>
                          <a:effectLst/>
                          <a:latin typeface="+mn-lt"/>
                          <a:ea typeface="+mn-ea"/>
                          <a:cs typeface="+mn-cs"/>
                        </a:rPr>
                        <a:t/>
                      </a:r>
                      <a:br>
                        <a:rPr lang="en-GB" sz="1800" b="1" u="none" strike="noStrike" kern="1200" dirty="0" smtClean="0">
                          <a:solidFill>
                            <a:schemeClr val="bg1"/>
                          </a:solidFill>
                          <a:effectLst/>
                          <a:latin typeface="+mn-lt"/>
                          <a:ea typeface="+mn-ea"/>
                          <a:cs typeface="+mn-cs"/>
                        </a:rPr>
                      </a:br>
                      <a:r>
                        <a:rPr lang="en-GB" sz="1800" b="1" u="none" strike="noStrike" kern="1200" dirty="0" smtClean="0">
                          <a:solidFill>
                            <a:schemeClr val="bg1"/>
                          </a:solidFill>
                          <a:effectLst/>
                          <a:latin typeface="+mn-lt"/>
                          <a:ea typeface="+mn-ea"/>
                          <a:cs typeface="+mn-cs"/>
                        </a:rPr>
                        <a:t>Restructuring</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17D"/>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Reorganising and reassigning responsibilities between government departments, agencies, utilities and other organisations charged with managing the sector and delivering electricity access</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85356">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Regulatory </a:t>
                      </a:r>
                      <a:r>
                        <a:rPr lang="en-GB" sz="1800" b="1" u="none" strike="noStrike" kern="1200" dirty="0" smtClean="0">
                          <a:solidFill>
                            <a:schemeClr val="bg1"/>
                          </a:solidFill>
                          <a:effectLst/>
                          <a:latin typeface="+mn-lt"/>
                          <a:ea typeface="+mn-ea"/>
                          <a:cs typeface="+mn-cs"/>
                        </a:rPr>
                        <a:t>Reform</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596"/>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Reform of laws and regulations governing generation, distribution and sale of electricity, and of related processes and procedures.</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85356">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Policy &amp; Target </a:t>
                      </a:r>
                      <a:r>
                        <a:rPr lang="en-GB" sz="1800" b="1" u="none" strike="noStrike" kern="1200" dirty="0" smtClean="0">
                          <a:solidFill>
                            <a:schemeClr val="bg1"/>
                          </a:solidFill>
                          <a:effectLst/>
                          <a:latin typeface="+mn-lt"/>
                          <a:ea typeface="+mn-ea"/>
                          <a:cs typeface="+mn-cs"/>
                        </a:rPr>
                        <a:t>Setting</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9AF"/>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Establishment of Government policy for the expansion of electrification and definition of targets for achievement of electricity access provision over a defined timeframe.</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211401">
                <a:tc>
                  <a:txBody>
                    <a:bodyPr/>
                    <a:lstStyle/>
                    <a:p>
                      <a:pPr marL="0" algn="ctr" defTabSz="914400" rtl="0" eaLnBrk="1" fontAlgn="ctr" latinLnBrk="0" hangingPunct="1"/>
                      <a:r>
                        <a:rPr lang="en-GB" sz="1800" b="1" u="none" strike="noStrike" kern="1200" dirty="0" smtClean="0">
                          <a:solidFill>
                            <a:schemeClr val="bg1"/>
                          </a:solidFill>
                          <a:effectLst/>
                          <a:latin typeface="+mn-lt"/>
                          <a:ea typeface="+mn-ea"/>
                          <a:cs typeface="+mn-cs"/>
                        </a:rPr>
                        <a:t>Quality/</a:t>
                      </a:r>
                      <a:br>
                        <a:rPr lang="en-GB" sz="1800" b="1" u="none" strike="noStrike" kern="1200" dirty="0" smtClean="0">
                          <a:solidFill>
                            <a:schemeClr val="bg1"/>
                          </a:solidFill>
                          <a:effectLst/>
                          <a:latin typeface="+mn-lt"/>
                          <a:ea typeface="+mn-ea"/>
                          <a:cs typeface="+mn-cs"/>
                        </a:rPr>
                      </a:br>
                      <a:r>
                        <a:rPr lang="en-GB" sz="1800" b="1" u="none" strike="noStrike" kern="1200" dirty="0" smtClean="0">
                          <a:solidFill>
                            <a:schemeClr val="bg1"/>
                          </a:solidFill>
                          <a:effectLst/>
                          <a:latin typeface="+mn-lt"/>
                          <a:ea typeface="+mn-ea"/>
                          <a:cs typeface="+mn-cs"/>
                        </a:rPr>
                        <a:t>Technical Standards</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DC8"/>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Rules or guidelines for suppliers and installers (of products and services related to electrification) that ensure safety, compatibility and that performance meets user expectations.  Technical standards apply to the performance of equipment installed, while quality standards also relate to the overall customer service experience.</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62481">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Technical </a:t>
                      </a:r>
                      <a:r>
                        <a:rPr lang="en-GB" sz="1800" b="1" u="none" strike="noStrike" kern="1200" dirty="0" smtClean="0">
                          <a:solidFill>
                            <a:schemeClr val="bg1"/>
                          </a:solidFill>
                          <a:effectLst/>
                          <a:latin typeface="+mn-lt"/>
                          <a:ea typeface="+mn-ea"/>
                          <a:cs typeface="+mn-cs"/>
                        </a:rPr>
                        <a:t>Assistance</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DC8"/>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Advice and practical support on any aspect of electrification provided by external experts.</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9" name="TextBox 8">
            <a:hlinkClick r:id="rId4" action="ppaction://hlinksldjump"/>
          </p:cNvPr>
          <p:cNvSpPr txBox="1"/>
          <p:nvPr/>
        </p:nvSpPr>
        <p:spPr>
          <a:xfrm>
            <a:off x="10802921" y="5733256"/>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0" name="TextBox 9">
            <a:hlinkClick r:id="rId4" action="ppaction://hlinksldjump"/>
          </p:cNvPr>
          <p:cNvSpPr txBox="1"/>
          <p:nvPr/>
        </p:nvSpPr>
        <p:spPr>
          <a:xfrm>
            <a:off x="10802921" y="5363924"/>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4089318199"/>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71206"/>
            <a:ext cx="10907486" cy="788765"/>
          </a:xfrm>
        </p:spPr>
        <p:txBody>
          <a:bodyPr>
            <a:normAutofit/>
          </a:bodyPr>
          <a:lstStyle/>
          <a:p>
            <a:pPr lvl="0"/>
            <a:r>
              <a:rPr lang="en-GB" sz="4000" dirty="0" smtClean="0">
                <a:solidFill>
                  <a:schemeClr val="accent1">
                    <a:lumMod val="75000"/>
                  </a:schemeClr>
                </a:solidFill>
              </a:rPr>
              <a:t>Bangladesh, IDCOL Solar Home Systems</a:t>
            </a:r>
            <a:endParaRPr lang="en-GB" sz="4000" dirty="0">
              <a:solidFill>
                <a:schemeClr val="accent1">
                  <a:lumMod val="75000"/>
                </a:schemeClr>
              </a:solidFill>
            </a:endParaRPr>
          </a:p>
        </p:txBody>
      </p:sp>
      <p:sp>
        <p:nvSpPr>
          <p:cNvPr id="5" name="Content Placeholder 4"/>
          <p:cNvSpPr>
            <a:spLocks noGrp="1"/>
          </p:cNvSpPr>
          <p:nvPr>
            <p:ph idx="1"/>
          </p:nvPr>
        </p:nvSpPr>
        <p:spPr>
          <a:xfrm>
            <a:off x="272143" y="987425"/>
            <a:ext cx="11702143" cy="5750832"/>
          </a:xfrm>
        </p:spPr>
        <p:txBody>
          <a:bodyPr>
            <a:normAutofit/>
          </a:bodyPr>
          <a:lstStyle/>
          <a:p>
            <a:pPr marL="0" indent="0">
              <a:lnSpc>
                <a:spcPct val="100000"/>
              </a:lnSpc>
              <a:buNone/>
            </a:pPr>
            <a:r>
              <a:rPr lang="en-GB" sz="1600" b="1" dirty="0">
                <a:solidFill>
                  <a:schemeClr val="accent1">
                    <a:lumMod val="75000"/>
                  </a:schemeClr>
                </a:solidFill>
                <a:latin typeface="+mj-lt"/>
              </a:rPr>
              <a:t>Institutions, Roles and Responsibilities  - </a:t>
            </a:r>
            <a:r>
              <a:rPr lang="en-GB" sz="1600" dirty="0">
                <a:latin typeface="+mj-lt"/>
              </a:rPr>
              <a:t>The Ministry of Power, Energy and Mineral Resources (MPEMR) manages all actions related to rural and renewable energy.  The Sustainable and Renewable Energy Development Authority (SREDA) was set up in 2012 to increase generation and the use of renewable energy. The Infrastructure Development Company Limited (IDCOL) is a government-owned financial institution hosted by the Ministry of Finance and regulated by the Central Bank of Bangladesh. The Ministry finances IDCOL at 3% and acts as a conduit for funding from international donors.  IDCOL is managed by an eight-member independent Board of Directors comprising four senior government officials, three representatives from the private sector and a full time Executive Director and Chief Executive Officer. It has a small and multi-skilled work force comprising financial and market analysts, engineers, lawyers, IT experts, accountants and environmental and social safeguard specialists. At present, 56 Partner Organizations (POs) are implementing the SHS programme.  The Rural Electrification Board (REB, an agency of the government MPEMR)  was established in 1978 and manages loans and grants provided by international donor agencies to finance infrastructure development.   REB has funded 63 rural electric cooperatives, known as </a:t>
            </a:r>
            <a:r>
              <a:rPr lang="en-GB" sz="1600" dirty="0" err="1">
                <a:latin typeface="+mj-lt"/>
              </a:rPr>
              <a:t>Palli</a:t>
            </a:r>
            <a:r>
              <a:rPr lang="en-GB" sz="1600" dirty="0">
                <a:latin typeface="+mj-lt"/>
              </a:rPr>
              <a:t> </a:t>
            </a:r>
            <a:r>
              <a:rPr lang="en-GB" sz="1600" dirty="0" err="1">
                <a:latin typeface="+mj-lt"/>
              </a:rPr>
              <a:t>Bidyut</a:t>
            </a:r>
            <a:r>
              <a:rPr lang="en-GB" sz="1600" dirty="0">
                <a:latin typeface="+mj-lt"/>
              </a:rPr>
              <a:t> </a:t>
            </a:r>
            <a:r>
              <a:rPr lang="en-GB" sz="1600" dirty="0" err="1">
                <a:latin typeface="+mj-lt"/>
              </a:rPr>
              <a:t>Samities</a:t>
            </a:r>
            <a:r>
              <a:rPr lang="en-GB" sz="1600" dirty="0">
                <a:latin typeface="+mj-lt"/>
              </a:rPr>
              <a:t> (PBSs). </a:t>
            </a:r>
          </a:p>
          <a:p>
            <a:pPr marL="0" indent="0">
              <a:lnSpc>
                <a:spcPct val="100000"/>
              </a:lnSpc>
              <a:buNone/>
            </a:pPr>
            <a:r>
              <a:rPr lang="en-GB" sz="1600" b="1" dirty="0" smtClean="0">
                <a:solidFill>
                  <a:schemeClr val="accent1">
                    <a:lumMod val="75000"/>
                  </a:schemeClr>
                </a:solidFill>
                <a:latin typeface="+mj-lt"/>
              </a:rPr>
              <a:t>Interventions</a:t>
            </a:r>
            <a:r>
              <a:rPr lang="en-GB" sz="1600" dirty="0">
                <a:solidFill>
                  <a:schemeClr val="accent1">
                    <a:lumMod val="75000"/>
                  </a:schemeClr>
                </a:solidFill>
                <a:latin typeface="+mj-lt"/>
              </a:rPr>
              <a:t> </a:t>
            </a:r>
            <a:r>
              <a:rPr lang="en-GB" sz="1600" dirty="0" smtClean="0">
                <a:solidFill>
                  <a:schemeClr val="accent1">
                    <a:lumMod val="75000"/>
                  </a:schemeClr>
                </a:solidFill>
                <a:latin typeface="+mj-lt"/>
              </a:rPr>
              <a:t>- </a:t>
            </a:r>
            <a:r>
              <a:rPr lang="en-GB" sz="1600" dirty="0">
                <a:latin typeface="+mj-lt"/>
              </a:rPr>
              <a:t>The US$420 </a:t>
            </a:r>
            <a:r>
              <a:rPr lang="en-GB" sz="1600" dirty="0" smtClean="0">
                <a:latin typeface="+mj-lt"/>
              </a:rPr>
              <a:t> </a:t>
            </a:r>
            <a:r>
              <a:rPr lang="en-GB" sz="1600" dirty="0">
                <a:latin typeface="+mj-lt"/>
              </a:rPr>
              <a:t>cost </a:t>
            </a:r>
            <a:r>
              <a:rPr lang="en-GB" sz="1600" dirty="0" smtClean="0">
                <a:latin typeface="+mj-lt"/>
              </a:rPr>
              <a:t>of each SHS is </a:t>
            </a:r>
            <a:r>
              <a:rPr lang="en-GB" sz="1600" dirty="0">
                <a:latin typeface="+mj-lt"/>
              </a:rPr>
              <a:t>financed by a 3-year loan to the end-user at 12% pa with a 15% </a:t>
            </a:r>
            <a:r>
              <a:rPr lang="en-GB" sz="1600" dirty="0" smtClean="0">
                <a:latin typeface="+mj-lt"/>
              </a:rPr>
              <a:t>down payment </a:t>
            </a:r>
            <a:r>
              <a:rPr lang="en-GB" sz="1600" dirty="0">
                <a:latin typeface="+mj-lt"/>
              </a:rPr>
              <a:t>and a monthly instalment of US$12; this is supplemented by refinancing from IDCOL for US$250 of the cost over 5-7 years at 6-9% pa, with a 1-2 year grace period).  IDCOL initially (2003) financed the Partner Organisations (POs) with a subsidy of $90/SHS and an 80% loan @ 6% pa interest over 10 years.  By 2014, this was reduced to a $20 subsidy and 70% loan  at 6-9% pa over 5-7 years.  Financial barriers are further overcome with measures including a tax holiday and import duty exemption.  IDCOL’s total investment under the SHS program is USD 696m, comprising loans of USD 600m and grants of USD 96m.  IDCOL initially received credit and grant support from the World Bank and GEF to start the program. Additional financial support has since been received from a range of international donors for expansion of the SHS Program.  IDCOL has set quality standards and certifies SHS for use in the programme and quality control has been addressed through 12 offices with 120 Quality Inspectors and 11 Field Auditors.  A wide range of training has been completed for PO </a:t>
            </a:r>
            <a:r>
              <a:rPr lang="en-GB" sz="1600" dirty="0" err="1">
                <a:latin typeface="+mj-lt"/>
              </a:rPr>
              <a:t>officals</a:t>
            </a:r>
            <a:r>
              <a:rPr lang="en-GB" sz="1600" dirty="0">
                <a:latin typeface="+mj-lt"/>
              </a:rPr>
              <a:t> and field staff, local technicians and customers (over 395,000 households).  Customers have also been engaged through extensive awareness campaigns, and a customer call centre. </a:t>
            </a: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825602885"/>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71206"/>
            <a:ext cx="10907486" cy="788765"/>
          </a:xfrm>
        </p:spPr>
        <p:txBody>
          <a:bodyPr>
            <a:normAutofit/>
          </a:bodyPr>
          <a:lstStyle/>
          <a:p>
            <a:pPr lvl="0"/>
            <a:r>
              <a:rPr lang="en-GB" sz="4000" dirty="0" smtClean="0">
                <a:solidFill>
                  <a:schemeClr val="accent1">
                    <a:lumMod val="75000"/>
                  </a:schemeClr>
                </a:solidFill>
              </a:rPr>
              <a:t>Bangladesh, IDCOL Solar Home Systems</a:t>
            </a:r>
            <a:endParaRPr lang="en-GB" sz="4000" dirty="0">
              <a:solidFill>
                <a:schemeClr val="accent1">
                  <a:lumMod val="75000"/>
                </a:schemeClr>
              </a:solidFill>
            </a:endParaRPr>
          </a:p>
        </p:txBody>
      </p:sp>
      <p:sp>
        <p:nvSpPr>
          <p:cNvPr id="5" name="Content Placeholder 4"/>
          <p:cNvSpPr>
            <a:spLocks noGrp="1"/>
          </p:cNvSpPr>
          <p:nvPr>
            <p:ph idx="1"/>
          </p:nvPr>
        </p:nvSpPr>
        <p:spPr>
          <a:xfrm>
            <a:off x="272143" y="987425"/>
            <a:ext cx="11702143" cy="5750832"/>
          </a:xfrm>
        </p:spPr>
        <p:txBody>
          <a:bodyPr>
            <a:normAutofit/>
          </a:bodyPr>
          <a:lstStyle/>
          <a:p>
            <a:pPr marL="0" indent="0">
              <a:lnSpc>
                <a:spcPct val="100000"/>
              </a:lnSpc>
              <a:buNone/>
            </a:pPr>
            <a:r>
              <a:rPr lang="en-GB" sz="1600" b="1" dirty="0" smtClean="0">
                <a:solidFill>
                  <a:schemeClr val="accent1">
                    <a:lumMod val="75000"/>
                  </a:schemeClr>
                </a:solidFill>
                <a:latin typeface="+mj-lt"/>
              </a:rPr>
              <a:t>Impacts Achieved  </a:t>
            </a:r>
            <a:r>
              <a:rPr lang="en-GB" sz="1600" b="1" dirty="0">
                <a:solidFill>
                  <a:schemeClr val="accent1">
                    <a:lumMod val="75000"/>
                  </a:schemeClr>
                </a:solidFill>
                <a:latin typeface="+mj-lt"/>
              </a:rPr>
              <a:t>- </a:t>
            </a:r>
            <a:r>
              <a:rPr lang="en-GB" sz="1600" dirty="0">
                <a:latin typeface="+mj-lt"/>
              </a:rPr>
              <a:t>About 4.1 million SHSs have been installed (Oct 2016), providing solar electricity to 18 million people i.e. 12% of the country’s total population who previously used kerosene lamps for lighting purposes.   IDCOL's target is to install 6 million SHS (providing 220MW of electricity) as part of the Government's goal to bring electricity for all by 2021.  It is expected that, after the next 15 years, SHSs will have saved over 4.6m tons of kerosene worth about US$1.7bn. The phasing out of the subsidy initially provided has enabled a sustainable financing mechanism based upon concessional credit.  A social enterprise business model has been successfully demonstrated, with the ultimate goal of full </a:t>
            </a:r>
            <a:r>
              <a:rPr lang="en-GB" sz="1600" dirty="0" smtClean="0">
                <a:latin typeface="+mj-lt"/>
              </a:rPr>
              <a:t>commercialisation</a:t>
            </a:r>
            <a:r>
              <a:rPr lang="en-GB" sz="1600" dirty="0">
                <a:latin typeface="+mj-lt"/>
              </a:rPr>
              <a:t>.  Following IDCOL's success, other developing countries (including Uganda, Sudan, Ghana, Ethiopia, and Guinea) have expressed interest to replicate a similar programme.</a:t>
            </a:r>
          </a:p>
          <a:p>
            <a:pPr marL="0" indent="0">
              <a:lnSpc>
                <a:spcPct val="100000"/>
              </a:lnSpc>
              <a:buNone/>
            </a:pPr>
            <a:r>
              <a:rPr lang="en-GB" sz="1600" b="1" dirty="0" smtClean="0">
                <a:solidFill>
                  <a:schemeClr val="accent1">
                    <a:lumMod val="75000"/>
                  </a:schemeClr>
                </a:solidFill>
                <a:latin typeface="+mj-lt"/>
              </a:rPr>
              <a:t>Lessons Learned</a:t>
            </a:r>
            <a:r>
              <a:rPr lang="en-GB" sz="1600" dirty="0">
                <a:solidFill>
                  <a:schemeClr val="accent1">
                    <a:lumMod val="75000"/>
                  </a:schemeClr>
                </a:solidFill>
                <a:latin typeface="+mj-lt"/>
              </a:rPr>
              <a:t> - </a:t>
            </a:r>
            <a:r>
              <a:rPr lang="en-GB" sz="1600" dirty="0">
                <a:latin typeface="+mj-lt"/>
              </a:rPr>
              <a:t>To ensure full ownership and lasting commitment from all those involved, it was necessary for IDCOL to enable a wide range of stakeholders, including enterprises, to provide input for programme &amp; policy design.  There was a need to introduce an innovative financing scheme, combining grants and low-interest loans.  With market expansion, it was possible to phase out the grant payments for upfront costs, and develop a more </a:t>
            </a:r>
            <a:r>
              <a:rPr lang="en-GB" sz="1600" dirty="0" smtClean="0">
                <a:latin typeface="+mj-lt"/>
              </a:rPr>
              <a:t>commercial </a:t>
            </a:r>
            <a:r>
              <a:rPr lang="en-GB" sz="1600" dirty="0">
                <a:latin typeface="+mj-lt"/>
              </a:rPr>
              <a:t>market.  However, interest rates and collateral requirements from commercial banks have remained high, with the programme still unable to unlock fully commercial finance. A lack of quality standards outside the programme has led to a profusion of poor quality products on the </a:t>
            </a:r>
            <a:r>
              <a:rPr lang="en-GB" sz="1600" dirty="0" smtClean="0">
                <a:latin typeface="+mj-lt"/>
              </a:rPr>
              <a:t>market.</a:t>
            </a:r>
          </a:p>
          <a:p>
            <a:pPr marL="0" indent="0">
              <a:lnSpc>
                <a:spcPct val="100000"/>
              </a:lnSpc>
              <a:buNone/>
            </a:pPr>
            <a:r>
              <a:rPr lang="en-GB" sz="1600" b="1" dirty="0">
                <a:solidFill>
                  <a:schemeClr val="accent1">
                    <a:lumMod val="75000"/>
                  </a:schemeClr>
                </a:solidFill>
                <a:latin typeface="+mj-lt"/>
              </a:rPr>
              <a:t>Effectiveness</a:t>
            </a:r>
            <a:r>
              <a:rPr lang="en-GB" sz="1600" dirty="0">
                <a:latin typeface="+mj-lt"/>
              </a:rPr>
              <a:t> - The IDCOL programme is widely regarded as one of the most successful off-grid renewable energy programmes in the world. It has provided electricity access for over 4 million households at a cost to government of ~US$700m, equating to ~US$170/system.  The programme has leveraged finance of ~US$15 billion from end-users to cover the balance of the capital cost of ~$400/system (through up-front payments and repayment of loans issued to end-users), with the only ongoing costs being for maintenance and eventual system replacement. This cost of provision reflects in part the conditions in Bangladesh (where labour costs are relatively low), and the economies achieved through a programme of this scale, but also the low level of energy provided, with systems averaging only about 40W (i.e. Tier 1 under the SE4All multi-tier tracking framework), sufficient for e.g. lighting and a radio or TV, but not for any larger appliances.</a:t>
            </a: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609685891"/>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61" y="112047"/>
            <a:ext cx="10907486" cy="788765"/>
          </a:xfrm>
        </p:spPr>
        <p:txBody>
          <a:bodyPr>
            <a:normAutofit/>
          </a:bodyPr>
          <a:lstStyle/>
          <a:p>
            <a:pPr lvl="0"/>
            <a:r>
              <a:rPr lang="en-GB" sz="4000" dirty="0" smtClean="0">
                <a:solidFill>
                  <a:schemeClr val="accent1">
                    <a:lumMod val="75000"/>
                  </a:schemeClr>
                </a:solidFill>
              </a:rPr>
              <a:t>Bangladesh, </a:t>
            </a:r>
            <a:r>
              <a:rPr lang="en-GB" sz="4000" dirty="0">
                <a:solidFill>
                  <a:schemeClr val="accent1">
                    <a:lumMod val="75000"/>
                  </a:schemeClr>
                </a:solidFill>
              </a:rPr>
              <a:t>IDCOL Solar Home Systems</a:t>
            </a:r>
            <a:endParaRPr lang="en-GB" sz="4000" b="1" dirty="0">
              <a:solidFill>
                <a:schemeClr val="accent1">
                  <a:lumMod val="75000"/>
                </a:schemeClr>
              </a:solidFill>
            </a:endParaRPr>
          </a:p>
        </p:txBody>
      </p:sp>
      <p:sp>
        <p:nvSpPr>
          <p:cNvPr id="5" name="Content Placeholder 4"/>
          <p:cNvSpPr>
            <a:spLocks noGrp="1"/>
          </p:cNvSpPr>
          <p:nvPr>
            <p:ph idx="1"/>
          </p:nvPr>
        </p:nvSpPr>
        <p:spPr>
          <a:xfrm>
            <a:off x="239867" y="948515"/>
            <a:ext cx="11420562" cy="6019575"/>
          </a:xfrm>
        </p:spPr>
        <p:txBody>
          <a:bodyPr>
            <a:noAutofit/>
          </a:bodyPr>
          <a:lstStyle/>
          <a:p>
            <a:pPr marL="0" indent="0">
              <a:lnSpc>
                <a:spcPct val="100000"/>
              </a:lnSpc>
              <a:spcBef>
                <a:spcPts val="500"/>
              </a:spcBef>
              <a:buNone/>
            </a:pPr>
            <a:r>
              <a:rPr lang="en-GB" sz="1600" b="1" dirty="0" smtClean="0">
                <a:solidFill>
                  <a:schemeClr val="accent1">
                    <a:lumMod val="75000"/>
                  </a:schemeClr>
                </a:solidFill>
                <a:latin typeface="+mj-lt"/>
              </a:rPr>
              <a:t>References:</a:t>
            </a:r>
          </a:p>
          <a:p>
            <a:pPr>
              <a:lnSpc>
                <a:spcPct val="100000"/>
              </a:lnSpc>
              <a:spcBef>
                <a:spcPts val="500"/>
              </a:spcBef>
            </a:pPr>
            <a:r>
              <a:rPr lang="en-GB" sz="1600" dirty="0">
                <a:latin typeface="+mj-lt"/>
                <a:hlinkClick r:id="rId2"/>
              </a:rPr>
              <a:t>https://www.adb.org/sites/default/files/publication/177814/ban-making-renewable-energy-success.pdf</a:t>
            </a:r>
            <a:endParaRPr lang="en-GB" sz="1600" dirty="0">
              <a:latin typeface="+mj-lt"/>
            </a:endParaRPr>
          </a:p>
          <a:p>
            <a:pPr>
              <a:lnSpc>
                <a:spcPct val="100000"/>
              </a:lnSpc>
              <a:spcBef>
                <a:spcPts val="500"/>
              </a:spcBef>
            </a:pPr>
            <a:r>
              <a:rPr lang="en-GB" sz="1600" dirty="0">
                <a:latin typeface="+mj-lt"/>
                <a:hlinkClick r:id="rId3"/>
              </a:rPr>
              <a:t>http://k-learn.adb.org/system/files/materials/2016/04/solar-programs-infrastructure-development-company-limited.pdf</a:t>
            </a:r>
            <a:endParaRPr lang="en-GB" sz="1600" dirty="0">
              <a:latin typeface="+mj-lt"/>
            </a:endParaRPr>
          </a:p>
          <a:p>
            <a:pPr>
              <a:lnSpc>
                <a:spcPct val="100000"/>
              </a:lnSpc>
              <a:spcBef>
                <a:spcPts val="500"/>
              </a:spcBef>
            </a:pPr>
            <a:r>
              <a:rPr lang="en-GB" sz="1600" dirty="0">
                <a:latin typeface="+mj-lt"/>
                <a:hlinkClick r:id="rId4"/>
              </a:rPr>
              <a:t>https://cleanenergysolutions.org/resources/policies-spur-energy-access</a:t>
            </a:r>
          </a:p>
          <a:p>
            <a:pPr>
              <a:lnSpc>
                <a:spcPct val="100000"/>
              </a:lnSpc>
              <a:spcBef>
                <a:spcPts val="500"/>
              </a:spcBef>
            </a:pPr>
            <a:r>
              <a:rPr lang="en-GB" sz="1600" dirty="0">
                <a:latin typeface="+mj-lt"/>
                <a:hlinkClick r:id="rId4"/>
              </a:rPr>
              <a:t>https://cleanenergysolutions.org/sites/default/files/documents/Islam-Sharif-SKJ-Bangladesh-UN.pdf </a:t>
            </a:r>
          </a:p>
          <a:p>
            <a:pPr>
              <a:lnSpc>
                <a:spcPct val="100000"/>
              </a:lnSpc>
              <a:spcBef>
                <a:spcPts val="500"/>
              </a:spcBef>
            </a:pPr>
            <a:r>
              <a:rPr lang="en-GB" sz="1600" dirty="0">
                <a:latin typeface="+mj-lt"/>
                <a:hlinkClick r:id="rId5"/>
              </a:rPr>
              <a:t>http://idcol.org/home/solar</a:t>
            </a:r>
            <a:endParaRPr lang="en-GB" sz="1600" dirty="0">
              <a:latin typeface="+mj-lt"/>
            </a:endParaRPr>
          </a:p>
          <a:p>
            <a:pPr>
              <a:lnSpc>
                <a:spcPct val="100000"/>
              </a:lnSpc>
              <a:spcBef>
                <a:spcPts val="500"/>
              </a:spcBef>
            </a:pPr>
            <a:r>
              <a:rPr lang="en-GB" sz="1600" dirty="0">
                <a:latin typeface="+mj-lt"/>
                <a:hlinkClick r:id="rId4"/>
              </a:rPr>
              <a:t>http://www.ifc.org/wps/wcm/connect/topics_ext_content/ifc_external_corporate_site/ifc+sustainability/learning+and+adapting/knowledge+products/publications/publications_report_gap-opportunity</a:t>
            </a:r>
          </a:p>
          <a:p>
            <a:pPr>
              <a:lnSpc>
                <a:spcPct val="100000"/>
              </a:lnSpc>
              <a:spcBef>
                <a:spcPts val="500"/>
              </a:spcBef>
            </a:pPr>
            <a:r>
              <a:rPr lang="en-GB" sz="1600" dirty="0">
                <a:latin typeface="+mj-lt"/>
                <a:hlinkClick r:id="rId4"/>
              </a:rPr>
              <a:t>http://www.irena.org/DocumentDownloads/Publications/IRENA_Policies_Regulations_mini-grids_2016.pdf</a:t>
            </a:r>
          </a:p>
          <a:p>
            <a:pPr>
              <a:lnSpc>
                <a:spcPct val="100000"/>
              </a:lnSpc>
              <a:spcBef>
                <a:spcPts val="500"/>
              </a:spcBef>
            </a:pPr>
            <a:r>
              <a:rPr lang="en-GB" sz="1600" dirty="0">
                <a:latin typeface="+mj-lt"/>
                <a:hlinkClick r:id="rId4"/>
              </a:rPr>
              <a:t>http://iorec.irena.org/Presentations/Day_1_IOREC_2012/Session%203/Nazmul%20Haque,%20Director%20and%20Head%20of%20Investment%20,%20IDCOL%20Bangladesh.pdf</a:t>
            </a:r>
          </a:p>
          <a:p>
            <a:pPr>
              <a:lnSpc>
                <a:spcPct val="100000"/>
              </a:lnSpc>
              <a:spcBef>
                <a:spcPts val="500"/>
              </a:spcBef>
            </a:pPr>
            <a:r>
              <a:rPr lang="en-GB" sz="1600" dirty="0">
                <a:latin typeface="+mj-lt"/>
                <a:hlinkClick r:id="rId4"/>
              </a:rPr>
              <a:t>https://publications.iadb.org/bitstream/handle/11319/7911/Sustainable-Energy-Distribution-in-Latin-America-Study-on-Inclusive-Distribution-Networks.pdf?sequence=2</a:t>
            </a:r>
          </a:p>
          <a:p>
            <a:pPr>
              <a:lnSpc>
                <a:spcPct val="100000"/>
              </a:lnSpc>
              <a:spcBef>
                <a:spcPts val="500"/>
              </a:spcBef>
            </a:pPr>
            <a:r>
              <a:rPr lang="en-GB" sz="1600" dirty="0">
                <a:latin typeface="+mj-lt"/>
                <a:hlinkClick r:id="rId4"/>
              </a:rPr>
              <a:t>https://static1.squarespace.com/static/51bef39fe4b010d205f84a92/t/51f246b0e4b08fce1a8b9326/1374832304353/HYSTRA_Access_to+_Energy.pdf</a:t>
            </a:r>
          </a:p>
          <a:p>
            <a:pPr>
              <a:lnSpc>
                <a:spcPct val="100000"/>
              </a:lnSpc>
              <a:spcBef>
                <a:spcPts val="500"/>
              </a:spcBef>
            </a:pPr>
            <a:r>
              <a:rPr lang="en-GB" sz="1600" dirty="0">
                <a:latin typeface="+mj-lt"/>
                <a:hlinkClick r:id="rId6"/>
              </a:rPr>
              <a:t>https://sustainabledevelopment.un.org/content/documents/4923haque.pdf</a:t>
            </a:r>
            <a:endParaRPr lang="en-GB" sz="1600" dirty="0">
              <a:latin typeface="+mj-lt"/>
            </a:endParaRPr>
          </a:p>
          <a:p>
            <a:pPr>
              <a:lnSpc>
                <a:spcPct val="100000"/>
              </a:lnSpc>
              <a:spcBef>
                <a:spcPts val="500"/>
              </a:spcBef>
            </a:pPr>
            <a:r>
              <a:rPr lang="en-GB" sz="1600" dirty="0">
                <a:latin typeface="+mj-lt"/>
                <a:hlinkClick r:id="rId7"/>
              </a:rPr>
              <a:t>https://sustainabledevelopment.un.org/content/documents/4927khan.pdf</a:t>
            </a:r>
            <a:endParaRPr lang="en-GB" sz="1600" dirty="0">
              <a:latin typeface="+mj-lt"/>
            </a:endParaRPr>
          </a:p>
          <a:p>
            <a:pPr>
              <a:lnSpc>
                <a:spcPct val="100000"/>
              </a:lnSpc>
              <a:spcBef>
                <a:spcPts val="500"/>
              </a:spcBef>
            </a:pPr>
            <a:r>
              <a:rPr lang="en-GB" sz="1600" dirty="0">
                <a:latin typeface="+mj-lt"/>
                <a:hlinkClick r:id="rId8"/>
              </a:rPr>
              <a:t>http://projects.worldbank.org/P107906/bangladesh-idcol-solar-home-systems-project?lang=en&amp;tab=results</a:t>
            </a:r>
            <a:endParaRPr lang="en-GB" sz="1600" dirty="0">
              <a:latin typeface="+mj-lt"/>
            </a:endParaRPr>
          </a:p>
          <a:p>
            <a:pPr>
              <a:lnSpc>
                <a:spcPct val="100000"/>
              </a:lnSpc>
              <a:spcBef>
                <a:spcPts val="500"/>
              </a:spcBef>
            </a:pPr>
            <a:r>
              <a:rPr lang="en-GB" sz="1600" dirty="0" smtClean="0">
                <a:latin typeface="+mj-lt"/>
                <a:hlinkClick r:id="rId9"/>
              </a:rPr>
              <a:t>http</a:t>
            </a:r>
            <a:r>
              <a:rPr lang="en-GB" sz="1600" dirty="0">
                <a:latin typeface="+mj-lt"/>
                <a:hlinkClick r:id="rId9"/>
              </a:rPr>
              <a:t>://</a:t>
            </a:r>
            <a:r>
              <a:rPr lang="en-GB" sz="1600" dirty="0" smtClean="0">
                <a:latin typeface="+mj-lt"/>
                <a:hlinkClick r:id="rId9"/>
              </a:rPr>
              <a:t>www.wri.org/sites/default/files/clean-energy-access-developing-countries-issue-brief.pdf</a:t>
            </a:r>
            <a:endParaRPr lang="en-GB" sz="1600" dirty="0" smtClean="0">
              <a:latin typeface="+mj-lt"/>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0" action="ppaction://hlinksldjump"/>
              </a:rPr>
              <a:t>NEXT</a:t>
            </a:r>
            <a:endParaRPr lang="en-GB" b="1" dirty="0"/>
          </a:p>
        </p:txBody>
      </p:sp>
    </p:spTree>
    <p:extLst>
      <p:ext uri="{BB962C8B-B14F-4D97-AF65-F5344CB8AC3E}">
        <p14:creationId xmlns:p14="http://schemas.microsoft.com/office/powerpoint/2010/main" val="3919310339"/>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0"/>
            <a:ext cx="10907486" cy="788765"/>
          </a:xfrm>
        </p:spPr>
        <p:txBody>
          <a:bodyPr>
            <a:normAutofit/>
          </a:bodyPr>
          <a:lstStyle/>
          <a:p>
            <a:pPr lvl="0"/>
            <a:r>
              <a:rPr lang="en-GB" sz="4000" dirty="0" smtClean="0">
                <a:solidFill>
                  <a:schemeClr val="accent1">
                    <a:lumMod val="75000"/>
                  </a:schemeClr>
                </a:solidFill>
              </a:rPr>
              <a:t>Bangladesh, IDCOL Solar Home Systems</a:t>
            </a:r>
            <a:endParaRPr lang="en-GB" sz="4000" dirty="0">
              <a:solidFill>
                <a:schemeClr val="accent1">
                  <a:lumMod val="75000"/>
                </a:scheme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405009486"/>
              </p:ext>
            </p:extLst>
          </p:nvPr>
        </p:nvGraphicFramePr>
        <p:xfrm>
          <a:off x="893134" y="725620"/>
          <a:ext cx="10634844" cy="5568853"/>
        </p:xfrm>
        <a:graphic>
          <a:graphicData uri="http://schemas.openxmlformats.org/drawingml/2006/table">
            <a:tbl>
              <a:tblPr/>
              <a:tblGrid>
                <a:gridCol w="1772474">
                  <a:extLst>
                    <a:ext uri="{9D8B030D-6E8A-4147-A177-3AD203B41FA5}">
                      <a16:colId xmlns:a16="http://schemas.microsoft.com/office/drawing/2014/main" val="20000"/>
                    </a:ext>
                  </a:extLst>
                </a:gridCol>
                <a:gridCol w="1772474">
                  <a:extLst>
                    <a:ext uri="{9D8B030D-6E8A-4147-A177-3AD203B41FA5}">
                      <a16:colId xmlns:a16="http://schemas.microsoft.com/office/drawing/2014/main" val="20001"/>
                    </a:ext>
                  </a:extLst>
                </a:gridCol>
                <a:gridCol w="1772474">
                  <a:extLst>
                    <a:ext uri="{9D8B030D-6E8A-4147-A177-3AD203B41FA5}">
                      <a16:colId xmlns:a16="http://schemas.microsoft.com/office/drawing/2014/main" val="20002"/>
                    </a:ext>
                  </a:extLst>
                </a:gridCol>
                <a:gridCol w="1772474">
                  <a:extLst>
                    <a:ext uri="{9D8B030D-6E8A-4147-A177-3AD203B41FA5}">
                      <a16:colId xmlns:a16="http://schemas.microsoft.com/office/drawing/2014/main" val="20003"/>
                    </a:ext>
                  </a:extLst>
                </a:gridCol>
                <a:gridCol w="1772474">
                  <a:extLst>
                    <a:ext uri="{9D8B030D-6E8A-4147-A177-3AD203B41FA5}">
                      <a16:colId xmlns:a16="http://schemas.microsoft.com/office/drawing/2014/main" val="20004"/>
                    </a:ext>
                  </a:extLst>
                </a:gridCol>
                <a:gridCol w="1772474">
                  <a:extLst>
                    <a:ext uri="{9D8B030D-6E8A-4147-A177-3AD203B41FA5}">
                      <a16:colId xmlns:a16="http://schemas.microsoft.com/office/drawing/2014/main" val="20005"/>
                    </a:ext>
                  </a:extLst>
                </a:gridCol>
              </a:tblGrid>
              <a:tr h="445089">
                <a:tc>
                  <a:txBody>
                    <a:bodyPr/>
                    <a:lstStyle/>
                    <a:p>
                      <a:pPr algn="ctr" fontAlgn="ctr"/>
                      <a:r>
                        <a:rPr lang="en-GB" sz="1400" b="0" i="0" u="none" strike="noStrike" dirty="0">
                          <a:solidFill>
                            <a:schemeClr val="bg1"/>
                          </a:solidFill>
                          <a:effectLst/>
                          <a:latin typeface="Calibri"/>
                        </a:rPr>
                        <a:t> Technology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45089">
                <a:tc rowSpan="2">
                  <a:txBody>
                    <a:bodyPr/>
                    <a:lstStyle/>
                    <a:p>
                      <a:pPr algn="ctr" fontAlgn="ctr"/>
                      <a:r>
                        <a:rPr lang="en-GB" sz="1400" b="0" i="0" u="none" strike="noStrike" dirty="0">
                          <a:solidFill>
                            <a:srgbClr val="000000"/>
                          </a:solidFill>
                          <a:effectLst/>
                          <a:latin typeface="Calibri"/>
                        </a:rPr>
                        <a:t>Grid Extension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Government/ Public </a:t>
                      </a:r>
                      <a:r>
                        <a:rPr lang="en-GB" sz="1400" b="0" i="0" u="none" strike="noStrike" dirty="0" smtClean="0">
                          <a:solidFill>
                            <a:srgbClr val="000000"/>
                          </a:solidFill>
                          <a:effectLst/>
                          <a:latin typeface="Calibri"/>
                        </a:rPr>
                        <a:t>Utility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smtClean="0">
                          <a:solidFill>
                            <a:schemeClr val="bg1"/>
                          </a:solidFill>
                          <a:effectLst/>
                          <a:latin typeface="Calibri"/>
                        </a:rPr>
                        <a:t>Concession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2"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rowSpan="4">
                  <a:txBody>
                    <a:bodyPr/>
                    <a:lstStyle/>
                    <a:p>
                      <a:pPr algn="ctr" fontAlgn="ctr"/>
                      <a:r>
                        <a:rPr lang="en-GB" sz="1400" b="0" i="0" u="none" strike="noStrike" dirty="0">
                          <a:solidFill>
                            <a:schemeClr val="bg1"/>
                          </a:solidFill>
                          <a:effectLst/>
                          <a:latin typeface="Calibri"/>
                        </a:rPr>
                        <a:t>Uniform </a:t>
                      </a:r>
                      <a:r>
                        <a:rPr lang="en-GB" sz="1400" b="0" i="0" u="none" strike="noStrike" dirty="0" smtClean="0">
                          <a:solidFill>
                            <a:schemeClr val="bg1"/>
                          </a:solidFill>
                          <a:effectLst/>
                          <a:latin typeface="Calibri"/>
                        </a:rPr>
                        <a:t>Regulated</a:t>
                      </a: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rgbClr val="000000"/>
                          </a:solidFill>
                          <a:effectLst/>
                          <a:latin typeface="Calibri"/>
                        </a:rPr>
                        <a:t>Direct Energy Access Provision </a:t>
                      </a:r>
                      <a:endParaRPr lang="en-GB" sz="1400" b="0" i="0" u="none" strike="noStrike" dirty="0" smtClean="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508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User </a:t>
                      </a:r>
                      <a:r>
                        <a:rPr lang="en-GB" sz="1400" b="0" i="0" u="none" strike="noStrike" dirty="0" smtClean="0">
                          <a:solidFill>
                            <a:schemeClr val="bg1"/>
                          </a:solidFill>
                          <a:effectLst/>
                          <a:latin typeface="Calibri"/>
                        </a:rPr>
                        <a:t>Finance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en-GB" sz="1400" b="0" i="0" u="none" strike="noStrike" dirty="0">
                          <a:solidFill>
                            <a:srgbClr val="000000"/>
                          </a:solidFill>
                          <a:effectLst/>
                          <a:latin typeface="Calibri"/>
                        </a:rPr>
                        <a:t>Institutional </a:t>
                      </a:r>
                      <a:r>
                        <a:rPr lang="en-GB" sz="1400" b="0" i="0" u="none" strike="noStrike" dirty="0" smtClean="0">
                          <a:solidFill>
                            <a:srgbClr val="000000"/>
                          </a:solidFill>
                          <a:effectLst/>
                          <a:latin typeface="Calibri"/>
                        </a:rPr>
                        <a:t>Restructuring</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2545">
                <a:tc rowSpan="2">
                  <a:txBody>
                    <a:bodyPr/>
                    <a:lstStyle/>
                    <a:p>
                      <a:pPr algn="ctr" fontAlgn="ctr"/>
                      <a:r>
                        <a:rPr lang="en-GB" sz="1400" b="0" i="0" u="none" strike="noStrike" dirty="0">
                          <a:solidFill>
                            <a:srgbClr val="000000"/>
                          </a:solidFill>
                          <a:effectLst/>
                          <a:latin typeface="Calibri"/>
                        </a:rPr>
                        <a:t>Grid-connected </a:t>
                      </a:r>
                      <a:r>
                        <a:rPr lang="en-GB" sz="1400" b="0" i="0" u="none" strike="noStrike" dirty="0" smtClean="0">
                          <a:solidFill>
                            <a:srgbClr val="000000"/>
                          </a:solidFill>
                          <a:effectLst/>
                          <a:latin typeface="Calibri"/>
                        </a:rPr>
                        <a:t>mini-grid/ </a:t>
                      </a:r>
                      <a:r>
                        <a:rPr lang="en-GB" sz="1400" b="0" i="0" u="none" strike="noStrike" dirty="0">
                          <a:solidFill>
                            <a:srgbClr val="000000"/>
                          </a:solidFill>
                          <a:effectLst/>
                          <a:latin typeface="Calibri"/>
                        </a:rPr>
                        <a:t>distribution system</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rgbClr val="000000"/>
                          </a:solidFill>
                          <a:effectLst/>
                          <a:latin typeface="Calibri"/>
                        </a:rPr>
                        <a:t>Regulatory </a:t>
                      </a:r>
                      <a:r>
                        <a:rPr lang="en-GB" sz="1400" b="0" i="0" u="none" strike="noStrike" dirty="0" smtClean="0">
                          <a:solidFill>
                            <a:srgbClr val="000000"/>
                          </a:solidFill>
                          <a:effectLst/>
                          <a:latin typeface="Calibri"/>
                        </a:rPr>
                        <a:t>Reform</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508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rgbClr val="000000"/>
                          </a:solidFill>
                          <a:effectLst/>
                          <a:latin typeface="Calibri"/>
                        </a:rPr>
                        <a:t>Policy &amp; Target </a:t>
                      </a:r>
                      <a:r>
                        <a:rPr lang="en-GB" sz="1400" b="0" i="0" u="none" strike="noStrike" dirty="0" smtClean="0">
                          <a:solidFill>
                            <a:srgbClr val="000000"/>
                          </a:solidFill>
                          <a:effectLst/>
                          <a:latin typeface="Calibri"/>
                        </a:rPr>
                        <a:t>Setting</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67634">
                <a:tc rowSpan="3">
                  <a:txBody>
                    <a:bodyPr/>
                    <a:lstStyle/>
                    <a:p>
                      <a:pPr algn="ctr" fontAlgn="ctr"/>
                      <a:r>
                        <a:rPr lang="en-GB" sz="1400" b="0" i="0" u="none" strike="noStrike" dirty="0">
                          <a:solidFill>
                            <a:srgbClr val="000000"/>
                          </a:solidFill>
                          <a:effectLst/>
                          <a:latin typeface="Calibri"/>
                        </a:rPr>
                        <a:t>Isolated </a:t>
                      </a:r>
                      <a:r>
                        <a:rPr lang="en-GB" sz="1400" b="0" i="0" u="none" strike="noStrike" dirty="0" smtClean="0">
                          <a:solidFill>
                            <a:srgbClr val="000000"/>
                          </a:solidFill>
                          <a:effectLst/>
                          <a:latin typeface="Calibri"/>
                        </a:rPr>
                        <a:t>mini-grid</a:t>
                      </a: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Private Sector (non-Government</a:t>
                      </a:r>
                      <a:r>
                        <a:rPr lang="en-GB" sz="1400" b="0" i="0" u="none" strike="noStrike" dirty="0" smtClean="0">
                          <a:solidFill>
                            <a:srgbClr val="000000"/>
                          </a:solidFill>
                          <a:effectLst/>
                          <a:latin typeface="Calibri"/>
                        </a:rPr>
                        <a:t>)</a:t>
                      </a:r>
                    </a:p>
                    <a:p>
                      <a:pPr algn="ctr" fontAlgn="ct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smtClean="0">
                          <a:solidFill>
                            <a:srgbClr val="000000"/>
                          </a:solidFill>
                          <a:effectLst/>
                          <a:latin typeface="Calibri"/>
                        </a:rPr>
                        <a:t>License</a:t>
                      </a: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rgbClr val="000000"/>
                          </a:solidFill>
                          <a:effectLst/>
                          <a:latin typeface="Calibri"/>
                        </a:rPr>
                        <a:t>Individual Regulated </a:t>
                      </a:r>
                      <a:r>
                        <a:rPr lang="en-GB" sz="1400" b="0" i="0" u="none" strike="noStrike" dirty="0" smtClean="0">
                          <a:solidFill>
                            <a:srgbClr val="000000"/>
                          </a:solidFill>
                          <a:effectLst/>
                          <a:latin typeface="Calibri"/>
                        </a:rPr>
                        <a:t>Tariff</a:t>
                      </a: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Calibri"/>
                        </a:rPr>
                        <a:t>Cross-Subsidies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Quality/Technical </a:t>
                      </a:r>
                      <a:r>
                        <a:rPr lang="en-GB" sz="1400" b="0" i="0" u="none" strike="noStrike" dirty="0" smtClean="0">
                          <a:solidFill>
                            <a:schemeClr val="bg1"/>
                          </a:solidFill>
                          <a:effectLst/>
                          <a:latin typeface="Calibri"/>
                        </a:rPr>
                        <a:t>Standards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r>
                        <a:rPr lang="en-GB" sz="1400" b="0" i="0" u="none" strike="noStrike" dirty="0" smtClean="0">
                          <a:solidFill>
                            <a:schemeClr val="bg1"/>
                          </a:solidFill>
                          <a:effectLst/>
                          <a:latin typeface="Calibri"/>
                          <a:hlinkClick r:id="rId7" action="ppaction://hlinksldjump"/>
                        </a:rPr>
                        <a:t> </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5"/>
                  </a:ext>
                </a:extLst>
              </a:tr>
              <a:tr h="44508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Technical </a:t>
                      </a:r>
                      <a:r>
                        <a:rPr lang="en-GB" sz="1400" b="0" i="0" u="none" strike="noStrike" dirty="0" smtClean="0">
                          <a:solidFill>
                            <a:schemeClr val="bg1"/>
                          </a:solidFill>
                          <a:effectLst/>
                          <a:latin typeface="Calibri"/>
                        </a:rPr>
                        <a:t>Assistance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6"/>
                  </a:ext>
                </a:extLst>
              </a:tr>
              <a:tr h="667634">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a:solidFill>
                            <a:schemeClr val="bg1"/>
                          </a:solidFill>
                          <a:effectLst/>
                          <a:latin typeface="Calibri"/>
                        </a:rPr>
                        <a:t>Tax </a:t>
                      </a:r>
                      <a:r>
                        <a:rPr lang="en-GB" sz="1400" b="0" i="0" u="none" strike="noStrike" dirty="0" smtClean="0">
                          <a:solidFill>
                            <a:schemeClr val="bg1"/>
                          </a:solidFill>
                          <a:effectLst/>
                          <a:latin typeface="Calibri"/>
                        </a:rPr>
                        <a:t>Exemptions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tc>
                  <a:txBody>
                    <a:bodyPr/>
                    <a:lstStyle/>
                    <a:p>
                      <a:pPr algn="ctr" fontAlgn="ctr"/>
                      <a:r>
                        <a:rPr lang="en-GB" sz="1400" b="0" i="0" u="none" strike="noStrike" dirty="0">
                          <a:solidFill>
                            <a:schemeClr val="bg1"/>
                          </a:solidFill>
                          <a:effectLst/>
                          <a:latin typeface="Calibri"/>
                        </a:rPr>
                        <a:t>Capacity Building/ Awareness </a:t>
                      </a:r>
                      <a:r>
                        <a:rPr lang="en-GB" sz="1400" b="0" i="0" u="none" strike="noStrike" dirty="0" smtClean="0">
                          <a:solidFill>
                            <a:schemeClr val="bg1"/>
                          </a:solidFill>
                          <a:effectLst/>
                          <a:latin typeface="Calibri"/>
                        </a:rPr>
                        <a:t>Raising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7"/>
                  </a:ext>
                </a:extLst>
              </a:tr>
              <a:tr h="372872">
                <a:tc rowSpan="4">
                  <a:txBody>
                    <a:bodyPr/>
                    <a:lstStyle/>
                    <a:p>
                      <a:pPr algn="ctr" fontAlgn="ctr"/>
                      <a:r>
                        <a:rPr lang="en-GB" sz="1400" b="0" i="0" u="none" strike="noStrike" dirty="0">
                          <a:solidFill>
                            <a:schemeClr val="bg1"/>
                          </a:solidFill>
                          <a:effectLst/>
                          <a:latin typeface="Calibri"/>
                        </a:rPr>
                        <a:t>Standalone systems </a:t>
                      </a:r>
                      <a:endParaRPr lang="en-GB" sz="1400" b="0" i="0" u="none" strike="noStrike" dirty="0" smtClean="0">
                        <a:solidFill>
                          <a:schemeClr val="bg1"/>
                        </a:solidFill>
                        <a:effectLst/>
                        <a:latin typeface="Calibri"/>
                      </a:endParaRPr>
                    </a:p>
                    <a:p>
                      <a:pPr algn="ctr" fontAlgn="ctr"/>
                      <a:r>
                        <a:rPr lang="en-GB" sz="1400" b="0" i="0" u="none" strike="noStrike" dirty="0" smtClean="0">
                          <a:solidFill>
                            <a:schemeClr val="bg1"/>
                          </a:solidFill>
                          <a:effectLst/>
                          <a:latin typeface="Calibri"/>
                          <a:hlinkClick r:id="rId11" action="ppaction://hlinksldjump"/>
                        </a:rPr>
                        <a:t>Return to Examples</a:t>
                      </a:r>
                      <a:endParaRPr lang="en-GB" sz="1400" b="0" i="0" u="none" strike="noStrike" dirty="0">
                        <a:solidFill>
                          <a:schemeClr val="bg1"/>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tc rowSpan="4">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 </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2"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smtClean="0">
                          <a:solidFill>
                            <a:srgbClr val="000000"/>
                          </a:solidFill>
                          <a:effectLst/>
                          <a:latin typeface="Calibri"/>
                        </a:rPr>
                        <a:t>Unregulated</a:t>
                      </a:r>
                    </a:p>
                    <a:p>
                      <a:pPr algn="ctr" fontAlgn="ct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a:t>
                      </a:r>
                      <a:r>
                        <a:rPr lang="en-GB" sz="1400" b="0" i="0" u="none" strike="noStrike" dirty="0" smtClean="0">
                          <a:solidFill>
                            <a:srgbClr val="000000"/>
                          </a:solidFill>
                          <a:effectLst/>
                          <a:latin typeface="Calibri"/>
                        </a:rPr>
                        <a:t>Information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45089">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smtClean="0">
                          <a:solidFill>
                            <a:srgbClr val="000000"/>
                          </a:solidFill>
                          <a:effectLst/>
                          <a:latin typeface="Calibri"/>
                        </a:rPr>
                        <a:t>Guarantees</a:t>
                      </a: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Demand </a:t>
                      </a:r>
                      <a:r>
                        <a:rPr lang="en-GB" sz="1400" b="0" i="0" u="none" strike="noStrike" dirty="0" smtClean="0">
                          <a:solidFill>
                            <a:schemeClr val="bg1"/>
                          </a:solidFill>
                          <a:effectLst/>
                          <a:latin typeface="Calibri"/>
                        </a:rPr>
                        <a:t>Promotion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3"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extLst>
                  <a:ext uri="{0D108BD9-81ED-4DB2-BD59-A6C34878D82A}">
                    <a16:rowId xmlns:a16="http://schemas.microsoft.com/office/drawing/2014/main" val="10009"/>
                  </a:ext>
                </a:extLst>
              </a:tr>
              <a:tr h="522545">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rgbClr val="000000"/>
                          </a:solidFill>
                          <a:effectLst/>
                          <a:latin typeface="Calibri"/>
                        </a:rPr>
                        <a:t>Technology Development/ </a:t>
                      </a:r>
                      <a:r>
                        <a:rPr lang="en-GB" sz="1400" b="0" i="0" u="none" strike="noStrike" dirty="0" smtClean="0">
                          <a:solidFill>
                            <a:srgbClr val="000000"/>
                          </a:solidFill>
                          <a:effectLst/>
                          <a:latin typeface="Calibri"/>
                        </a:rPr>
                        <a:t>Adoption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445089">
                <a:tc v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7" name="TextBox 6">
            <a:hlinkClick r:id="rId14"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5" action="ppaction://hlinksldjump"/>
              </a:rPr>
              <a:t>CATEGORY DASHBOARD</a:t>
            </a:r>
            <a:endParaRPr lang="en-GB" dirty="0"/>
          </a:p>
        </p:txBody>
      </p:sp>
      <p:sp>
        <p:nvSpPr>
          <p:cNvPr id="5" name="TextBox 4">
            <a:hlinkClick r:id="rId14"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6" action="ppaction://hlinksldjump"/>
              </a:rPr>
              <a:t>EXAMPLES TABLE</a:t>
            </a:r>
            <a:endParaRPr lang="en-GB" dirty="0"/>
          </a:p>
        </p:txBody>
      </p:sp>
    </p:spTree>
    <p:extLst>
      <p:ext uri="{BB962C8B-B14F-4D97-AF65-F5344CB8AC3E}">
        <p14:creationId xmlns:p14="http://schemas.microsoft.com/office/powerpoint/2010/main" val="819011099"/>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Brazil</a:t>
            </a:r>
            <a:r>
              <a:rPr lang="en-GB" sz="4000" dirty="0">
                <a:solidFill>
                  <a:schemeClr val="accent1">
                    <a:lumMod val="75000"/>
                  </a:schemeClr>
                </a:solidFill>
              </a:rPr>
              <a:t>, </a:t>
            </a:r>
            <a:r>
              <a:rPr lang="en-GB" sz="4000" dirty="0" smtClean="0">
                <a:solidFill>
                  <a:schemeClr val="accent1">
                    <a:lumMod val="75000"/>
                  </a:schemeClr>
                </a:solidFill>
              </a:rPr>
              <a:t>Luz para </a:t>
            </a:r>
            <a:r>
              <a:rPr lang="en-GB" sz="4000" dirty="0" err="1" smtClean="0">
                <a:solidFill>
                  <a:schemeClr val="accent1">
                    <a:lumMod val="75000"/>
                  </a:schemeClr>
                </a:solidFill>
              </a:rPr>
              <a:t>Todos</a:t>
            </a:r>
            <a:r>
              <a:rPr lang="en-GB" sz="4000" dirty="0" smtClean="0">
                <a:solidFill>
                  <a:schemeClr val="accent1">
                    <a:lumMod val="75000"/>
                  </a:schemeClr>
                </a:solidFill>
              </a:rPr>
              <a:t> (Light </a:t>
            </a:r>
            <a:r>
              <a:rPr lang="en-GB" sz="4000" dirty="0">
                <a:solidFill>
                  <a:schemeClr val="accent1">
                    <a:lumMod val="75000"/>
                  </a:schemeClr>
                </a:solidFill>
              </a:rPr>
              <a:t>for </a:t>
            </a:r>
            <a:r>
              <a:rPr lang="en-GB" sz="4000" dirty="0" smtClean="0">
                <a:solidFill>
                  <a:schemeClr val="accent1">
                    <a:lumMod val="75000"/>
                  </a:schemeClr>
                </a:solidFill>
              </a:rPr>
              <a:t>All)</a:t>
            </a:r>
            <a:endParaRPr lang="en-GB" sz="4000" dirty="0">
              <a:solidFill>
                <a:schemeClr val="accent1">
                  <a:lumMod val="75000"/>
                </a:schemeClr>
              </a:solidFill>
            </a:endParaRPr>
          </a:p>
        </p:txBody>
      </p:sp>
      <p:sp>
        <p:nvSpPr>
          <p:cNvPr id="5" name="Content Placeholder 4"/>
          <p:cNvSpPr>
            <a:spLocks noGrp="1"/>
          </p:cNvSpPr>
          <p:nvPr>
            <p:ph idx="1"/>
          </p:nvPr>
        </p:nvSpPr>
        <p:spPr>
          <a:xfrm>
            <a:off x="185054" y="589091"/>
            <a:ext cx="11919858" cy="6183090"/>
          </a:xfrm>
        </p:spPr>
        <p:txBody>
          <a:bodyPr>
            <a:noAutofit/>
          </a:bodyPr>
          <a:lstStyle/>
          <a:p>
            <a:pPr marL="0" indent="0">
              <a:lnSpc>
                <a:spcPct val="100000"/>
              </a:lnSpc>
              <a:spcBef>
                <a:spcPts val="0"/>
              </a:spcBef>
              <a:buNone/>
            </a:pPr>
            <a:r>
              <a:rPr lang="en-GB" sz="1500" b="1" dirty="0">
                <a:solidFill>
                  <a:schemeClr val="accent1">
                    <a:lumMod val="75000"/>
                  </a:schemeClr>
                </a:solidFill>
                <a:latin typeface="+mj-lt"/>
              </a:rPr>
              <a:t>Categories </a:t>
            </a:r>
          </a:p>
          <a:p>
            <a:pPr marL="0" indent="0">
              <a:lnSpc>
                <a:spcPct val="100000"/>
              </a:lnSpc>
              <a:spcBef>
                <a:spcPts val="0"/>
              </a:spcBef>
              <a:buNone/>
            </a:pPr>
            <a:r>
              <a:rPr lang="en-GB" sz="1500" dirty="0">
                <a:latin typeface="+mj-lt"/>
              </a:rPr>
              <a:t>(</a:t>
            </a:r>
            <a:r>
              <a:rPr lang="en-GB" sz="1500" dirty="0" smtClean="0">
                <a:latin typeface="+mj-lt"/>
              </a:rPr>
              <a:t>highlighted):</a:t>
            </a:r>
            <a:endParaRPr lang="en-GB" sz="1500" dirty="0">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r>
              <a:rPr lang="en-GB" sz="1500" b="1" dirty="0">
                <a:solidFill>
                  <a:schemeClr val="accent1">
                    <a:lumMod val="75000"/>
                  </a:schemeClr>
                </a:solidFill>
                <a:latin typeface="+mj-lt"/>
              </a:rPr>
              <a:t/>
            </a:r>
            <a:br>
              <a:rPr lang="en-GB" sz="1500" b="1" dirty="0">
                <a:solidFill>
                  <a:schemeClr val="accent1">
                    <a:lumMod val="75000"/>
                  </a:schemeClr>
                </a:solidFill>
                <a:latin typeface="+mj-lt"/>
              </a:rPr>
            </a:b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r>
              <a:rPr lang="en-GB" sz="1500" b="1" dirty="0" smtClean="0">
                <a:solidFill>
                  <a:schemeClr val="accent1">
                    <a:lumMod val="75000"/>
                  </a:schemeClr>
                </a:solidFill>
                <a:latin typeface="+mj-lt"/>
              </a:rPr>
              <a:t>Description </a:t>
            </a:r>
            <a:r>
              <a:rPr lang="en-GB" sz="1500" b="1" dirty="0">
                <a:solidFill>
                  <a:schemeClr val="accent1">
                    <a:lumMod val="75000"/>
                  </a:schemeClr>
                </a:solidFill>
                <a:latin typeface="+mj-lt"/>
              </a:rPr>
              <a:t>- </a:t>
            </a:r>
            <a:r>
              <a:rPr lang="en-GB" sz="1500" dirty="0">
                <a:latin typeface="+mj-lt"/>
              </a:rPr>
              <a:t>The Luz para </a:t>
            </a:r>
            <a:r>
              <a:rPr lang="en-GB" sz="1500" dirty="0" err="1">
                <a:latin typeface="+mj-lt"/>
              </a:rPr>
              <a:t>Todos</a:t>
            </a:r>
            <a:r>
              <a:rPr lang="en-GB" sz="1500" dirty="0">
                <a:latin typeface="+mj-lt"/>
              </a:rPr>
              <a:t> </a:t>
            </a:r>
            <a:r>
              <a:rPr lang="en-GB" sz="1500" dirty="0" smtClean="0">
                <a:latin typeface="+mj-lt"/>
              </a:rPr>
              <a:t>programme </a:t>
            </a:r>
            <a:r>
              <a:rPr lang="en-GB" sz="1500" dirty="0">
                <a:latin typeface="+mj-lt"/>
              </a:rPr>
              <a:t>was created in 2003 and initially planned for completion in 2014 (</a:t>
            </a:r>
            <a:r>
              <a:rPr lang="en-GB" sz="1500" dirty="0" smtClean="0">
                <a:latin typeface="+mj-lt"/>
              </a:rPr>
              <a:t>subsequently </a:t>
            </a:r>
            <a:r>
              <a:rPr lang="en-GB" sz="1500" dirty="0">
                <a:latin typeface="+mj-lt"/>
              </a:rPr>
              <a:t>extended to 2018).  The Government mandated &amp; funded the  programme, which obligated grid distribution concessionaires to provide electricity access to previously </a:t>
            </a:r>
            <a:r>
              <a:rPr lang="en-GB" sz="1500" dirty="0" smtClean="0">
                <a:latin typeface="+mj-lt"/>
              </a:rPr>
              <a:t>un-electrified </a:t>
            </a:r>
            <a:r>
              <a:rPr lang="en-GB" sz="1500" dirty="0">
                <a:latin typeface="+mj-lt"/>
              </a:rPr>
              <a:t>households.  The programme was coordinated by the Ministry of Mines and Energy and managed by </a:t>
            </a:r>
            <a:r>
              <a:rPr lang="en-GB" sz="1500" dirty="0" err="1">
                <a:latin typeface="+mj-lt"/>
              </a:rPr>
              <a:t>Eletrobrás</a:t>
            </a:r>
            <a:r>
              <a:rPr lang="en-GB" sz="1500" dirty="0">
                <a:latin typeface="+mj-lt"/>
              </a:rPr>
              <a:t>.  It was implemented by distribution companies under the control of </a:t>
            </a:r>
            <a:r>
              <a:rPr lang="en-GB" sz="1500" dirty="0" err="1" smtClean="0">
                <a:latin typeface="+mj-lt"/>
              </a:rPr>
              <a:t>Eletrobrás</a:t>
            </a:r>
            <a:r>
              <a:rPr lang="en-GB" sz="1500" dirty="0" smtClean="0">
                <a:latin typeface="+mj-lt"/>
              </a:rPr>
              <a:t> and </a:t>
            </a:r>
            <a:r>
              <a:rPr lang="en-GB" sz="1500" dirty="0">
                <a:latin typeface="+mj-lt"/>
              </a:rPr>
              <a:t>privatised and federal power supply companies. The cost of the programme was US$5.7 billion, of which US$4.2 billion was paid by the Federal </a:t>
            </a:r>
            <a:r>
              <a:rPr lang="en-GB" sz="1500" dirty="0" smtClean="0">
                <a:latin typeface="+mj-lt"/>
              </a:rPr>
              <a:t>Government.  </a:t>
            </a:r>
            <a:r>
              <a:rPr lang="en-GB" sz="1500" dirty="0">
                <a:latin typeface="+mj-lt"/>
              </a:rPr>
              <a:t>The remaining cost was generally divided equally between the federal states and municipalities (US$750m), and the power supply companies (US$750m). </a:t>
            </a:r>
            <a:r>
              <a:rPr lang="en-GB" sz="1500" dirty="0" smtClean="0">
                <a:latin typeface="+mj-lt"/>
              </a:rPr>
              <a:t>Where </a:t>
            </a:r>
            <a:r>
              <a:rPr lang="en-GB" sz="1500" dirty="0">
                <a:latin typeface="+mj-lt"/>
              </a:rPr>
              <a:t>initial electrification rates were very low, up to 90% of the supply company's total investment was subsidised through national funds. Electricity consumers did not have to pay for any network expansions.  In this way, new connections were financed from the public sector budget, with the State government contracting </a:t>
            </a:r>
            <a:r>
              <a:rPr lang="en-GB" sz="1500" dirty="0" err="1">
                <a:latin typeface="+mj-lt"/>
              </a:rPr>
              <a:t>Eletrobras</a:t>
            </a:r>
            <a:r>
              <a:rPr lang="en-GB" sz="1500" dirty="0">
                <a:latin typeface="+mj-lt"/>
              </a:rPr>
              <a:t> to provide the required service </a:t>
            </a:r>
            <a:endParaRPr lang="en-GB" sz="1500" dirty="0" smtClean="0">
              <a:latin typeface="+mj-lt"/>
            </a:endParaRPr>
          </a:p>
          <a:p>
            <a:pPr marL="0" indent="0">
              <a:spcBef>
                <a:spcPts val="0"/>
              </a:spcBef>
              <a:buNone/>
            </a:pPr>
            <a:r>
              <a:rPr lang="en-GB" sz="1500" dirty="0" smtClean="0">
                <a:latin typeface="+mj-lt"/>
              </a:rPr>
              <a:t>for </a:t>
            </a:r>
            <a:r>
              <a:rPr lang="en-GB" sz="1500" dirty="0">
                <a:latin typeface="+mj-lt"/>
              </a:rPr>
              <a:t>end-users.  Priority targets for implementation were those zones with a low Human Development Index (HDI), </a:t>
            </a:r>
            <a:r>
              <a:rPr lang="en-GB" sz="1500" dirty="0" smtClean="0">
                <a:latin typeface="+mj-lt"/>
              </a:rPr>
              <a:t>inhabited </a:t>
            </a:r>
            <a:r>
              <a:rPr lang="en-GB" sz="1500" dirty="0">
                <a:latin typeface="+mj-lt"/>
              </a:rPr>
              <a:t>by families with </a:t>
            </a:r>
            <a:endParaRPr lang="en-GB" sz="1500" dirty="0" smtClean="0">
              <a:latin typeface="+mj-lt"/>
            </a:endParaRPr>
          </a:p>
          <a:p>
            <a:pPr marL="0" indent="0">
              <a:spcBef>
                <a:spcPts val="0"/>
              </a:spcBef>
              <a:buNone/>
            </a:pPr>
            <a:r>
              <a:rPr lang="en-GB" sz="1500" dirty="0" smtClean="0">
                <a:latin typeface="+mj-lt"/>
              </a:rPr>
              <a:t>low </a:t>
            </a:r>
            <a:r>
              <a:rPr lang="en-GB" sz="1500" dirty="0">
                <a:latin typeface="+mj-lt"/>
              </a:rPr>
              <a:t>purchasing </a:t>
            </a:r>
            <a:r>
              <a:rPr lang="en-GB" sz="1500" dirty="0" smtClean="0">
                <a:latin typeface="+mj-lt"/>
              </a:rPr>
              <a:t>power.</a:t>
            </a:r>
            <a:endParaRPr lang="en-GB" sz="1500" dirty="0"/>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9386" y="675059"/>
            <a:ext cx="7724775" cy="4056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8001654"/>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windrad.jpg"/>
          <p:cNvPicPr>
            <a:picLocks noChangeAspect="1"/>
          </p:cNvPicPr>
          <p:nvPr/>
        </p:nvPicPr>
        <p:blipFill>
          <a:blip r:embed="rId2" cstate="screen"/>
          <a:srcRect/>
          <a:stretch>
            <a:fillRect/>
          </a:stretch>
        </p:blipFill>
        <p:spPr>
          <a:xfrm>
            <a:off x="9158630" y="2615235"/>
            <a:ext cx="3033370" cy="4242765"/>
          </a:xfrm>
          <a:prstGeom prst="rect">
            <a:avLst/>
          </a:prstGeom>
        </p:spPr>
      </p:pic>
      <p:pic>
        <p:nvPicPr>
          <p:cNvPr id="9" name="Picture 8" descr="wetter.jpg"/>
          <p:cNvPicPr>
            <a:picLocks noChangeAspect="1"/>
          </p:cNvPicPr>
          <p:nvPr/>
        </p:nvPicPr>
        <p:blipFill>
          <a:blip r:embed="rId3" cstate="screen"/>
          <a:srcRect/>
          <a:stretch>
            <a:fillRect/>
          </a:stretch>
        </p:blipFill>
        <p:spPr>
          <a:xfrm>
            <a:off x="9678010" y="-1"/>
            <a:ext cx="2513991" cy="1577125"/>
          </a:xfrm>
          <a:prstGeom prst="rect">
            <a:avLst/>
          </a:prstGeom>
        </p:spPr>
      </p:pic>
      <p:sp>
        <p:nvSpPr>
          <p:cNvPr id="2" name="Title 1"/>
          <p:cNvSpPr>
            <a:spLocks noGrp="1"/>
          </p:cNvSpPr>
          <p:nvPr>
            <p:ph type="title"/>
          </p:nvPr>
        </p:nvSpPr>
        <p:spPr>
          <a:xfrm>
            <a:off x="191845" y="102877"/>
            <a:ext cx="10907486" cy="788765"/>
          </a:xfrm>
        </p:spPr>
        <p:txBody>
          <a:bodyPr>
            <a:normAutofit/>
          </a:bodyPr>
          <a:lstStyle/>
          <a:p>
            <a:pPr lvl="0"/>
            <a:r>
              <a:rPr lang="en-GB" sz="4000" dirty="0">
                <a:solidFill>
                  <a:schemeClr val="accent1">
                    <a:lumMod val="75000"/>
                  </a:schemeClr>
                </a:solidFill>
              </a:rPr>
              <a:t>Brazil, Luz para </a:t>
            </a:r>
            <a:r>
              <a:rPr lang="en-GB" sz="4000" dirty="0" err="1">
                <a:solidFill>
                  <a:schemeClr val="accent1">
                    <a:lumMod val="75000"/>
                  </a:schemeClr>
                </a:solidFill>
              </a:rPr>
              <a:t>Todos</a:t>
            </a:r>
            <a:r>
              <a:rPr lang="en-GB" sz="4000" dirty="0">
                <a:solidFill>
                  <a:schemeClr val="accent1">
                    <a:lumMod val="75000"/>
                  </a:schemeClr>
                </a:solidFill>
              </a:rPr>
              <a:t> (Light for </a:t>
            </a:r>
            <a:r>
              <a:rPr lang="en-GB" sz="4000" dirty="0" smtClean="0">
                <a:solidFill>
                  <a:schemeClr val="accent1">
                    <a:lumMod val="75000"/>
                  </a:schemeClr>
                </a:solidFill>
              </a:rPr>
              <a:t>All)</a:t>
            </a:r>
            <a:endParaRPr lang="en-GB" sz="4000" b="1" dirty="0">
              <a:solidFill>
                <a:schemeClr val="accent1">
                  <a:lumMod val="75000"/>
                </a:schemeClr>
              </a:solidFill>
            </a:endParaRPr>
          </a:p>
        </p:txBody>
      </p:sp>
      <p:sp>
        <p:nvSpPr>
          <p:cNvPr id="5" name="Content Placeholder 4"/>
          <p:cNvSpPr>
            <a:spLocks noGrp="1"/>
          </p:cNvSpPr>
          <p:nvPr>
            <p:ph idx="1"/>
          </p:nvPr>
        </p:nvSpPr>
        <p:spPr>
          <a:xfrm>
            <a:off x="232780" y="967942"/>
            <a:ext cx="9079469" cy="5669407"/>
          </a:xfrm>
        </p:spPr>
        <p:txBody>
          <a:bodyPr>
            <a:normAutofit/>
          </a:bodyPr>
          <a:lstStyle/>
          <a:p>
            <a:pPr marL="0" indent="0">
              <a:buNone/>
            </a:pPr>
            <a:r>
              <a:rPr lang="en-GB" sz="1600" b="1" dirty="0">
                <a:solidFill>
                  <a:schemeClr val="accent1">
                    <a:lumMod val="75000"/>
                  </a:schemeClr>
                </a:solidFill>
                <a:latin typeface="+mj-lt"/>
                <a:ea typeface="+mj-ea"/>
                <a:cs typeface="+mj-cs"/>
              </a:rPr>
              <a:t>Context</a:t>
            </a:r>
            <a:r>
              <a:rPr lang="en-GB" sz="1600" b="1" dirty="0" smtClean="0">
                <a:solidFill>
                  <a:schemeClr val="accent1">
                    <a:lumMod val="75000"/>
                  </a:schemeClr>
                </a:solidFill>
                <a:latin typeface="+mj-lt"/>
                <a:ea typeface="+mj-ea"/>
                <a:cs typeface="+mj-cs"/>
              </a:rPr>
              <a:t>:</a:t>
            </a:r>
            <a:r>
              <a:rPr lang="en-GB" sz="1600" dirty="0" smtClean="0">
                <a:solidFill>
                  <a:schemeClr val="accent1">
                    <a:lumMod val="75000"/>
                  </a:schemeClr>
                </a:solidFill>
                <a:latin typeface="+mj-lt"/>
                <a:ea typeface="+mj-ea"/>
                <a:cs typeface="+mj-cs"/>
              </a:rPr>
              <a:t> </a:t>
            </a:r>
            <a:r>
              <a:rPr lang="en-GB" sz="1600" dirty="0">
                <a:latin typeface="+mj-lt"/>
              </a:rPr>
              <a:t>Brazil has a generation capacity of about 145GW, with ~65% of installed capacity based on hydropower. </a:t>
            </a:r>
            <a:r>
              <a:rPr lang="en-GB" sz="1600" dirty="0" err="1">
                <a:latin typeface="+mj-lt"/>
              </a:rPr>
              <a:t>Thermopower</a:t>
            </a:r>
            <a:r>
              <a:rPr lang="en-GB" sz="1600" dirty="0">
                <a:latin typeface="+mj-lt"/>
              </a:rPr>
              <a:t> plants account for 28%, wind power for 6%, nuclear power for 1.5% and solar power for only 0.02%.  Therefore Brazil has more than 70% of its power generation based on renewable sources (</a:t>
            </a:r>
            <a:r>
              <a:rPr lang="en-GB" sz="1600" dirty="0" err="1">
                <a:latin typeface="+mj-lt"/>
              </a:rPr>
              <a:t>cf</a:t>
            </a:r>
            <a:r>
              <a:rPr lang="en-GB" sz="1600" dirty="0">
                <a:latin typeface="+mj-lt"/>
              </a:rPr>
              <a:t> the world average of 80% power from fossil fuels).  Currently, 99% of the population is connected to an electricity supply, and Brazil rates as the world's ninth largest energy consumer.  Before the Light for All programme (starting in 2003), electricity connections were based on market demand with infrastructure costs being recovered from the fees charged to end-users as well as some general taxes.  A previous market-driven programme (Light in the Countryside), launched in 1999, had little impact because poor rural families were unable to afford the associated costs (these end-user charges eventually constituted critical barriers to universal access to electricity).  With Light for All, the State funds the entire programme through subsidies (from general taxation), which was justified by the aims to increase national development, generate opportunities, and promote citizenship.</a:t>
            </a:r>
          </a:p>
          <a:p>
            <a:pPr marL="0" indent="0">
              <a:buNone/>
            </a:pPr>
            <a:r>
              <a:rPr lang="en-GB" sz="1600" b="1" dirty="0">
                <a:solidFill>
                  <a:schemeClr val="accent1">
                    <a:lumMod val="75000"/>
                  </a:schemeClr>
                </a:solidFill>
                <a:latin typeface="+mj-lt"/>
                <a:ea typeface="+mj-ea"/>
                <a:cs typeface="+mj-cs"/>
              </a:rPr>
              <a:t>Objectives:</a:t>
            </a:r>
            <a:r>
              <a:rPr lang="en-GB" sz="1600" dirty="0">
                <a:solidFill>
                  <a:schemeClr val="accent1">
                    <a:lumMod val="75000"/>
                  </a:schemeClr>
                </a:solidFill>
                <a:latin typeface="+mj-lt"/>
                <a:ea typeface="+mj-ea"/>
                <a:cs typeface="+mj-cs"/>
              </a:rPr>
              <a:t> </a:t>
            </a:r>
            <a:r>
              <a:rPr lang="en-GB" sz="1600" dirty="0">
                <a:latin typeface="+mj-lt"/>
              </a:rPr>
              <a:t>The original goal of the programme was to guarantee access to energy in all rural zones in 2008, with an intermediate objective of 90% in 2006. This was expected to involve  2 million rural connections, together with associated internal appliance kits (plugs lamps </a:t>
            </a:r>
            <a:r>
              <a:rPr lang="en-GB" sz="1600" dirty="0" err="1">
                <a:latin typeface="+mj-lt"/>
              </a:rPr>
              <a:t>etc</a:t>
            </a:r>
            <a:r>
              <a:rPr lang="en-GB" sz="1600" dirty="0">
                <a:latin typeface="+mj-lt"/>
              </a:rPr>
              <a:t>), at no cost to the end-user .  Broader aims were the socio-economic development and poverty reduction expected to result from the provision of free access to electricity infrastructure.</a:t>
            </a:r>
          </a:p>
          <a:p>
            <a:pPr marL="0" indent="0">
              <a:buNone/>
            </a:pPr>
            <a:r>
              <a:rPr lang="en-GB" sz="1600" b="1" dirty="0" smtClean="0">
                <a:solidFill>
                  <a:schemeClr val="accent1">
                    <a:lumMod val="75000"/>
                  </a:schemeClr>
                </a:solidFill>
                <a:latin typeface="+mj-lt"/>
                <a:ea typeface="+mj-ea"/>
                <a:cs typeface="+mj-cs"/>
              </a:rPr>
              <a:t>Legal Basis: </a:t>
            </a:r>
            <a:r>
              <a:rPr lang="en-GB" sz="1600" dirty="0" smtClean="0">
                <a:latin typeface="+mj-lt"/>
              </a:rPr>
              <a:t>Luz </a:t>
            </a:r>
            <a:r>
              <a:rPr lang="en-GB" sz="1600" dirty="0">
                <a:latin typeface="+mj-lt"/>
              </a:rPr>
              <a:t>para </a:t>
            </a:r>
            <a:r>
              <a:rPr lang="en-GB" sz="1600" dirty="0" err="1" smtClean="0">
                <a:latin typeface="+mj-lt"/>
              </a:rPr>
              <a:t>Todos</a:t>
            </a:r>
            <a:r>
              <a:rPr lang="en-GB" sz="1600" dirty="0" smtClean="0">
                <a:latin typeface="+mj-lt"/>
              </a:rPr>
              <a:t> was </a:t>
            </a:r>
            <a:r>
              <a:rPr lang="en-GB" sz="1600" dirty="0">
                <a:latin typeface="+mj-lt"/>
              </a:rPr>
              <a:t>created as a government programme by </a:t>
            </a:r>
            <a:r>
              <a:rPr lang="en-GB" sz="1600" dirty="0" err="1" smtClean="0">
                <a:latin typeface="+mj-lt"/>
              </a:rPr>
              <a:t>Decreto</a:t>
            </a:r>
            <a:r>
              <a:rPr lang="en-GB" sz="1600" dirty="0" smtClean="0">
                <a:latin typeface="+mj-lt"/>
              </a:rPr>
              <a:t> </a:t>
            </a:r>
            <a:r>
              <a:rPr lang="en-GB" sz="1600" dirty="0">
                <a:latin typeface="+mj-lt"/>
              </a:rPr>
              <a:t>Nº 4.873, November 11th </a:t>
            </a:r>
            <a:r>
              <a:rPr lang="en-GB" sz="1600" dirty="0" smtClean="0">
                <a:latin typeface="+mj-lt"/>
              </a:rPr>
              <a:t>2003. It </a:t>
            </a:r>
            <a:r>
              <a:rPr lang="en-GB" sz="1600" dirty="0">
                <a:latin typeface="+mj-lt"/>
              </a:rPr>
              <a:t>was implemented by a range of distribution companies that included operators controlled by </a:t>
            </a:r>
            <a:r>
              <a:rPr lang="en-GB" sz="1600" dirty="0" err="1">
                <a:latin typeface="+mj-lt"/>
              </a:rPr>
              <a:t>Eletrobras</a:t>
            </a:r>
            <a:r>
              <a:rPr lang="en-GB" sz="1600" dirty="0">
                <a:latin typeface="+mj-lt"/>
              </a:rPr>
              <a:t>, federal power supply companies, and private co-operatives.  These companies were contracted as concessionaires by the Government (MME), allocated </a:t>
            </a:r>
            <a:r>
              <a:rPr lang="en-GB" sz="1600" dirty="0" smtClean="0">
                <a:latin typeface="+mj-lt"/>
              </a:rPr>
              <a:t>specific </a:t>
            </a:r>
            <a:r>
              <a:rPr lang="en-GB" sz="1600" dirty="0">
                <a:latin typeface="+mj-lt"/>
              </a:rPr>
              <a:t>target communities, provided with the necessary budget, and set target completion dates; their progress was then overseen by the Electricity Regulator (ANEEL) and by regional committees.</a:t>
            </a: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4" action="ppaction://hlinksldjump"/>
              </a:rPr>
              <a:t>NEXT</a:t>
            </a:r>
            <a:endParaRPr lang="en-GB" b="1" dirty="0"/>
          </a:p>
        </p:txBody>
      </p:sp>
    </p:spTree>
    <p:extLst>
      <p:ext uri="{BB962C8B-B14F-4D97-AF65-F5344CB8AC3E}">
        <p14:creationId xmlns:p14="http://schemas.microsoft.com/office/powerpoint/2010/main" val="906536619"/>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3" y="71206"/>
            <a:ext cx="10907486" cy="788765"/>
          </a:xfrm>
        </p:spPr>
        <p:txBody>
          <a:bodyPr>
            <a:normAutofit/>
          </a:bodyPr>
          <a:lstStyle/>
          <a:p>
            <a:pPr lvl="0"/>
            <a:r>
              <a:rPr lang="en-GB" dirty="0">
                <a:solidFill>
                  <a:schemeClr val="accent1">
                    <a:lumMod val="75000"/>
                  </a:schemeClr>
                </a:solidFill>
              </a:rPr>
              <a:t>Brazil, Luz para </a:t>
            </a:r>
            <a:r>
              <a:rPr lang="en-GB" dirty="0" err="1">
                <a:solidFill>
                  <a:schemeClr val="accent1">
                    <a:lumMod val="75000"/>
                  </a:schemeClr>
                </a:solidFill>
              </a:rPr>
              <a:t>Todos</a:t>
            </a:r>
            <a:r>
              <a:rPr lang="en-GB" dirty="0">
                <a:solidFill>
                  <a:schemeClr val="accent1">
                    <a:lumMod val="75000"/>
                  </a:schemeClr>
                </a:solidFill>
              </a:rPr>
              <a:t> (Light for All)</a:t>
            </a:r>
            <a:endParaRPr lang="en-GB" b="1" dirty="0">
              <a:solidFill>
                <a:schemeClr val="accent1">
                  <a:lumMod val="75000"/>
                </a:schemeClr>
              </a:solidFill>
            </a:endParaRPr>
          </a:p>
        </p:txBody>
      </p:sp>
      <p:sp>
        <p:nvSpPr>
          <p:cNvPr id="5" name="Content Placeholder 4"/>
          <p:cNvSpPr>
            <a:spLocks noGrp="1"/>
          </p:cNvSpPr>
          <p:nvPr>
            <p:ph idx="1"/>
          </p:nvPr>
        </p:nvSpPr>
        <p:spPr>
          <a:xfrm>
            <a:off x="598714" y="1164770"/>
            <a:ext cx="10657115" cy="5921829"/>
          </a:xfrm>
        </p:spPr>
        <p:txBody>
          <a:bodyPr>
            <a:noAutofit/>
          </a:bodyPr>
          <a:lstStyle/>
          <a:p>
            <a:pPr marL="0" indent="0">
              <a:buNone/>
            </a:pPr>
            <a:r>
              <a:rPr lang="en-GB" sz="1600" b="1" dirty="0" smtClean="0">
                <a:solidFill>
                  <a:schemeClr val="accent1">
                    <a:lumMod val="75000"/>
                  </a:schemeClr>
                </a:solidFill>
                <a:latin typeface="+mj-lt"/>
                <a:ea typeface="+mj-ea"/>
                <a:cs typeface="+mj-cs"/>
              </a:rPr>
              <a:t>Institutions, Roles and Responsibilities</a:t>
            </a:r>
            <a:r>
              <a:rPr lang="en-GB" sz="1600" b="1" dirty="0">
                <a:solidFill>
                  <a:schemeClr val="accent1">
                    <a:lumMod val="75000"/>
                  </a:schemeClr>
                </a:solidFill>
                <a:latin typeface="+mj-lt"/>
                <a:ea typeface="+mj-ea"/>
                <a:cs typeface="+mj-cs"/>
              </a:rPr>
              <a:t>: </a:t>
            </a:r>
            <a:r>
              <a:rPr lang="en-GB" sz="1600" dirty="0">
                <a:latin typeface="+mj-lt"/>
                <a:ea typeface="+mj-ea"/>
                <a:cs typeface="+mj-cs"/>
              </a:rPr>
              <a:t>The Ministry of Energy and Mines (MME) has the overall responsibility for policy setting in the electricity sector while ANEEL, which is linked to MME, is the Electricity Regulatory Agency created in 1996. ANEEL's function is to regulate and control the generation, transmission and distribution of power. The National Council for Energy Policies (CNPE), is an advisory body to the MME in charge of approving supply criteria and "structural" projects while the Electricity Industry Monitoring Committee (CMSE) monitors supply continuity and security. The Operator of the National Electricity System (ONS) is a non-profit private entity created in 1998 that is responsible for the coordination and control of the generation and transmission installations in the National Interconnected System (SIN). The ONS is under ANEEL's control and regulation.  The Power Commercialization Chamber (CCEE), successor of MAE (Mercado </a:t>
            </a:r>
            <a:r>
              <a:rPr lang="en-GB" sz="1600" dirty="0" err="1">
                <a:latin typeface="+mj-lt"/>
                <a:ea typeface="+mj-ea"/>
                <a:cs typeface="+mj-cs"/>
              </a:rPr>
              <a:t>Atacadista</a:t>
            </a:r>
            <a:r>
              <a:rPr lang="en-GB" sz="1600" dirty="0">
                <a:latin typeface="+mj-lt"/>
                <a:ea typeface="+mj-ea"/>
                <a:cs typeface="+mj-cs"/>
              </a:rPr>
              <a:t> de </a:t>
            </a:r>
            <a:r>
              <a:rPr lang="en-GB" sz="1600" dirty="0" err="1">
                <a:latin typeface="+mj-lt"/>
                <a:ea typeface="+mj-ea"/>
                <a:cs typeface="+mj-cs"/>
              </a:rPr>
              <a:t>Energia</a:t>
            </a:r>
            <a:r>
              <a:rPr lang="en-GB" sz="1600" dirty="0">
                <a:latin typeface="+mj-lt"/>
                <a:ea typeface="+mj-ea"/>
                <a:cs typeface="+mj-cs"/>
              </a:rPr>
              <a:t> </a:t>
            </a:r>
            <a:r>
              <a:rPr lang="en-GB" sz="1600" dirty="0" err="1">
                <a:latin typeface="+mj-lt"/>
                <a:ea typeface="+mj-ea"/>
                <a:cs typeface="+mj-cs"/>
              </a:rPr>
              <a:t>Electrica</a:t>
            </a:r>
            <a:r>
              <a:rPr lang="en-GB" sz="1600" dirty="0">
                <a:latin typeface="+mj-lt"/>
                <a:ea typeface="+mj-ea"/>
                <a:cs typeface="+mj-cs"/>
              </a:rPr>
              <a:t>), is the operator of the commercial market. The initial role of the operator was to create a single, integrated commercial electricity market, to be regulated under published rules. This role has become more active since now CCEE is in charge of the auction system. The rules and commercialization procedures that regulate CCEE's activities are approved by ANEEL.  Finally, the Power Research Company (EPE) was created in 2004 with the specific mission of developing an integrated long-term planning for the power sector in Brazil. Its mission is to carry out studies and research services in the planning of the energy sector in areas such as power, oil and natural gas and its </a:t>
            </a:r>
            <a:r>
              <a:rPr lang="en-GB" sz="1600" dirty="0" smtClean="0">
                <a:latin typeface="+mj-lt"/>
                <a:ea typeface="+mj-ea"/>
                <a:cs typeface="+mj-cs"/>
              </a:rPr>
              <a:t>derivatives</a:t>
            </a:r>
            <a:r>
              <a:rPr lang="en-GB" sz="1600" dirty="0">
                <a:latin typeface="+mj-lt"/>
                <a:ea typeface="+mj-ea"/>
                <a:cs typeface="+mj-cs"/>
              </a:rPr>
              <a:t>, coal, renewable energy resources and energy efficiency, among others.  The Light for All programme is coordinated by MME in association with ANEEL, and is managed by the national state-owned utility, </a:t>
            </a:r>
            <a:r>
              <a:rPr lang="en-GB" sz="1600" dirty="0" err="1">
                <a:latin typeface="+mj-lt"/>
                <a:ea typeface="+mj-ea"/>
                <a:cs typeface="+mj-cs"/>
              </a:rPr>
              <a:t>Eletrobrás</a:t>
            </a:r>
            <a:r>
              <a:rPr lang="en-GB" sz="1600" dirty="0">
                <a:latin typeface="+mj-lt"/>
                <a:ea typeface="+mj-ea"/>
                <a:cs typeface="+mj-cs"/>
              </a:rPr>
              <a:t>.   The distribution concessions are owned privately, by the state or by cooperatives, but overseen by </a:t>
            </a:r>
            <a:r>
              <a:rPr lang="en-GB" sz="1600" dirty="0" err="1">
                <a:latin typeface="+mj-lt"/>
                <a:ea typeface="+mj-ea"/>
                <a:cs typeface="+mj-cs"/>
              </a:rPr>
              <a:t>Eletrobrás</a:t>
            </a:r>
            <a:r>
              <a:rPr lang="en-GB" sz="1600" dirty="0">
                <a:latin typeface="+mj-lt"/>
                <a:ea typeface="+mj-ea"/>
                <a:cs typeface="+mj-cs"/>
              </a:rPr>
              <a:t>, which owns much of the generation and transmission, and some distribution.  ANEEL authorises concessions and sets targets. </a:t>
            </a:r>
            <a:r>
              <a:rPr lang="en-GB" sz="1600" dirty="0" err="1">
                <a:latin typeface="+mj-lt"/>
                <a:ea typeface="+mj-ea"/>
                <a:cs typeface="+mj-cs"/>
              </a:rPr>
              <a:t>Eletrobrás</a:t>
            </a:r>
            <a:r>
              <a:rPr lang="en-GB" sz="1600" dirty="0">
                <a:latin typeface="+mj-lt"/>
                <a:ea typeface="+mj-ea"/>
                <a:cs typeface="+mj-cs"/>
              </a:rPr>
              <a:t> manages programme implementation and oversees the concession contracts between MME and the distributors. Funding is provided by federal and state governments</a:t>
            </a:r>
            <a:r>
              <a:rPr lang="en-GB" sz="1600" dirty="0" smtClean="0">
                <a:latin typeface="+mj-lt"/>
                <a:ea typeface="+mj-ea"/>
                <a:cs typeface="+mj-cs"/>
              </a:rPr>
              <a:t>.</a:t>
            </a: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578553804"/>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33402" y="987425"/>
            <a:ext cx="10907487" cy="5315404"/>
          </a:xfrm>
        </p:spPr>
        <p:txBody>
          <a:bodyPr>
            <a:noAutofit/>
          </a:bodyPr>
          <a:lstStyle/>
          <a:p>
            <a:pPr marL="0" indent="0">
              <a:buNone/>
            </a:pPr>
            <a:r>
              <a:rPr lang="en-GB" sz="1600" b="1" dirty="0">
                <a:solidFill>
                  <a:schemeClr val="accent1">
                    <a:lumMod val="75000"/>
                  </a:schemeClr>
                </a:solidFill>
                <a:latin typeface="+mj-lt"/>
                <a:ea typeface="+mj-ea"/>
                <a:cs typeface="+mj-cs"/>
              </a:rPr>
              <a:t>Interventions:</a:t>
            </a:r>
            <a:r>
              <a:rPr lang="en-GB" sz="1600" dirty="0">
                <a:latin typeface="+mj-lt"/>
              </a:rPr>
              <a:t> The programme </a:t>
            </a:r>
            <a:r>
              <a:rPr lang="en-GB" sz="1600" dirty="0" smtClean="0">
                <a:latin typeface="+mj-lt"/>
              </a:rPr>
              <a:t>involved provision </a:t>
            </a:r>
            <a:r>
              <a:rPr lang="en-GB" sz="1600" dirty="0">
                <a:latin typeface="+mj-lt"/>
              </a:rPr>
              <a:t>of energy to remote communities through grid extension, decentralised grids, and stand-alone systems.  The local electric utilities in the target regions were requested by Government to prepare Annual Programs for Service Expansion.  The distribution concessionaires (which included public sector operators linked to </a:t>
            </a:r>
            <a:r>
              <a:rPr lang="en-GB" sz="1600" dirty="0" err="1">
                <a:latin typeface="+mj-lt"/>
              </a:rPr>
              <a:t>Electobras</a:t>
            </a:r>
            <a:r>
              <a:rPr lang="en-GB" sz="1600" dirty="0">
                <a:latin typeface="+mj-lt"/>
              </a:rPr>
              <a:t>, private suppliers, and co-operatives) were selected by MME and endorsed by ANEEL. For grid-based connections, the utilities auctioned electricity to the distributors, enabling a fully decentralised approach for the service and tariffs offered to end-users.  The Government placed an obligation on the distributors (concessionaires) to deliver universal rural energy access, with all connection costs subsidised by the government. </a:t>
            </a:r>
            <a:r>
              <a:rPr lang="en-GB" sz="1600" dirty="0" smtClean="0">
                <a:latin typeface="+mj-lt"/>
              </a:rPr>
              <a:t>Approximately </a:t>
            </a:r>
            <a:r>
              <a:rPr lang="en-GB" sz="1600" dirty="0">
                <a:latin typeface="+mj-lt"/>
              </a:rPr>
              <a:t>72% of the programme's total funding came from two sources, namely the </a:t>
            </a:r>
            <a:r>
              <a:rPr lang="en-GB" sz="1600" dirty="0" err="1">
                <a:latin typeface="+mj-lt"/>
              </a:rPr>
              <a:t>Reserva</a:t>
            </a:r>
            <a:r>
              <a:rPr lang="en-GB" sz="1600" dirty="0">
                <a:latin typeface="+mj-lt"/>
              </a:rPr>
              <a:t> Global de </a:t>
            </a:r>
            <a:r>
              <a:rPr lang="en-GB" sz="1600" dirty="0" err="1">
                <a:latin typeface="+mj-lt"/>
              </a:rPr>
              <a:t>Reversão</a:t>
            </a:r>
            <a:r>
              <a:rPr lang="en-GB" sz="1600" dirty="0">
                <a:latin typeface="+mj-lt"/>
              </a:rPr>
              <a:t> (RGR) and the </a:t>
            </a:r>
            <a:r>
              <a:rPr lang="en-GB" sz="1600" dirty="0" err="1">
                <a:latin typeface="+mj-lt"/>
              </a:rPr>
              <a:t>Conta</a:t>
            </a:r>
            <a:r>
              <a:rPr lang="en-GB" sz="1600" dirty="0">
                <a:latin typeface="+mj-lt"/>
              </a:rPr>
              <a:t> de </a:t>
            </a:r>
            <a:r>
              <a:rPr lang="en-GB" sz="1600" dirty="0" err="1">
                <a:latin typeface="+mj-lt"/>
              </a:rPr>
              <a:t>Desenvolvimento</a:t>
            </a:r>
            <a:r>
              <a:rPr lang="en-GB" sz="1600" dirty="0">
                <a:latin typeface="+mj-lt"/>
              </a:rPr>
              <a:t> </a:t>
            </a:r>
            <a:r>
              <a:rPr lang="en-GB" sz="1600" dirty="0" err="1">
                <a:latin typeface="+mj-lt"/>
              </a:rPr>
              <a:t>Energético</a:t>
            </a:r>
            <a:r>
              <a:rPr lang="en-GB" sz="1600" dirty="0">
                <a:latin typeface="+mj-lt"/>
              </a:rPr>
              <a:t> (CDE). The RGR was a fund providing loans, collected from the concession fees and fines paid by distribution companies. The CDE was a fund providing subsidies, collected from a tariff paid by all electricity consumers. The remaining funding was generally divided equally between the federal states and municipalities (14%) and the power supply companies (14%). However, where initial electrification rates were very low, up to 90% of the distributor's total investment was subsidised through national funds. Electricity consumers did not have to pay for any </a:t>
            </a:r>
            <a:r>
              <a:rPr lang="en-GB" sz="1600" dirty="0" smtClean="0">
                <a:latin typeface="+mj-lt"/>
              </a:rPr>
              <a:t>upfront charges.</a:t>
            </a:r>
            <a:endParaRPr lang="en-GB" sz="1600" dirty="0">
              <a:latin typeface="+mj-lt"/>
            </a:endParaRPr>
          </a:p>
          <a:p>
            <a:pPr marL="0" indent="0">
              <a:buNone/>
            </a:pPr>
            <a:r>
              <a:rPr lang="en-GB" sz="1600" b="1" dirty="0" smtClean="0">
                <a:solidFill>
                  <a:schemeClr val="accent1">
                    <a:lumMod val="75000"/>
                  </a:schemeClr>
                </a:solidFill>
                <a:latin typeface="+mj-lt"/>
                <a:ea typeface="+mj-ea"/>
                <a:cs typeface="+mj-cs"/>
              </a:rPr>
              <a:t>Impacts Achieved: </a:t>
            </a:r>
            <a:r>
              <a:rPr lang="en-GB" sz="1600" dirty="0" smtClean="0">
                <a:latin typeface="+mj-lt"/>
              </a:rPr>
              <a:t>Almost </a:t>
            </a:r>
            <a:r>
              <a:rPr lang="en-GB" sz="1600" dirty="0">
                <a:latin typeface="+mj-lt"/>
              </a:rPr>
              <a:t>3.4m previously </a:t>
            </a:r>
            <a:r>
              <a:rPr lang="en-GB" sz="1600" dirty="0" smtClean="0">
                <a:latin typeface="+mj-lt"/>
              </a:rPr>
              <a:t>un-electrified </a:t>
            </a:r>
            <a:r>
              <a:rPr lang="en-GB" sz="1600" dirty="0">
                <a:latin typeface="+mj-lt"/>
              </a:rPr>
              <a:t>households (over 15m people) were connected.  By 2014, the Luz para </a:t>
            </a:r>
            <a:r>
              <a:rPr lang="en-GB" sz="1600" dirty="0" err="1">
                <a:latin typeface="+mj-lt"/>
              </a:rPr>
              <a:t>Todos</a:t>
            </a:r>
            <a:r>
              <a:rPr lang="en-GB" sz="1600" dirty="0">
                <a:latin typeface="+mj-lt"/>
              </a:rPr>
              <a:t> programme had benefited (according to Government indicators) at least 3,374,248 households, 68% more than the original target of 2 million families.  This included over 261,000 families in poorer rural areas that previously had no electricity.  The programme also had a positive impact on the social and economic development of assisted communities. (A subsequent programme expansion in December 2014, through the </a:t>
            </a:r>
            <a:r>
              <a:rPr lang="en-GB" sz="1600" dirty="0" err="1">
                <a:latin typeface="+mj-lt"/>
              </a:rPr>
              <a:t>Decreto</a:t>
            </a:r>
            <a:r>
              <a:rPr lang="en-GB" sz="1600" dirty="0">
                <a:latin typeface="+mj-lt"/>
              </a:rPr>
              <a:t> Nº 8.387, aims to give access to an additional 206,200 households (one million people) by December 2018.  About 100,000 of those people are in the Amazon and their needs will be met with standalone solar PV systems</a:t>
            </a:r>
            <a:r>
              <a:rPr lang="en-GB" sz="1600" dirty="0" smtClean="0">
                <a:latin typeface="+mj-lt"/>
              </a:rPr>
              <a:t>).</a:t>
            </a:r>
          </a:p>
        </p:txBody>
      </p:sp>
      <p:sp>
        <p:nvSpPr>
          <p:cNvPr id="6" name="Title 1"/>
          <p:cNvSpPr txBox="1">
            <a:spLocks/>
          </p:cNvSpPr>
          <p:nvPr/>
        </p:nvSpPr>
        <p:spPr>
          <a:xfrm>
            <a:off x="533403" y="71206"/>
            <a:ext cx="10907486" cy="7887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mtClean="0">
                <a:solidFill>
                  <a:schemeClr val="accent1">
                    <a:lumMod val="75000"/>
                  </a:schemeClr>
                </a:solidFill>
              </a:rPr>
              <a:t>Brazil, Luz para Todos (Light for All)</a:t>
            </a:r>
            <a:endParaRPr lang="en-GB" b="1"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2603380784"/>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83029" y="987425"/>
            <a:ext cx="11832771" cy="5315404"/>
          </a:xfrm>
        </p:spPr>
        <p:txBody>
          <a:bodyPr>
            <a:noAutofit/>
          </a:bodyPr>
          <a:lstStyle/>
          <a:p>
            <a:pPr marL="0" indent="0">
              <a:buNone/>
            </a:pPr>
            <a:r>
              <a:rPr lang="en-GB" sz="1600" b="1" dirty="0" smtClean="0">
                <a:solidFill>
                  <a:schemeClr val="accent1">
                    <a:lumMod val="75000"/>
                  </a:schemeClr>
                </a:solidFill>
                <a:latin typeface="+mj-lt"/>
                <a:ea typeface="+mj-ea"/>
                <a:cs typeface="+mj-cs"/>
              </a:rPr>
              <a:t>Lessons Learned: </a:t>
            </a:r>
            <a:r>
              <a:rPr lang="en-GB" sz="1600" dirty="0" smtClean="0">
                <a:latin typeface="+mj-lt"/>
              </a:rPr>
              <a:t>The </a:t>
            </a:r>
            <a:r>
              <a:rPr lang="en-GB" sz="1600" dirty="0">
                <a:latin typeface="+mj-lt"/>
              </a:rPr>
              <a:t>programme initially fell behind annual targets due to inexperience, political interference and shortages of materials and skills.  The budget overshot by 67% (due to underestimation of demand and costs). Cost recovery by concessions, and hence the longer-term sustainability of the programme (and financial viability of concessionaires), was in doubt due to tariff constraints (especially in areas with a large proportion of remote users and those on social tariffs). It was also not clear whether the rate of additional generation was matching grid extension/ connections/ demand. Though off-grid options were included in programme, they were rarely used in practice (even where they would have been more economic) due to the fixed financing/subsidy structure favoured by </a:t>
            </a:r>
            <a:r>
              <a:rPr lang="en-GB" sz="1600" dirty="0" err="1">
                <a:latin typeface="+mj-lt"/>
              </a:rPr>
              <a:t>Eletrobras</a:t>
            </a:r>
            <a:r>
              <a:rPr lang="en-GB" sz="1600" dirty="0">
                <a:latin typeface="+mj-lt"/>
              </a:rPr>
              <a:t> (e.g. there was no consideration of cross-subsidy).  There was also a lack of concessionaire awareness/experience and consequently interest in off-grid options.  Despite these early concerns, the program exceeded expectations and targets.  Many factors contributed to this success: the electricity access provided and maintained over time for more than 95% of the national territory; a strong regulatory framework in the energy sector; the expertise of electricity distribution companies; the role of </a:t>
            </a:r>
            <a:r>
              <a:rPr lang="en-GB" sz="1600" dirty="0" err="1">
                <a:latin typeface="+mj-lt"/>
              </a:rPr>
              <a:t>Eletrobras</a:t>
            </a:r>
            <a:r>
              <a:rPr lang="en-GB" sz="1600" dirty="0">
                <a:latin typeface="+mj-lt"/>
              </a:rPr>
              <a:t>; the availability of resources from electricity sectorial funds to finance the program and reduce tariff impacts on consumers; the industrial base in the electricity distribution system and the use of local workforce; positive reaction to the provision of electricity without costs to the targeted population</a:t>
            </a:r>
            <a:r>
              <a:rPr lang="en-GB" sz="1600" dirty="0" smtClean="0">
                <a:latin typeface="+mj-lt"/>
              </a:rPr>
              <a:t>.</a:t>
            </a:r>
          </a:p>
          <a:p>
            <a:pPr marL="0" indent="0">
              <a:buNone/>
            </a:pPr>
            <a:r>
              <a:rPr lang="en-GB" sz="1600" b="1" dirty="0">
                <a:solidFill>
                  <a:schemeClr val="accent1">
                    <a:lumMod val="75000"/>
                  </a:schemeClr>
                </a:solidFill>
              </a:rPr>
              <a:t>Effectiveness</a:t>
            </a:r>
            <a:r>
              <a:rPr lang="en-GB" sz="1600" dirty="0"/>
              <a:t> - </a:t>
            </a:r>
            <a:r>
              <a:rPr lang="en-GB" sz="1600" dirty="0">
                <a:latin typeface="+mj-lt"/>
              </a:rPr>
              <a:t>The Luz para </a:t>
            </a:r>
            <a:r>
              <a:rPr lang="en-GB" sz="1600" dirty="0" err="1">
                <a:latin typeface="+mj-lt"/>
              </a:rPr>
              <a:t>Todos</a:t>
            </a:r>
            <a:r>
              <a:rPr lang="en-GB" sz="1600" dirty="0">
                <a:latin typeface="+mj-lt"/>
              </a:rPr>
              <a:t> programme has successfully brought electricity to nearly 3.4m households at a cost of US$5.7bn, which equates to US$1680 per household.  (Some of these costs will be recovered through electricity tariffs but users were apparently not required to pay any additional up-front costs). This was based predominantly on grid connection, involving significant infrastructure extension and installation cost but providing a high level of access (expected to be Tier 4-5 under the </a:t>
            </a:r>
            <a:r>
              <a:rPr lang="en-GB" sz="1600" dirty="0" err="1">
                <a:latin typeface="+mj-lt"/>
              </a:rPr>
              <a:t>SEforAll</a:t>
            </a:r>
            <a:r>
              <a:rPr lang="en-GB" sz="1600" dirty="0">
                <a:latin typeface="+mj-lt"/>
              </a:rPr>
              <a:t> multi-tier framework), </a:t>
            </a:r>
            <a:r>
              <a:rPr lang="en-GB" sz="1600" dirty="0" smtClean="0">
                <a:latin typeface="+mj-lt"/>
              </a:rPr>
              <a:t>sufficient </a:t>
            </a:r>
            <a:r>
              <a:rPr lang="en-GB" sz="1600" dirty="0">
                <a:latin typeface="+mj-lt"/>
              </a:rPr>
              <a:t>to support a range of productive uses and hence economic development (though reliability and quality may suffer if generation construction has not kept pace with grid extension). The programme was centrally-driven, primarily by the national electricity utility, with the result that the focus has been on grid extension, despite the growing cost - a more balanced grid/mini-grid/off-grid approach may have been more cost-effective.  The future expansion plans involve 50% of the connections being met with stand-alone systems that will help to achieve the "Light for All" objective, but may provide a lower level of access.   There is little evidence of customer engagement (in terms of awareness) or the development of local support structures (such as capacity building for local supply/maintenance), which may be a limitation to the longer-term sustainability of the programme.</a:t>
            </a:r>
            <a:endParaRPr lang="en-GB" sz="1600" dirty="0" smtClean="0">
              <a:latin typeface="+mj-lt"/>
            </a:endParaRPr>
          </a:p>
          <a:p>
            <a:pPr marL="0" indent="0">
              <a:buNone/>
            </a:pPr>
            <a:endParaRPr lang="en-GB" sz="1600" dirty="0" smtClean="0">
              <a:latin typeface="+mj-lt"/>
            </a:endParaRPr>
          </a:p>
        </p:txBody>
      </p:sp>
      <p:sp>
        <p:nvSpPr>
          <p:cNvPr id="6" name="Title 1"/>
          <p:cNvSpPr txBox="1">
            <a:spLocks/>
          </p:cNvSpPr>
          <p:nvPr/>
        </p:nvSpPr>
        <p:spPr>
          <a:xfrm>
            <a:off x="533403" y="71206"/>
            <a:ext cx="10907486" cy="7887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solidFill>
                  <a:schemeClr val="accent1">
                    <a:lumMod val="75000"/>
                  </a:schemeClr>
                </a:solidFill>
              </a:rPr>
              <a:t>Brazil, Luz para </a:t>
            </a:r>
            <a:r>
              <a:rPr lang="en-GB" dirty="0" err="1" smtClean="0">
                <a:solidFill>
                  <a:schemeClr val="accent1">
                    <a:lumMod val="75000"/>
                  </a:schemeClr>
                </a:solidFill>
              </a:rPr>
              <a:t>Todos</a:t>
            </a:r>
            <a:r>
              <a:rPr lang="en-GB" dirty="0" smtClean="0">
                <a:solidFill>
                  <a:schemeClr val="accent1">
                    <a:lumMod val="75000"/>
                  </a:schemeClr>
                </a:solidFill>
              </a:rPr>
              <a:t> (Light for All)</a:t>
            </a:r>
            <a:endParaRPr lang="en-GB" b="1"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404609519"/>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lampe.jpg"/>
          <p:cNvPicPr>
            <a:picLocks noChangeAspect="1"/>
          </p:cNvPicPr>
          <p:nvPr/>
        </p:nvPicPr>
        <p:blipFill>
          <a:blip r:embed="rId2" cstate="screen"/>
          <a:stretch>
            <a:fillRect/>
          </a:stretch>
        </p:blipFill>
        <p:spPr>
          <a:xfrm>
            <a:off x="8593836" y="2638103"/>
            <a:ext cx="3598164" cy="3598164"/>
          </a:xfrm>
          <a:prstGeom prst="rect">
            <a:avLst/>
          </a:prstGeom>
        </p:spPr>
      </p:pic>
      <p:sp>
        <p:nvSpPr>
          <p:cNvPr id="5" name="Content Placeholder 4"/>
          <p:cNvSpPr>
            <a:spLocks noGrp="1"/>
          </p:cNvSpPr>
          <p:nvPr>
            <p:ph idx="1"/>
          </p:nvPr>
        </p:nvSpPr>
        <p:spPr>
          <a:xfrm>
            <a:off x="232779" y="960626"/>
            <a:ext cx="10515600" cy="5576661"/>
          </a:xfrm>
        </p:spPr>
        <p:txBody>
          <a:bodyPr>
            <a:normAutofit/>
          </a:bodyPr>
          <a:lstStyle/>
          <a:p>
            <a:pPr marL="0" indent="0">
              <a:buNone/>
            </a:pPr>
            <a:r>
              <a:rPr lang="en-GB" sz="1800" b="1" dirty="0" smtClean="0">
                <a:solidFill>
                  <a:schemeClr val="accent1">
                    <a:lumMod val="75000"/>
                  </a:schemeClr>
                </a:solidFill>
                <a:latin typeface="+mj-lt"/>
                <a:ea typeface="+mj-ea"/>
                <a:cs typeface="+mj-cs"/>
              </a:rPr>
              <a:t>References:</a:t>
            </a:r>
            <a:endParaRPr lang="en-GB" sz="1800" b="1" dirty="0">
              <a:solidFill>
                <a:schemeClr val="accent1">
                  <a:lumMod val="75000"/>
                </a:schemeClr>
              </a:solidFill>
              <a:latin typeface="+mj-lt"/>
              <a:ea typeface="+mj-ea"/>
              <a:cs typeface="+mj-cs"/>
            </a:endParaRPr>
          </a:p>
          <a:p>
            <a:r>
              <a:rPr lang="en-GB" sz="1600" dirty="0" smtClean="0">
                <a:latin typeface="+mj-lt"/>
                <a:hlinkClick r:id="rId3"/>
              </a:rPr>
              <a:t>http://energy-access.gnesd.org/cases/32-energy-access-program-in-brazil-lighting-for-all.html</a:t>
            </a:r>
            <a:endParaRPr lang="en-GB" sz="1600" dirty="0" smtClean="0">
              <a:latin typeface="+mj-lt"/>
            </a:endParaRPr>
          </a:p>
          <a:p>
            <a:r>
              <a:rPr lang="en-GB" sz="1600" dirty="0">
                <a:latin typeface="+mj-lt"/>
                <a:hlinkClick r:id="rId4"/>
              </a:rPr>
              <a:t>http://www.ep.liu.se/ecp/057/vol12/057/ecp57vol12_057.pdf</a:t>
            </a:r>
            <a:r>
              <a:rPr lang="en-GB" sz="1600" dirty="0">
                <a:latin typeface="+mj-lt"/>
              </a:rPr>
              <a:t>.</a:t>
            </a:r>
          </a:p>
          <a:p>
            <a:r>
              <a:rPr lang="en-GB" sz="1600" dirty="0" smtClean="0">
                <a:latin typeface="+mj-lt"/>
              </a:rPr>
              <a:t>G20 </a:t>
            </a:r>
            <a:r>
              <a:rPr lang="en-GB" sz="1600" dirty="0">
                <a:latin typeface="+mj-lt"/>
              </a:rPr>
              <a:t>(2015), G20 Energy Access Action Plan: Voluntary Collaboration on Energy Access </a:t>
            </a:r>
            <a:r>
              <a:rPr lang="en-GB" sz="1600" dirty="0">
                <a:latin typeface="+mj-lt"/>
                <a:hlinkClick r:id="rId5"/>
              </a:rPr>
              <a:t>https://www.se4all-africa.org/fileadmin/uploads/se4all/Documents/guidelines_policy_and_hub_docs/23.09.2015-G20_Energy_Access_Action_Plan-_Final.pdf</a:t>
            </a:r>
            <a:endParaRPr lang="en-GB" sz="1600" dirty="0">
              <a:latin typeface="+mj-lt"/>
            </a:endParaRPr>
          </a:p>
          <a:p>
            <a:r>
              <a:rPr lang="en-GB" sz="1600" dirty="0">
                <a:latin typeface="+mj-lt"/>
                <a:hlinkClick r:id="rId6"/>
              </a:rPr>
              <a:t>https://www.iea.org/policiesandmeasures/pams/brazil/name-24303-en.php</a:t>
            </a:r>
            <a:endParaRPr lang="en-GB" sz="1600" dirty="0">
              <a:latin typeface="+mj-lt"/>
            </a:endParaRPr>
          </a:p>
          <a:p>
            <a:r>
              <a:rPr lang="en-GB" sz="1600" dirty="0" smtClean="0">
                <a:latin typeface="+mj-lt"/>
              </a:rPr>
              <a:t>IEA</a:t>
            </a:r>
            <a:r>
              <a:rPr lang="en-GB" sz="1600" dirty="0">
                <a:latin typeface="+mj-lt"/>
              </a:rPr>
              <a:t>, (2010), Comparative Study on Rural Electrification Policies in Emerging Economies </a:t>
            </a:r>
            <a:r>
              <a:rPr lang="en-GB" sz="1600" dirty="0">
                <a:latin typeface="+mj-lt"/>
                <a:hlinkClick r:id="rId7"/>
              </a:rPr>
              <a:t>https://</a:t>
            </a:r>
            <a:r>
              <a:rPr lang="en-GB" sz="1600" dirty="0" smtClean="0">
                <a:latin typeface="+mj-lt"/>
                <a:hlinkClick r:id="rId7"/>
              </a:rPr>
              <a:t>www.iea.org/publications/freepublications/publication/rural_elect.pdf</a:t>
            </a:r>
            <a:endParaRPr lang="en-GB" sz="1600" dirty="0" smtClean="0">
              <a:latin typeface="+mj-lt"/>
            </a:endParaRPr>
          </a:p>
          <a:p>
            <a:r>
              <a:rPr lang="en-GB" sz="1600" dirty="0" smtClean="0">
                <a:latin typeface="+mj-lt"/>
                <a:hlinkClick r:id="rId8"/>
              </a:rPr>
              <a:t>http</a:t>
            </a:r>
            <a:r>
              <a:rPr lang="en-GB" sz="1600" dirty="0">
                <a:latin typeface="+mj-lt"/>
                <a:hlinkClick r:id="rId8"/>
              </a:rPr>
              <a:t>://</a:t>
            </a:r>
            <a:r>
              <a:rPr lang="en-GB" sz="1600" dirty="0" smtClean="0">
                <a:latin typeface="+mj-lt"/>
                <a:hlinkClick r:id="rId8"/>
              </a:rPr>
              <a:t>www.sciencedirect.com/science/article/pii/S1364032111005776</a:t>
            </a:r>
            <a:endParaRPr lang="en-GB" sz="1600" dirty="0" smtClean="0">
              <a:latin typeface="+mj-lt"/>
            </a:endParaRPr>
          </a:p>
          <a:p>
            <a:r>
              <a:rPr lang="en-GB" sz="1600" dirty="0" smtClean="0">
                <a:latin typeface="+mj-lt"/>
                <a:hlinkClick r:id="rId9"/>
              </a:rPr>
              <a:t>http</a:t>
            </a:r>
            <a:r>
              <a:rPr lang="en-GB" sz="1600" dirty="0">
                <a:latin typeface="+mj-lt"/>
                <a:hlinkClick r:id="rId9"/>
              </a:rPr>
              <a:t>://www.wame2015.org/case-study/989</a:t>
            </a:r>
            <a:r>
              <a:rPr lang="en-GB" sz="1600" dirty="0" smtClean="0">
                <a:latin typeface="+mj-lt"/>
                <a:hlinkClick r:id="rId9"/>
              </a:rPr>
              <a:t>/</a:t>
            </a:r>
            <a:endParaRPr lang="en-GB" sz="1600" dirty="0" smtClean="0">
              <a:latin typeface="+mj-lt"/>
            </a:endParaRPr>
          </a:p>
        </p:txBody>
      </p:sp>
      <p:sp>
        <p:nvSpPr>
          <p:cNvPr id="7" name="Title 1"/>
          <p:cNvSpPr txBox="1">
            <a:spLocks/>
          </p:cNvSpPr>
          <p:nvPr/>
        </p:nvSpPr>
        <p:spPr>
          <a:xfrm>
            <a:off x="196903" y="100468"/>
            <a:ext cx="10907486" cy="7887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solidFill>
                  <a:schemeClr val="accent1">
                    <a:lumMod val="75000"/>
                  </a:schemeClr>
                </a:solidFill>
              </a:rPr>
              <a:t>Brazil, Luz para </a:t>
            </a:r>
            <a:r>
              <a:rPr lang="en-GB" dirty="0" err="1" smtClean="0">
                <a:solidFill>
                  <a:schemeClr val="accent1">
                    <a:lumMod val="75000"/>
                  </a:schemeClr>
                </a:solidFill>
              </a:rPr>
              <a:t>Todos</a:t>
            </a:r>
            <a:r>
              <a:rPr lang="en-GB" dirty="0" smtClean="0">
                <a:solidFill>
                  <a:schemeClr val="accent1">
                    <a:lumMod val="75000"/>
                  </a:schemeClr>
                </a:solidFill>
              </a:rPr>
              <a:t> (Light for All)</a:t>
            </a:r>
            <a:endParaRPr lang="en-GB" b="1"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0" action="ppaction://hlinksldjump"/>
              </a:rPr>
              <a:t>NEXT</a:t>
            </a:r>
            <a:endParaRPr lang="en-GB" b="1" dirty="0"/>
          </a:p>
        </p:txBody>
      </p:sp>
    </p:spTree>
    <p:extLst>
      <p:ext uri="{BB962C8B-B14F-4D97-AF65-F5344CB8AC3E}">
        <p14:creationId xmlns:p14="http://schemas.microsoft.com/office/powerpoint/2010/main" val="34573719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755" y="75712"/>
            <a:ext cx="11070771" cy="852983"/>
          </a:xfrm>
        </p:spPr>
        <p:txBody>
          <a:bodyPr>
            <a:normAutofit/>
          </a:bodyPr>
          <a:lstStyle/>
          <a:p>
            <a:r>
              <a:rPr lang="en-GB" b="1" dirty="0">
                <a:solidFill>
                  <a:schemeClr val="accent1">
                    <a:lumMod val="75000"/>
                  </a:schemeClr>
                </a:solidFill>
              </a:rPr>
              <a:t>Non-Financial Intervention </a:t>
            </a:r>
            <a:r>
              <a:rPr lang="en-GB" b="1" smtClean="0">
                <a:solidFill>
                  <a:schemeClr val="accent1">
                    <a:lumMod val="75000"/>
                  </a:schemeClr>
                </a:solidFill>
              </a:rPr>
              <a:t>Categories continued</a:t>
            </a:r>
            <a:endParaRPr lang="en-GB" sz="1800" dirty="0"/>
          </a:p>
        </p:txBody>
      </p:sp>
      <p:sp>
        <p:nvSpPr>
          <p:cNvPr id="6" name="TextBox 5"/>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7" name="TextBox 6"/>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04158055"/>
              </p:ext>
            </p:extLst>
          </p:nvPr>
        </p:nvGraphicFramePr>
        <p:xfrm>
          <a:off x="334963" y="1049081"/>
          <a:ext cx="10095577" cy="4763700"/>
        </p:xfrm>
        <a:graphic>
          <a:graphicData uri="http://schemas.openxmlformats.org/drawingml/2006/table">
            <a:tbl>
              <a:tblPr>
                <a:tableStyleId>{5C22544A-7EE6-4342-B048-85BDC9FD1C3A}</a:tableStyleId>
              </a:tblPr>
              <a:tblGrid>
                <a:gridCol w="2046730">
                  <a:extLst>
                    <a:ext uri="{9D8B030D-6E8A-4147-A177-3AD203B41FA5}">
                      <a16:colId xmlns:a16="http://schemas.microsoft.com/office/drawing/2014/main" val="20000"/>
                    </a:ext>
                  </a:extLst>
                </a:gridCol>
                <a:gridCol w="8048847">
                  <a:extLst>
                    <a:ext uri="{9D8B030D-6E8A-4147-A177-3AD203B41FA5}">
                      <a16:colId xmlns:a16="http://schemas.microsoft.com/office/drawing/2014/main" val="20001"/>
                    </a:ext>
                  </a:extLst>
                </a:gridCol>
              </a:tblGrid>
              <a:tr h="1192406">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Capacity Building/ Awareness </a:t>
                      </a:r>
                      <a:r>
                        <a:rPr lang="en-GB" sz="1800" b="1" u="none" strike="noStrike" kern="1200" dirty="0" smtClean="0">
                          <a:solidFill>
                            <a:schemeClr val="bg1"/>
                          </a:solidFill>
                          <a:effectLst/>
                          <a:latin typeface="+mn-lt"/>
                          <a:ea typeface="+mn-ea"/>
                          <a:cs typeface="+mn-cs"/>
                        </a:rPr>
                        <a:t>Raising</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8D7"/>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Capacity building refers to increasing the knowledge, skills and understanding of stakeholders involved in electrification, often through training.  Awareness raising, as part of capacity building, refers to educating stakeholders about opportunities, benefits and issues related to increased electrification.</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98393">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Market </a:t>
                      </a:r>
                      <a:r>
                        <a:rPr lang="en-GB" sz="1800" b="1" u="none" strike="noStrike" kern="1200" dirty="0" smtClean="0">
                          <a:solidFill>
                            <a:schemeClr val="bg1"/>
                          </a:solidFill>
                          <a:effectLst/>
                          <a:latin typeface="+mn-lt"/>
                          <a:ea typeface="+mn-ea"/>
                          <a:cs typeface="+mn-cs"/>
                        </a:rPr>
                        <a:t>Information</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FC3"/>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Making available information useful to a business that is considering entering an electricity market.</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747382">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Demand </a:t>
                      </a:r>
                      <a:r>
                        <a:rPr lang="en-GB" sz="1800" b="1" u="none" strike="noStrike" kern="1200" dirty="0" smtClean="0">
                          <a:solidFill>
                            <a:schemeClr val="bg1"/>
                          </a:solidFill>
                          <a:effectLst/>
                          <a:latin typeface="+mn-lt"/>
                          <a:ea typeface="+mn-ea"/>
                          <a:cs typeface="+mn-cs"/>
                        </a:rPr>
                        <a:t>Promotion</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6AA"/>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Measures implemented to encourage the demand-side opportunities that are enabled by electricity access, and so stimulate increased power consumption.</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051665">
                <a:tc>
                  <a:txBody>
                    <a:bodyPr/>
                    <a:lstStyle/>
                    <a:p>
                      <a:pPr marL="0" algn="ctr" defTabSz="914400" rtl="0" eaLnBrk="1" fontAlgn="ctr" latinLnBrk="0" hangingPunct="1"/>
                      <a:r>
                        <a:rPr lang="en-GB" sz="1800" b="1" u="none" strike="noStrike" kern="1200" dirty="0">
                          <a:solidFill>
                            <a:schemeClr val="bg1"/>
                          </a:solidFill>
                          <a:effectLst/>
                          <a:latin typeface="+mn-lt"/>
                          <a:ea typeface="+mn-ea"/>
                          <a:cs typeface="+mn-cs"/>
                        </a:rPr>
                        <a:t>Technology </a:t>
                      </a:r>
                      <a:r>
                        <a:rPr lang="en-GB" sz="1800" b="1" u="none" strike="noStrike" kern="1200" dirty="0" smtClean="0">
                          <a:solidFill>
                            <a:schemeClr val="bg1"/>
                          </a:solidFill>
                          <a:effectLst/>
                          <a:latin typeface="+mn-lt"/>
                          <a:ea typeface="+mn-ea"/>
                          <a:cs typeface="+mn-cs"/>
                        </a:rPr>
                        <a:t>Development/ </a:t>
                      </a:r>
                      <a:br>
                        <a:rPr lang="en-GB" sz="1800" b="1" u="none" strike="noStrike" kern="1200" dirty="0" smtClean="0">
                          <a:solidFill>
                            <a:schemeClr val="bg1"/>
                          </a:solidFill>
                          <a:effectLst/>
                          <a:latin typeface="+mn-lt"/>
                          <a:ea typeface="+mn-ea"/>
                          <a:cs typeface="+mn-cs"/>
                        </a:rPr>
                      </a:br>
                      <a:r>
                        <a:rPr lang="en-GB" sz="1800" b="1" u="none" strike="noStrike" kern="1200" dirty="0" smtClean="0">
                          <a:solidFill>
                            <a:schemeClr val="bg1"/>
                          </a:solidFill>
                          <a:effectLst/>
                          <a:latin typeface="+mn-lt"/>
                          <a:ea typeface="+mn-ea"/>
                          <a:cs typeface="+mn-cs"/>
                        </a:rPr>
                        <a:t>Adoption</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D91"/>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The process of engineering a new means of electricity provision, demonstrating it, and bringing it into use; or adoption of a technology in use elsewhere and its adaptation to local conditions.</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173854">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800" b="1" u="none" strike="noStrike" kern="1200" dirty="0" smtClean="0">
                          <a:solidFill>
                            <a:schemeClr val="bg1"/>
                          </a:solidFill>
                          <a:effectLst/>
                          <a:latin typeface="+mn-lt"/>
                          <a:ea typeface="+mn-ea"/>
                          <a:cs typeface="+mn-cs"/>
                        </a:rPr>
                        <a:t>National Energy </a:t>
                      </a:r>
                      <a:br>
                        <a:rPr lang="en-GB" sz="1800" b="1" u="none" strike="noStrike" kern="1200" dirty="0" smtClean="0">
                          <a:solidFill>
                            <a:schemeClr val="bg1"/>
                          </a:solidFill>
                          <a:effectLst/>
                          <a:latin typeface="+mn-lt"/>
                          <a:ea typeface="+mn-ea"/>
                          <a:cs typeface="+mn-cs"/>
                        </a:rPr>
                      </a:br>
                      <a:r>
                        <a:rPr lang="en-GB" sz="1800" b="1" u="none" strike="noStrike" kern="1200" dirty="0" smtClean="0">
                          <a:solidFill>
                            <a:schemeClr val="bg1"/>
                          </a:solidFill>
                          <a:effectLst/>
                          <a:latin typeface="+mn-lt"/>
                          <a:ea typeface="+mn-ea"/>
                          <a:cs typeface="+mn-cs"/>
                        </a:rPr>
                        <a:t>Planning</a:t>
                      </a:r>
                      <a:endParaRPr lang="en-GB" sz="1800" b="1" u="none" strike="noStrike" kern="1200" dirty="0">
                        <a:solidFill>
                          <a:schemeClr val="bg1"/>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7D"/>
                    </a:solidFill>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GB" sz="1600" b="1" i="0" kern="1200" dirty="0" smtClean="0">
                          <a:solidFill>
                            <a:schemeClr val="tx1"/>
                          </a:solidFill>
                          <a:latin typeface="+mj-lt"/>
                          <a:ea typeface="+mn-ea"/>
                          <a:cs typeface="+mn-cs"/>
                        </a:rPr>
                        <a:t>Bringing together information on costs and performance of electricity technologies with data on energy access needs, preferences and willingness to pay and the availability of energy resources for electricity generation, on a geospatial basis to determine how needs can best be met.</a:t>
                      </a:r>
                      <a:endParaRPr lang="en-GB" sz="1600" b="1" i="0" kern="1200" dirty="0">
                        <a:solidFill>
                          <a:schemeClr val="tx1"/>
                        </a:solidFill>
                        <a:latin typeface="+mj-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9" name="TextBox 8">
            <a:hlinkClick r:id="rId4" action="ppaction://hlinksldjump"/>
          </p:cNvPr>
          <p:cNvSpPr txBox="1"/>
          <p:nvPr/>
        </p:nvSpPr>
        <p:spPr>
          <a:xfrm>
            <a:off x="10813312" y="5715282"/>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0" name="TextBox 9">
            <a:hlinkClick r:id="rId4" action="ppaction://hlinksldjump"/>
          </p:cNvPr>
          <p:cNvSpPr txBox="1"/>
          <p:nvPr/>
        </p:nvSpPr>
        <p:spPr>
          <a:xfrm>
            <a:off x="10813312" y="5345950"/>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4" name="TextBox 3"/>
          <p:cNvSpPr txBox="1"/>
          <p:nvPr/>
        </p:nvSpPr>
        <p:spPr>
          <a:xfrm>
            <a:off x="372139" y="6009716"/>
            <a:ext cx="9813852" cy="646331"/>
          </a:xfrm>
          <a:prstGeom prst="rect">
            <a:avLst/>
          </a:prstGeom>
          <a:noFill/>
        </p:spPr>
        <p:txBody>
          <a:bodyPr wrap="square" rtlCol="0">
            <a:spAutoFit/>
          </a:bodyPr>
          <a:lstStyle/>
          <a:p>
            <a:pPr algn="ctr"/>
            <a:r>
              <a:rPr lang="en-GB" dirty="0" smtClean="0"/>
              <a:t>Interventions should be regarded as part of an NEA only if they are integral to </a:t>
            </a:r>
          </a:p>
          <a:p>
            <a:pPr algn="ctr"/>
            <a:r>
              <a:rPr lang="en-GB" dirty="0" smtClean="0"/>
              <a:t>government electrification policy/strategy </a:t>
            </a:r>
            <a:endParaRPr lang="en-GB" dirty="0"/>
          </a:p>
        </p:txBody>
      </p:sp>
    </p:spTree>
    <p:extLst>
      <p:ext uri="{BB962C8B-B14F-4D97-AF65-F5344CB8AC3E}">
        <p14:creationId xmlns:p14="http://schemas.microsoft.com/office/powerpoint/2010/main" val="429909076"/>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533403" y="71206"/>
            <a:ext cx="10907486" cy="7887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solidFill>
                  <a:schemeClr val="accent1">
                    <a:lumMod val="75000"/>
                  </a:schemeClr>
                </a:solidFill>
              </a:rPr>
              <a:t>Brazil, Luz para </a:t>
            </a:r>
            <a:r>
              <a:rPr lang="en-GB" dirty="0" err="1" smtClean="0">
                <a:solidFill>
                  <a:schemeClr val="accent1">
                    <a:lumMod val="75000"/>
                  </a:schemeClr>
                </a:solidFill>
              </a:rPr>
              <a:t>Todos</a:t>
            </a:r>
            <a:r>
              <a:rPr lang="en-GB" dirty="0" smtClean="0">
                <a:solidFill>
                  <a:schemeClr val="accent1">
                    <a:lumMod val="75000"/>
                  </a:schemeClr>
                </a:solidFill>
              </a:rPr>
              <a:t> (Light for All)</a:t>
            </a:r>
            <a:endParaRPr lang="en-GB" b="1"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228879702"/>
              </p:ext>
            </p:extLst>
          </p:nvPr>
        </p:nvGraphicFramePr>
        <p:xfrm>
          <a:off x="255182" y="1020082"/>
          <a:ext cx="11806190" cy="5300408"/>
        </p:xfrm>
        <a:graphic>
          <a:graphicData uri="http://schemas.openxmlformats.org/drawingml/2006/table">
            <a:tbl>
              <a:tblPr/>
              <a:tblGrid>
                <a:gridCol w="1968805">
                  <a:extLst>
                    <a:ext uri="{9D8B030D-6E8A-4147-A177-3AD203B41FA5}">
                      <a16:colId xmlns:a16="http://schemas.microsoft.com/office/drawing/2014/main" val="20000"/>
                    </a:ext>
                  </a:extLst>
                </a:gridCol>
                <a:gridCol w="1967477">
                  <a:extLst>
                    <a:ext uri="{9D8B030D-6E8A-4147-A177-3AD203B41FA5}">
                      <a16:colId xmlns:a16="http://schemas.microsoft.com/office/drawing/2014/main" val="20001"/>
                    </a:ext>
                  </a:extLst>
                </a:gridCol>
                <a:gridCol w="1967477">
                  <a:extLst>
                    <a:ext uri="{9D8B030D-6E8A-4147-A177-3AD203B41FA5}">
                      <a16:colId xmlns:a16="http://schemas.microsoft.com/office/drawing/2014/main" val="20002"/>
                    </a:ext>
                  </a:extLst>
                </a:gridCol>
                <a:gridCol w="1967477">
                  <a:extLst>
                    <a:ext uri="{9D8B030D-6E8A-4147-A177-3AD203B41FA5}">
                      <a16:colId xmlns:a16="http://schemas.microsoft.com/office/drawing/2014/main" val="20003"/>
                    </a:ext>
                  </a:extLst>
                </a:gridCol>
                <a:gridCol w="1967477">
                  <a:extLst>
                    <a:ext uri="{9D8B030D-6E8A-4147-A177-3AD203B41FA5}">
                      <a16:colId xmlns:a16="http://schemas.microsoft.com/office/drawing/2014/main" val="20004"/>
                    </a:ext>
                  </a:extLst>
                </a:gridCol>
                <a:gridCol w="1967477">
                  <a:extLst>
                    <a:ext uri="{9D8B030D-6E8A-4147-A177-3AD203B41FA5}">
                      <a16:colId xmlns:a16="http://schemas.microsoft.com/office/drawing/2014/main" val="20005"/>
                    </a:ext>
                  </a:extLst>
                </a:gridCol>
              </a:tblGrid>
              <a:tr h="477335">
                <a:tc>
                  <a:txBody>
                    <a:bodyPr/>
                    <a:lstStyle/>
                    <a:p>
                      <a:pPr algn="ctr" fontAlgn="ctr"/>
                      <a:r>
                        <a:rPr lang="en-GB" sz="1400" b="0" i="0" u="none" strike="noStrike" dirty="0">
                          <a:solidFill>
                            <a:schemeClr val="bg1"/>
                          </a:solidFill>
                          <a:effectLst/>
                          <a:latin typeface="Calibri"/>
                        </a:rPr>
                        <a:t> Technology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77335">
                <a:tc rowSpan="2">
                  <a:txBody>
                    <a:bodyPr/>
                    <a:lstStyle/>
                    <a:p>
                      <a:pPr algn="ctr" fontAlgn="ctr"/>
                      <a:r>
                        <a:rPr lang="en-GB" sz="1400" b="0" i="0" u="none" strike="noStrike">
                          <a:solidFill>
                            <a:srgbClr val="000000"/>
                          </a:solidFill>
                          <a:effectLst/>
                          <a:latin typeface="Calibri"/>
                        </a:rPr>
                        <a:t>Grid Extension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Government/ Public </a:t>
                      </a:r>
                      <a:r>
                        <a:rPr lang="en-GB" sz="1400" b="0" i="0" u="none" strike="noStrike" dirty="0" smtClean="0">
                          <a:solidFill>
                            <a:schemeClr val="bg1"/>
                          </a:solidFill>
                          <a:effectLst/>
                          <a:latin typeface="Calibri"/>
                        </a:rPr>
                        <a:t>Utility</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2"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99CC"/>
                    </a:solidFill>
                  </a:tcPr>
                </a:tc>
                <a:tc rowSpan="4">
                  <a:txBody>
                    <a:bodyPr/>
                    <a:lstStyle/>
                    <a:p>
                      <a:pPr algn="ctr" fontAlgn="ctr"/>
                      <a:r>
                        <a:rPr lang="en-GB" sz="1400" b="0" i="0" u="none" strike="noStrike" dirty="0" smtClean="0">
                          <a:solidFill>
                            <a:schemeClr val="bg1"/>
                          </a:solidFill>
                          <a:effectLst/>
                          <a:latin typeface="Calibri"/>
                        </a:rPr>
                        <a:t>Concession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rowSpan="4">
                  <a:txBody>
                    <a:bodyPr/>
                    <a:lstStyle/>
                    <a:p>
                      <a:pPr algn="ctr" fontAlgn="ctr"/>
                      <a:r>
                        <a:rPr lang="en-GB" sz="1400" b="0" i="0" u="none" strike="noStrike" dirty="0">
                          <a:solidFill>
                            <a:schemeClr val="bg1"/>
                          </a:solidFill>
                          <a:effectLst/>
                          <a:latin typeface="Calibri"/>
                        </a:rPr>
                        <a:t>Uniform </a:t>
                      </a:r>
                      <a:r>
                        <a:rPr lang="en-GB" sz="1400" b="0" i="0" u="none" strike="noStrike" dirty="0" smtClean="0">
                          <a:solidFill>
                            <a:schemeClr val="bg1"/>
                          </a:solidFill>
                          <a:effectLst/>
                          <a:latin typeface="Calibri"/>
                        </a:rPr>
                        <a:t>Regulated</a:t>
                      </a: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ctr" fontAlgn="ctr"/>
                      <a:r>
                        <a:rPr lang="en-GB" sz="1400" b="0" i="0" u="none" strike="noStrike">
                          <a:solidFill>
                            <a:srgbClr val="000000"/>
                          </a:solidFill>
                          <a:effectLst/>
                          <a:latin typeface="Calibri"/>
                        </a:rPr>
                        <a:t>Direct Energy Access Provision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733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User </a:t>
                      </a:r>
                      <a:r>
                        <a:rPr lang="en-GB" sz="1400" b="0" i="0" u="none" strike="noStrike" dirty="0" smtClean="0">
                          <a:solidFill>
                            <a:schemeClr val="bg1"/>
                          </a:solidFill>
                          <a:effectLst/>
                          <a:latin typeface="Calibri"/>
                        </a:rPr>
                        <a:t>Finance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en-GB" sz="1400" b="0" i="0" u="none" strike="noStrike">
                          <a:solidFill>
                            <a:srgbClr val="000000"/>
                          </a:solidFill>
                          <a:effectLst/>
                          <a:latin typeface="Calibri"/>
                        </a:rPr>
                        <a:t>Institutional Restructuring</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38667">
                <a:tc rowSpan="2">
                  <a:txBody>
                    <a:bodyPr/>
                    <a:lstStyle/>
                    <a:p>
                      <a:pPr algn="ctr" fontAlgn="ctr"/>
                      <a:r>
                        <a:rPr lang="en-GB" sz="1400" b="0" i="0" u="none" strike="noStrike" dirty="0">
                          <a:solidFill>
                            <a:schemeClr val="bg1"/>
                          </a:solidFill>
                          <a:effectLst/>
                          <a:latin typeface="Calibri"/>
                        </a:rPr>
                        <a:t>Grid-connected </a:t>
                      </a:r>
                      <a:r>
                        <a:rPr lang="en-GB" sz="1400" b="0" i="0" u="none" strike="noStrike" dirty="0" smtClean="0">
                          <a:solidFill>
                            <a:schemeClr val="bg1"/>
                          </a:solidFill>
                          <a:effectLst/>
                          <a:latin typeface="Calibri"/>
                        </a:rPr>
                        <a:t>mini-grid/ </a:t>
                      </a:r>
                      <a:r>
                        <a:rPr lang="en-GB" sz="1400" b="0" i="0" u="none" strike="noStrike" dirty="0">
                          <a:solidFill>
                            <a:schemeClr val="bg1"/>
                          </a:solidFill>
                          <a:effectLst/>
                          <a:latin typeface="Calibri"/>
                        </a:rPr>
                        <a:t>distribution </a:t>
                      </a:r>
                      <a:r>
                        <a:rPr lang="en-GB" sz="1400" b="0" i="0" u="none" strike="noStrike" dirty="0" smtClean="0">
                          <a:solidFill>
                            <a:schemeClr val="bg1"/>
                          </a:solidFill>
                          <a:effectLst/>
                          <a:latin typeface="Calibri"/>
                        </a:rPr>
                        <a:t>system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a:solidFill>
                            <a:srgbClr val="000000"/>
                          </a:solidFill>
                          <a:effectLst/>
                          <a:latin typeface="Calibri"/>
                        </a:rPr>
                        <a:t>Regulatory Reform</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7733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716001">
                <a:tc rowSpan="3">
                  <a:txBody>
                    <a:bodyPr/>
                    <a:lstStyle/>
                    <a:p>
                      <a:pPr algn="ctr" fontAlgn="ctr"/>
                      <a:r>
                        <a:rPr lang="en-GB" sz="1400" b="0" i="0" u="none" strike="noStrike" dirty="0">
                          <a:solidFill>
                            <a:schemeClr val="bg1"/>
                          </a:solidFill>
                          <a:effectLst/>
                          <a:latin typeface="Calibri"/>
                        </a:rPr>
                        <a:t>Isolated </a:t>
                      </a:r>
                      <a:r>
                        <a:rPr lang="en-GB" sz="1400" b="0" i="0" u="none" strike="noStrike" dirty="0" smtClean="0">
                          <a:solidFill>
                            <a:schemeClr val="bg1"/>
                          </a:solidFill>
                          <a:effectLst/>
                          <a:latin typeface="Calibri"/>
                        </a:rPr>
                        <a:t>mini-grid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a:solidFill>
                          <a:schemeClr val="bg1"/>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tc rowSpan="3">
                  <a:txBody>
                    <a:bodyPr/>
                    <a:lstStyle/>
                    <a:p>
                      <a:pPr algn="ctr" fontAlgn="ctr"/>
                      <a:r>
                        <a:rPr lang="en-GB" sz="1400" b="0" i="0" u="none" strike="noStrike">
                          <a:solidFill>
                            <a:srgbClr val="000000"/>
                          </a:solidFill>
                          <a:effectLst/>
                          <a:latin typeface="Calibri"/>
                        </a:rPr>
                        <a:t>Private Sector (non-Government)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License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Individual Regulated Tariff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dirty="0">
                          <a:solidFill>
                            <a:schemeClr val="bg1"/>
                          </a:solidFill>
                          <a:effectLst/>
                          <a:latin typeface="Calibri"/>
                        </a:rPr>
                        <a:t>Cross-Subsidies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 </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tc>
                  <a:txBody>
                    <a:bodyPr/>
                    <a:lstStyle/>
                    <a:p>
                      <a:pPr algn="ctr" fontAlgn="ctr"/>
                      <a:r>
                        <a:rPr lang="en-GB" sz="1400" b="0" i="0" u="none" strike="noStrike">
                          <a:solidFill>
                            <a:srgbClr val="000000"/>
                          </a:solidFill>
                          <a:effectLst/>
                          <a:latin typeface="Calibri"/>
                        </a:rPr>
                        <a:t>Quality/Technical Standards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3866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Technical Assistance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7733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a:solidFill>
                            <a:srgbClr val="000000"/>
                          </a:solidFill>
                          <a:effectLst/>
                          <a:latin typeface="Calibri"/>
                        </a:rPr>
                        <a:t>Tax Exemptions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Capacity Building/ Awareness Raising</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716001">
                <a:tc rowSpan="4">
                  <a:txBody>
                    <a:bodyPr/>
                    <a:lstStyle/>
                    <a:p>
                      <a:pPr algn="ctr" fontAlgn="ctr"/>
                      <a:r>
                        <a:rPr lang="en-GB" sz="1400" b="0" i="0" u="none" strike="noStrike" dirty="0">
                          <a:solidFill>
                            <a:schemeClr val="bg1"/>
                          </a:solidFill>
                          <a:effectLst/>
                          <a:latin typeface="Calibri"/>
                        </a:rPr>
                        <a:t>Standalone systems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2" action="ppaction://hlinksldjump"/>
                        </a:rPr>
                        <a:t>Return to Examples</a:t>
                      </a:r>
                      <a:endParaRPr lang="en-GB" sz="1400" b="0" i="0" u="none" strike="noStrike" dirty="0">
                        <a:solidFill>
                          <a:schemeClr val="bg1"/>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3"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Market Information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38667">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Demand Promotion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527063">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t>
                      </a:r>
                      <a:r>
                        <a:rPr lang="en-GB" sz="1400" b="0" i="0" u="none" strike="noStrike" dirty="0" smtClean="0">
                          <a:solidFill>
                            <a:srgbClr val="000000"/>
                          </a:solidFill>
                          <a:effectLst/>
                          <a:latin typeface="Calibri"/>
                        </a:rPr>
                        <a:t>Adoption</a:t>
                      </a: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8667">
                <a:tc vMerge="1">
                  <a:txBody>
                    <a:bodyPr/>
                    <a:lstStyle/>
                    <a:p>
                      <a:pPr algn="ctr" fontAlgn="ct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6" name="TextBox 5">
            <a:hlinkClick r:id="rId14"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5" action="ppaction://hlinksldjump"/>
              </a:rPr>
              <a:t>CATEGORY DASHBOARD</a:t>
            </a:r>
            <a:endParaRPr lang="en-GB" dirty="0"/>
          </a:p>
        </p:txBody>
      </p:sp>
      <p:sp>
        <p:nvSpPr>
          <p:cNvPr id="8" name="TextBox 7">
            <a:hlinkClick r:id="rId14"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6" action="ppaction://hlinksldjump"/>
              </a:rPr>
              <a:t>EXAMPLES TABLE</a:t>
            </a:r>
            <a:endParaRPr lang="en-GB" dirty="0"/>
          </a:p>
        </p:txBody>
      </p:sp>
    </p:spTree>
    <p:extLst>
      <p:ext uri="{BB962C8B-B14F-4D97-AF65-F5344CB8AC3E}">
        <p14:creationId xmlns:p14="http://schemas.microsoft.com/office/powerpoint/2010/main" val="1124203530"/>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Cambodia “Light Touch” Regulation</a:t>
            </a:r>
            <a:endParaRPr lang="en-GB" sz="4000" dirty="0">
              <a:solidFill>
                <a:schemeClr val="accent1">
                  <a:lumMod val="75000"/>
                </a:schemeClr>
              </a:solidFill>
            </a:endParaRPr>
          </a:p>
        </p:txBody>
      </p:sp>
      <p:sp>
        <p:nvSpPr>
          <p:cNvPr id="5" name="Content Placeholder 4"/>
          <p:cNvSpPr>
            <a:spLocks noGrp="1"/>
          </p:cNvSpPr>
          <p:nvPr>
            <p:ph idx="1"/>
          </p:nvPr>
        </p:nvSpPr>
        <p:spPr>
          <a:xfrm>
            <a:off x="185054" y="642255"/>
            <a:ext cx="12006946" cy="6183090"/>
          </a:xfrm>
        </p:spPr>
        <p:txBody>
          <a:bodyPr>
            <a:noAutofit/>
          </a:bodyPr>
          <a:lstStyle/>
          <a:p>
            <a:pPr marL="0" indent="0">
              <a:lnSpc>
                <a:spcPct val="100000"/>
              </a:lnSpc>
              <a:spcBef>
                <a:spcPts val="0"/>
              </a:spcBef>
              <a:buNone/>
            </a:pPr>
            <a:r>
              <a:rPr lang="en-GB" sz="1500" b="1" dirty="0">
                <a:solidFill>
                  <a:schemeClr val="accent1">
                    <a:lumMod val="75000"/>
                  </a:schemeClr>
                </a:solidFill>
                <a:latin typeface="+mj-lt"/>
              </a:rPr>
              <a:t>Categories </a:t>
            </a:r>
          </a:p>
          <a:p>
            <a:pPr marL="0" indent="0">
              <a:lnSpc>
                <a:spcPct val="100000"/>
              </a:lnSpc>
              <a:spcBef>
                <a:spcPts val="0"/>
              </a:spcBef>
              <a:buNone/>
            </a:pPr>
            <a:r>
              <a:rPr lang="en-GB" sz="1500" dirty="0">
                <a:latin typeface="+mj-lt"/>
              </a:rPr>
              <a:t>(highlighted </a:t>
            </a:r>
            <a:r>
              <a:rPr lang="en-GB" sz="1500" dirty="0" smtClean="0">
                <a:latin typeface="+mj-lt"/>
              </a:rPr>
              <a:t>):</a:t>
            </a:r>
            <a:endParaRPr lang="en-GB" sz="1500" dirty="0">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r>
              <a:rPr lang="en-GB" sz="1500" b="1" dirty="0" smtClean="0">
                <a:solidFill>
                  <a:schemeClr val="accent1">
                    <a:lumMod val="75000"/>
                  </a:schemeClr>
                </a:solidFill>
                <a:latin typeface="+mj-lt"/>
              </a:rPr>
              <a:t/>
            </a:r>
            <a:br>
              <a:rPr lang="en-GB" sz="1500" b="1" dirty="0" smtClean="0">
                <a:solidFill>
                  <a:schemeClr val="accent1">
                    <a:lumMod val="75000"/>
                  </a:schemeClr>
                </a:solidFill>
                <a:latin typeface="+mj-lt"/>
              </a:rPr>
            </a:b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600"/>
              </a:spcBef>
              <a:buNone/>
            </a:pPr>
            <a:r>
              <a:rPr lang="en-GB" sz="1500" b="1" dirty="0" smtClean="0">
                <a:solidFill>
                  <a:schemeClr val="accent1">
                    <a:lumMod val="75000"/>
                  </a:schemeClr>
                </a:solidFill>
                <a:latin typeface="+mj-lt"/>
              </a:rPr>
              <a:t>Description - </a:t>
            </a:r>
            <a:r>
              <a:rPr lang="en-GB" sz="1500" dirty="0" smtClean="0">
                <a:latin typeface="+mj-lt"/>
              </a:rPr>
              <a:t>Mini-grids </a:t>
            </a:r>
            <a:r>
              <a:rPr lang="en-GB" sz="1500" dirty="0">
                <a:latin typeface="+mj-lt"/>
              </a:rPr>
              <a:t>started to operate in Cambodia soon after the country’s civil war ended in 1975. Government capacity was very low and unable to reach most of the countryside. In this completely unserved and unregulated environment, people started to buy generators and sell power to their </a:t>
            </a:r>
            <a:r>
              <a:rPr lang="en-GB" sz="1500" dirty="0" smtClean="0">
                <a:latin typeface="+mj-lt"/>
              </a:rPr>
              <a:t>neighbours</a:t>
            </a:r>
            <a:r>
              <a:rPr lang="en-GB" sz="1500" dirty="0">
                <a:latin typeface="+mj-lt"/>
              </a:rPr>
              <a:t>. Mini-utilities sprang up in many villages. Since those early days, the regime in Cambodia has evolved to regulate these enterprises, but with a light touch that allows the enterprises to prosper and grow. The state-owned utility </a:t>
            </a:r>
            <a:r>
              <a:rPr lang="en-GB" sz="1500" dirty="0" err="1">
                <a:latin typeface="+mj-lt"/>
              </a:rPr>
              <a:t>Electricite</a:t>
            </a:r>
            <a:r>
              <a:rPr lang="en-GB" sz="1500" dirty="0">
                <a:latin typeface="+mj-lt"/>
              </a:rPr>
              <a:t> du </a:t>
            </a:r>
            <a:r>
              <a:rPr lang="en-GB" sz="1500" dirty="0" err="1">
                <a:latin typeface="+mj-lt"/>
              </a:rPr>
              <a:t>Cambodge</a:t>
            </a:r>
            <a:r>
              <a:rPr lang="en-GB" sz="1500" dirty="0">
                <a:latin typeface="+mj-lt"/>
              </a:rPr>
              <a:t> (</a:t>
            </a:r>
            <a:r>
              <a:rPr lang="en-GB" sz="1500" dirty="0" err="1">
                <a:latin typeface="+mj-lt"/>
              </a:rPr>
              <a:t>EdC</a:t>
            </a:r>
            <a:r>
              <a:rPr lang="en-GB" sz="1500" dirty="0">
                <a:latin typeface="+mj-lt"/>
              </a:rPr>
              <a:t>) serves approximately 10% of the population with most of its grid infrastructure and customers located in and around Phnom Penh.  Small power providers have been encouraged to establish distribution networks and are now licensed by the Electricity Authority of Cambodia, </a:t>
            </a:r>
            <a:r>
              <a:rPr lang="en-GB" sz="1500" dirty="0" smtClean="0">
                <a:latin typeface="+mj-lt"/>
              </a:rPr>
              <a:t>allowing </a:t>
            </a:r>
            <a:r>
              <a:rPr lang="en-GB" sz="1500" dirty="0">
                <a:latin typeface="+mj-lt"/>
              </a:rPr>
              <a:t>them to borrow from commercial banks. In Jan 2016, 337 companies had been licensed to build distribution </a:t>
            </a:r>
            <a:r>
              <a:rPr lang="en-GB" sz="1500" dirty="0" smtClean="0">
                <a:latin typeface="+mj-lt"/>
              </a:rPr>
              <a:t>systems, </a:t>
            </a:r>
            <a:r>
              <a:rPr lang="en-GB" sz="1500" dirty="0">
                <a:latin typeface="+mj-lt"/>
              </a:rPr>
              <a:t>outside </a:t>
            </a:r>
            <a:r>
              <a:rPr lang="en-GB" sz="1500" dirty="0" smtClean="0">
                <a:latin typeface="+mj-lt"/>
              </a:rPr>
              <a:t>the </a:t>
            </a:r>
            <a:r>
              <a:rPr lang="en-GB" sz="1500" dirty="0">
                <a:latin typeface="+mj-lt"/>
              </a:rPr>
              <a:t>grid owned by </a:t>
            </a:r>
            <a:r>
              <a:rPr lang="en-GB" sz="1500" dirty="0" err="1">
                <a:latin typeface="+mj-lt"/>
              </a:rPr>
              <a:t>EdC</a:t>
            </a:r>
            <a:r>
              <a:rPr lang="en-GB" sz="1500" dirty="0">
                <a:latin typeface="+mj-lt"/>
              </a:rPr>
              <a:t>.  Tariffs are set by the Electricity Authority of Cambodia (EAC) in a simple and transparent manner using a price adjustment formula based on the cost of diesel/HFO, which accounts for 95% of electricity generation in Cambodia.  The regulatory regime also provides a framework that allows off-grid systems to connect to larger utilities, </a:t>
            </a:r>
            <a:endParaRPr lang="en-GB" sz="1500" dirty="0" smtClean="0">
              <a:latin typeface="+mj-lt"/>
            </a:endParaRPr>
          </a:p>
          <a:p>
            <a:pPr marL="0" indent="0">
              <a:spcBef>
                <a:spcPts val="0"/>
              </a:spcBef>
              <a:buNone/>
            </a:pPr>
            <a:r>
              <a:rPr lang="en-GB" sz="1500" dirty="0" smtClean="0">
                <a:latin typeface="+mj-lt"/>
              </a:rPr>
              <a:t>purchase </a:t>
            </a:r>
            <a:r>
              <a:rPr lang="en-GB" sz="1500" dirty="0">
                <a:latin typeface="+mj-lt"/>
              </a:rPr>
              <a:t>cheaper power from those utilities, and then on-sell that power to their customers at a regulated distribution margin</a:t>
            </a:r>
            <a:r>
              <a:rPr lang="en-GB" sz="1500" b="1" dirty="0">
                <a:solidFill>
                  <a:schemeClr val="accent1">
                    <a:lumMod val="75000"/>
                  </a:schemeClr>
                </a:solidFill>
                <a:latin typeface="+mj-lt"/>
              </a:rPr>
              <a:t>. </a:t>
            </a:r>
            <a:endParaRPr lang="en-GB" sz="1500" dirty="0"/>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3814" y="717588"/>
            <a:ext cx="7724775" cy="392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8775069"/>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1001" y="783772"/>
            <a:ext cx="11430000" cy="6074228"/>
          </a:xfrm>
        </p:spPr>
        <p:txBody>
          <a:bodyPr>
            <a:normAutofit/>
          </a:bodyPr>
          <a:lstStyle/>
          <a:p>
            <a:pPr marL="0" indent="0">
              <a:buNone/>
            </a:pPr>
            <a:r>
              <a:rPr lang="en-GB" sz="1600" b="1" dirty="0">
                <a:solidFill>
                  <a:schemeClr val="accent1">
                    <a:lumMod val="75000"/>
                  </a:schemeClr>
                </a:solidFill>
                <a:latin typeface="+mj-lt"/>
                <a:ea typeface="+mj-ea"/>
                <a:cs typeface="+mj-cs"/>
              </a:rPr>
              <a:t>Context</a:t>
            </a:r>
            <a:r>
              <a:rPr lang="en-GB" sz="1600" b="1" dirty="0" smtClean="0">
                <a:solidFill>
                  <a:schemeClr val="accent1">
                    <a:lumMod val="75000"/>
                  </a:schemeClr>
                </a:solidFill>
                <a:latin typeface="+mj-lt"/>
                <a:ea typeface="+mj-ea"/>
                <a:cs typeface="+mj-cs"/>
              </a:rPr>
              <a:t>:</a:t>
            </a:r>
            <a:r>
              <a:rPr lang="en-GB" sz="1600" dirty="0">
                <a:solidFill>
                  <a:schemeClr val="accent1">
                    <a:lumMod val="75000"/>
                  </a:schemeClr>
                </a:solidFill>
                <a:latin typeface="+mj-lt"/>
                <a:ea typeface="+mj-ea"/>
                <a:cs typeface="+mj-cs"/>
              </a:rPr>
              <a:t> </a:t>
            </a:r>
            <a:r>
              <a:rPr lang="en-GB" sz="1600" dirty="0">
                <a:latin typeface="+mj-lt"/>
                <a:ea typeface="+mj-ea"/>
                <a:cs typeface="+mj-cs"/>
              </a:rPr>
              <a:t>In 2016, 80% of villages and 65% of households had access to grid quality electricity, with the Government aiming to achieve electricity access for all villages by 2020.  During the 1970s, the electricity sector was seriously damaged by the civil war when there was only one transmission line in Cambodia connecting the </a:t>
            </a:r>
            <a:r>
              <a:rPr lang="en-GB" sz="1600" dirty="0" err="1">
                <a:latin typeface="+mj-lt"/>
                <a:ea typeface="+mj-ea"/>
                <a:cs typeface="+mj-cs"/>
              </a:rPr>
              <a:t>Kiriom</a:t>
            </a:r>
            <a:r>
              <a:rPr lang="en-GB" sz="1600" dirty="0">
                <a:latin typeface="+mj-lt"/>
                <a:ea typeface="+mj-ea"/>
                <a:cs typeface="+mj-cs"/>
              </a:rPr>
              <a:t> I Hydropower Station to the capital Phnom Penh. This ceased to operate in 1973 when most generation, transmission and distribution facilities were damaged or destroyed.  Today, there is still no national electricity network and power is supplied via 24 small isolated electricity systems.  Statistics released in January 2016 showed that Cambodia consumed 1,985 megawatts of electricity in 2015. Local production amounted to 1,569 megawatts. Electricity was imported from Vietnam (277 MW), Thailand (135.5 MW) and Laos (4 MW).  42% of electrified households outside Phnom Penh are served by decentralized </a:t>
            </a:r>
            <a:r>
              <a:rPr lang="en-GB" sz="1600" dirty="0" smtClean="0">
                <a:latin typeface="+mj-lt"/>
                <a:ea typeface="+mj-ea"/>
                <a:cs typeface="+mj-cs"/>
              </a:rPr>
              <a:t>mini-grid </a:t>
            </a:r>
            <a:r>
              <a:rPr lang="en-GB" sz="1600" dirty="0">
                <a:latin typeface="+mj-lt"/>
                <a:ea typeface="+mj-ea"/>
                <a:cs typeface="+mj-cs"/>
              </a:rPr>
              <a:t>systems.  Most of these are operated by small power providers in rural communities, are privately run, and are profitable. Often these local companies use diesel for their mini-grids since the fuel is readily available in local markets and runs in small generators that are easy to operate and have fairly low capital costs.  (Although Cambodia is endowed with an abundance of hydropower resources, it still depends heavily on fuel-based engines or generators to produce much electricity).  However, the Government is committed to increased use of renewable energy, with increased use of hydro and other sources; the first solar farm (10MW in </a:t>
            </a:r>
            <a:r>
              <a:rPr lang="en-GB" sz="1600" dirty="0" err="1">
                <a:latin typeface="+mj-lt"/>
                <a:ea typeface="+mj-ea"/>
                <a:cs typeface="+mj-cs"/>
              </a:rPr>
              <a:t>Bavet</a:t>
            </a:r>
            <a:r>
              <a:rPr lang="en-GB" sz="1600" dirty="0">
                <a:latin typeface="+mj-lt"/>
                <a:ea typeface="+mj-ea"/>
                <a:cs typeface="+mj-cs"/>
              </a:rPr>
              <a:t>) is planned to be connected to the grid this year. As part of the Cambodian government’s policy to expand access to electricity, all mini-grids in the country now receive a $45 output-based subsidy  for each additional residential customer connected (which is released once the mini-utility provides proof that the connection has been made). These funds allow companies to build out their distribution network further, since it becomes profitable to extend service to lower-income and more remote areas than otherwise possible</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Objectives</a:t>
            </a:r>
            <a:r>
              <a:rPr lang="en-GB" sz="1600" b="1" dirty="0">
                <a:solidFill>
                  <a:schemeClr val="accent1">
                    <a:lumMod val="75000"/>
                  </a:schemeClr>
                </a:solidFill>
                <a:latin typeface="+mj-lt"/>
                <a:ea typeface="+mj-ea"/>
                <a:cs typeface="+mj-cs"/>
              </a:rPr>
              <a:t>:</a:t>
            </a:r>
            <a:r>
              <a:rPr lang="en-GB" sz="1600" dirty="0">
                <a:solidFill>
                  <a:schemeClr val="accent1">
                    <a:lumMod val="75000"/>
                  </a:schemeClr>
                </a:solidFill>
                <a:latin typeface="+mj-lt"/>
                <a:ea typeface="+mj-ea"/>
                <a:cs typeface="+mj-cs"/>
              </a:rPr>
              <a:t> </a:t>
            </a:r>
            <a:r>
              <a:rPr lang="en-GB" sz="1600" dirty="0">
                <a:latin typeface="+mj-lt"/>
                <a:ea typeface="+mj-ea"/>
                <a:cs typeface="+mj-cs"/>
              </a:rPr>
              <a:t>A priority goal of the government is to reduce poverty, and a key strategy for this is the development of sustainable and affordable energy supplies for all its constituents. A </a:t>
            </a:r>
            <a:r>
              <a:rPr lang="en-GB" sz="1600" dirty="0" smtClean="0">
                <a:latin typeface="+mj-lt"/>
                <a:ea typeface="+mj-ea"/>
                <a:cs typeface="+mj-cs"/>
              </a:rPr>
              <a:t>particular </a:t>
            </a:r>
            <a:r>
              <a:rPr lang="en-GB" sz="1600" dirty="0">
                <a:latin typeface="+mj-lt"/>
                <a:ea typeface="+mj-ea"/>
                <a:cs typeface="+mj-cs"/>
              </a:rPr>
              <a:t>objective was to provide the best enabling environment for mini-grids to prosper and grow, supplying a significant proportion of the population that live outside the capital city, Phnom Penh.  This involved developing market conditions that motivate the sustainable introduction of mini-grid suppliers.  The country has set a specific target of 100% electrification by 2020, with distribution lines reaching all villages by 2015.  In </a:t>
            </a:r>
            <a:r>
              <a:rPr lang="en-GB" sz="1600" dirty="0" smtClean="0">
                <a:latin typeface="+mj-lt"/>
                <a:ea typeface="+mj-ea"/>
                <a:cs typeface="+mj-cs"/>
              </a:rPr>
              <a:t>practice</a:t>
            </a:r>
            <a:r>
              <a:rPr lang="en-GB" sz="1600" dirty="0">
                <a:latin typeface="+mj-lt"/>
                <a:ea typeface="+mj-ea"/>
                <a:cs typeface="+mj-cs"/>
              </a:rPr>
              <a:t>, electricity had reached only 66% of villages in 2015</a:t>
            </a:r>
            <a:r>
              <a:rPr lang="en-GB" sz="1600" dirty="0" smtClean="0">
                <a:latin typeface="+mj-lt"/>
                <a:ea typeface="+mj-ea"/>
                <a:cs typeface="+mj-cs"/>
              </a:rPr>
              <a:t>.</a:t>
            </a:r>
          </a:p>
          <a:p>
            <a:pPr marL="0" indent="0">
              <a:buNone/>
            </a:pPr>
            <a:r>
              <a:rPr lang="en-GB" sz="1600" b="1" dirty="0">
                <a:solidFill>
                  <a:schemeClr val="accent1">
                    <a:lumMod val="75000"/>
                  </a:schemeClr>
                </a:solidFill>
                <a:latin typeface="+mj-lt"/>
                <a:ea typeface="+mj-ea"/>
                <a:cs typeface="+mj-cs"/>
              </a:rPr>
              <a:t>Legal Basis</a:t>
            </a:r>
            <a:r>
              <a:rPr lang="en-GB" sz="1600" b="1" dirty="0" smtClean="0">
                <a:solidFill>
                  <a:schemeClr val="accent1">
                    <a:lumMod val="75000"/>
                  </a:schemeClr>
                </a:solidFill>
                <a:latin typeface="+mj-lt"/>
                <a:ea typeface="+mj-ea"/>
                <a:cs typeface="+mj-cs"/>
              </a:rPr>
              <a:t>: </a:t>
            </a:r>
            <a:r>
              <a:rPr lang="en-GB" sz="1600" dirty="0">
                <a:latin typeface="+mj-lt"/>
                <a:ea typeface="+mj-ea"/>
                <a:cs typeface="+mj-cs"/>
              </a:rPr>
              <a:t>The national “Law on Electricity” was adopted by the National Assembly on November 6, 2000 and then promulgated by Royal Decree on February 2, 2001. This law covers all activities related to the supply, provision of services and use of electricity, and other associated activities of the power </a:t>
            </a:r>
            <a:r>
              <a:rPr lang="en-GB" sz="1600" dirty="0" smtClean="0">
                <a:latin typeface="+mj-lt"/>
                <a:ea typeface="+mj-ea"/>
                <a:cs typeface="+mj-cs"/>
              </a:rPr>
              <a:t>sector, allowing licensing of  isolated and grid-connected mini-grids and distribution systems.  </a:t>
            </a:r>
            <a:endParaRPr lang="en-GB" sz="1600" dirty="0">
              <a:latin typeface="+mj-lt"/>
              <a:ea typeface="+mj-ea"/>
              <a:cs typeface="+mj-cs"/>
            </a:endParaRP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Cambodia “Light Touch” Regulation</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997101404"/>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2954" y="972746"/>
            <a:ext cx="10657115" cy="5921829"/>
          </a:xfrm>
        </p:spPr>
        <p:txBody>
          <a:bodyPr>
            <a:noAutofit/>
          </a:bodyPr>
          <a:lstStyle/>
          <a:p>
            <a:pPr marL="0" indent="0">
              <a:buNone/>
            </a:pPr>
            <a:r>
              <a:rPr lang="en-GB" sz="1600" b="1" dirty="0" smtClean="0">
                <a:solidFill>
                  <a:schemeClr val="accent1">
                    <a:lumMod val="75000"/>
                  </a:schemeClr>
                </a:solidFill>
                <a:latin typeface="+mj-lt"/>
                <a:ea typeface="+mj-ea"/>
                <a:cs typeface="+mj-cs"/>
              </a:rPr>
              <a:t>Institutions, R</a:t>
            </a:r>
            <a:r>
              <a:rPr lang="en-GB" sz="1600" b="1" dirty="0">
                <a:solidFill>
                  <a:schemeClr val="accent1">
                    <a:lumMod val="75000"/>
                  </a:schemeClr>
                </a:solidFill>
                <a:latin typeface="+mj-lt"/>
                <a:ea typeface="+mj-ea"/>
                <a:cs typeface="+mj-cs"/>
              </a:rPr>
              <a:t>ole</a:t>
            </a:r>
            <a:r>
              <a:rPr lang="en-GB" sz="1600" b="1" dirty="0" smtClean="0">
                <a:solidFill>
                  <a:schemeClr val="accent1">
                    <a:lumMod val="75000"/>
                  </a:schemeClr>
                </a:solidFill>
                <a:latin typeface="+mj-lt"/>
                <a:ea typeface="+mj-ea"/>
                <a:cs typeface="+mj-cs"/>
              </a:rPr>
              <a:t>s </a:t>
            </a:r>
            <a:r>
              <a:rPr lang="en-GB" sz="1600" b="1" dirty="0">
                <a:solidFill>
                  <a:schemeClr val="accent1">
                    <a:lumMod val="75000"/>
                  </a:schemeClr>
                </a:solidFill>
                <a:latin typeface="+mj-lt"/>
                <a:ea typeface="+mj-ea"/>
                <a:cs typeface="+mj-cs"/>
              </a:rPr>
              <a:t>and Responsibilities</a:t>
            </a:r>
            <a:r>
              <a:rPr lang="en-GB" sz="1600" b="1" dirty="0" smtClean="0">
                <a:solidFill>
                  <a:schemeClr val="accent1">
                    <a:lumMod val="75000"/>
                  </a:schemeClr>
                </a:solidFill>
                <a:latin typeface="+mj-lt"/>
                <a:ea typeface="+mj-ea"/>
                <a:cs typeface="+mj-cs"/>
              </a:rPr>
              <a:t>: </a:t>
            </a:r>
            <a:r>
              <a:rPr lang="en-GB" sz="1600" dirty="0" smtClean="0">
                <a:latin typeface="+mj-lt"/>
                <a:ea typeface="+mj-ea"/>
                <a:cs typeface="+mj-cs"/>
              </a:rPr>
              <a:t>There </a:t>
            </a:r>
            <a:r>
              <a:rPr lang="en-GB" sz="1600" dirty="0">
                <a:latin typeface="+mj-lt"/>
                <a:ea typeface="+mj-ea"/>
                <a:cs typeface="+mj-cs"/>
              </a:rPr>
              <a:t>are three main players who have considerable power in the electricity sector in Cambodia: the Ministry of Industry, Mines and Energy (MIME), the Electricity Authority of Cambodia (EAC), and the state owned utility </a:t>
            </a:r>
            <a:r>
              <a:rPr lang="en-GB" sz="1600" dirty="0" err="1">
                <a:latin typeface="+mj-lt"/>
                <a:ea typeface="+mj-ea"/>
                <a:cs typeface="+mj-cs"/>
              </a:rPr>
              <a:t>Electricite</a:t>
            </a:r>
            <a:r>
              <a:rPr lang="en-GB" sz="1600" dirty="0">
                <a:latin typeface="+mj-lt"/>
                <a:ea typeface="+mj-ea"/>
                <a:cs typeface="+mj-cs"/>
              </a:rPr>
              <a:t> du </a:t>
            </a:r>
            <a:r>
              <a:rPr lang="en-GB" sz="1600" dirty="0" err="1">
                <a:latin typeface="+mj-lt"/>
                <a:ea typeface="+mj-ea"/>
                <a:cs typeface="+mj-cs"/>
              </a:rPr>
              <a:t>Cambodge</a:t>
            </a:r>
            <a:r>
              <a:rPr lang="en-GB" sz="1600" dirty="0">
                <a:latin typeface="+mj-lt"/>
                <a:ea typeface="+mj-ea"/>
                <a:cs typeface="+mj-cs"/>
              </a:rPr>
              <a:t> (</a:t>
            </a:r>
            <a:r>
              <a:rPr lang="en-GB" sz="1600" dirty="0" err="1">
                <a:latin typeface="+mj-lt"/>
                <a:ea typeface="+mj-ea"/>
                <a:cs typeface="+mj-cs"/>
              </a:rPr>
              <a:t>EdC</a:t>
            </a:r>
            <a:r>
              <a:rPr lang="en-GB" sz="1600" dirty="0">
                <a:latin typeface="+mj-lt"/>
                <a:ea typeface="+mj-ea"/>
                <a:cs typeface="+mj-cs"/>
              </a:rPr>
              <a:t>).  Electricity was first introduced to Cambodia in 1906 by </a:t>
            </a:r>
            <a:r>
              <a:rPr lang="en-GB" sz="1600" dirty="0" err="1">
                <a:latin typeface="+mj-lt"/>
                <a:ea typeface="+mj-ea"/>
                <a:cs typeface="+mj-cs"/>
              </a:rPr>
              <a:t>Compagnie</a:t>
            </a:r>
            <a:r>
              <a:rPr lang="en-GB" sz="1600" dirty="0">
                <a:latin typeface="+mj-lt"/>
                <a:ea typeface="+mj-ea"/>
                <a:cs typeface="+mj-cs"/>
              </a:rPr>
              <a:t> des </a:t>
            </a:r>
            <a:r>
              <a:rPr lang="en-GB" sz="1600" dirty="0" err="1">
                <a:latin typeface="+mj-lt"/>
                <a:ea typeface="+mj-ea"/>
                <a:cs typeface="+mj-cs"/>
              </a:rPr>
              <a:t>Eaux</a:t>
            </a:r>
            <a:r>
              <a:rPr lang="en-GB" sz="1600" dirty="0">
                <a:latin typeface="+mj-lt"/>
                <a:ea typeface="+mj-ea"/>
                <a:cs typeface="+mj-cs"/>
              </a:rPr>
              <a:t> et </a:t>
            </a:r>
            <a:r>
              <a:rPr lang="en-GB" sz="1600" dirty="0" err="1">
                <a:latin typeface="+mj-lt"/>
                <a:ea typeface="+mj-ea"/>
                <a:cs typeface="+mj-cs"/>
              </a:rPr>
              <a:t>Electricité</a:t>
            </a:r>
            <a:r>
              <a:rPr lang="en-GB" sz="1600" dirty="0">
                <a:latin typeface="+mj-lt"/>
                <a:ea typeface="+mj-ea"/>
                <a:cs typeface="+mj-cs"/>
              </a:rPr>
              <a:t> (CEE), Union </a:t>
            </a:r>
            <a:r>
              <a:rPr lang="en-GB" sz="1600" dirty="0" err="1">
                <a:latin typeface="+mj-lt"/>
                <a:ea typeface="+mj-ea"/>
                <a:cs typeface="+mj-cs"/>
              </a:rPr>
              <a:t>d’Electricité</a:t>
            </a:r>
            <a:r>
              <a:rPr lang="en-GB" sz="1600" dirty="0">
                <a:latin typeface="+mj-lt"/>
                <a:ea typeface="+mj-ea"/>
                <a:cs typeface="+mj-cs"/>
              </a:rPr>
              <a:t> </a:t>
            </a:r>
            <a:r>
              <a:rPr lang="en-GB" sz="1600" dirty="0" err="1">
                <a:latin typeface="+mj-lt"/>
                <a:ea typeface="+mj-ea"/>
                <a:cs typeface="+mj-cs"/>
              </a:rPr>
              <a:t>d’Indochine</a:t>
            </a:r>
            <a:r>
              <a:rPr lang="en-GB" sz="1600" dirty="0">
                <a:latin typeface="+mj-lt"/>
                <a:ea typeface="+mj-ea"/>
                <a:cs typeface="+mj-cs"/>
              </a:rPr>
              <a:t> (UNEDI) and </a:t>
            </a:r>
            <a:r>
              <a:rPr lang="en-GB" sz="1600" dirty="0" err="1">
                <a:latin typeface="+mj-lt"/>
                <a:ea typeface="+mj-ea"/>
                <a:cs typeface="+mj-cs"/>
              </a:rPr>
              <a:t>Compagnie</a:t>
            </a:r>
            <a:r>
              <a:rPr lang="en-GB" sz="1600" dirty="0">
                <a:latin typeface="+mj-lt"/>
                <a:ea typeface="+mj-ea"/>
                <a:cs typeface="+mj-cs"/>
              </a:rPr>
              <a:t> Franco – Khmer </a:t>
            </a:r>
            <a:r>
              <a:rPr lang="en-GB" sz="1600" dirty="0" err="1">
                <a:latin typeface="+mj-lt"/>
                <a:ea typeface="+mj-ea"/>
                <a:cs typeface="+mj-cs"/>
              </a:rPr>
              <a:t>d’Electricité</a:t>
            </a:r>
            <a:r>
              <a:rPr lang="en-GB" sz="1600" dirty="0">
                <a:latin typeface="+mj-lt"/>
                <a:ea typeface="+mj-ea"/>
                <a:cs typeface="+mj-cs"/>
              </a:rPr>
              <a:t> (CFKE). CEE was responsible to supply the electricity to Phnom Penh and suburbs, while UNEDI operated throughout country except </a:t>
            </a:r>
            <a:r>
              <a:rPr lang="en-GB" sz="1600" dirty="0" err="1">
                <a:latin typeface="+mj-lt"/>
                <a:ea typeface="+mj-ea"/>
                <a:cs typeface="+mj-cs"/>
              </a:rPr>
              <a:t>Battambang</a:t>
            </a:r>
            <a:r>
              <a:rPr lang="en-GB" sz="1600" dirty="0">
                <a:latin typeface="+mj-lt"/>
                <a:ea typeface="+mj-ea"/>
                <a:cs typeface="+mj-cs"/>
              </a:rPr>
              <a:t> province, which was supplied by CFKE.  In 1958, the Government purchased CEE’s and UNEDI’s concession rights to form the </a:t>
            </a:r>
            <a:r>
              <a:rPr lang="en-GB" sz="1600" dirty="0" err="1">
                <a:latin typeface="+mj-lt"/>
                <a:ea typeface="+mj-ea"/>
                <a:cs typeface="+mj-cs"/>
              </a:rPr>
              <a:t>Electricité</a:t>
            </a:r>
            <a:r>
              <a:rPr lang="en-GB" sz="1600" dirty="0">
                <a:latin typeface="+mj-lt"/>
                <a:ea typeface="+mj-ea"/>
                <a:cs typeface="+mj-cs"/>
              </a:rPr>
              <a:t> du </a:t>
            </a:r>
            <a:r>
              <a:rPr lang="en-GB" sz="1600" dirty="0" err="1">
                <a:latin typeface="+mj-lt"/>
                <a:ea typeface="+mj-ea"/>
                <a:cs typeface="+mj-cs"/>
              </a:rPr>
              <a:t>Cambodge</a:t>
            </a:r>
            <a:r>
              <a:rPr lang="en-GB" sz="1600" dirty="0">
                <a:latin typeface="+mj-lt"/>
                <a:ea typeface="+mj-ea"/>
                <a:cs typeface="+mj-cs"/>
              </a:rPr>
              <a:t> to generate, transmit and distribute electricity </a:t>
            </a:r>
            <a:r>
              <a:rPr lang="en-GB" sz="1600" dirty="0" smtClean="0">
                <a:latin typeface="+mj-lt"/>
                <a:ea typeface="+mj-ea"/>
                <a:cs typeface="+mj-cs"/>
              </a:rPr>
              <a:t>for Phnom </a:t>
            </a:r>
            <a:r>
              <a:rPr lang="en-GB" sz="1600" dirty="0">
                <a:latin typeface="+mj-lt"/>
                <a:ea typeface="+mj-ea"/>
                <a:cs typeface="+mj-cs"/>
              </a:rPr>
              <a:t>Penh and provinces throughout the country.  During the long war, </a:t>
            </a:r>
            <a:r>
              <a:rPr lang="en-GB" sz="1600" dirty="0" err="1">
                <a:latin typeface="+mj-lt"/>
                <a:ea typeface="+mj-ea"/>
                <a:cs typeface="+mj-cs"/>
              </a:rPr>
              <a:t>EdC’s</a:t>
            </a:r>
            <a:r>
              <a:rPr lang="en-GB" sz="1600" dirty="0">
                <a:latin typeface="+mj-lt"/>
                <a:ea typeface="+mj-ea"/>
                <a:cs typeface="+mj-cs"/>
              </a:rPr>
              <a:t> facilities were destroyed, but it remains the most influential of the three key players in the electricity market.  As a commercial entity, </a:t>
            </a:r>
            <a:r>
              <a:rPr lang="en-GB" sz="1600" dirty="0" err="1">
                <a:latin typeface="+mj-lt"/>
                <a:ea typeface="+mj-ea"/>
                <a:cs typeface="+mj-cs"/>
              </a:rPr>
              <a:t>EdC</a:t>
            </a:r>
            <a:r>
              <a:rPr lang="en-GB" sz="1600" dirty="0">
                <a:latin typeface="+mj-lt"/>
                <a:ea typeface="+mj-ea"/>
                <a:cs typeface="+mj-cs"/>
              </a:rPr>
              <a:t> is required to operate in accordance with market demand and seek to earn a profit.  It must prepare, build, own, finance, lease and operate power generation and substations, transmission lines, distribution networks and other infrastructure necessary.  This involves the operation of 24 decentralised grid networks.  Other players in the market include over 300 IPPs, REEs, and other licensees that import electricity from </a:t>
            </a:r>
            <a:r>
              <a:rPr lang="en-GB" sz="1600" dirty="0" smtClean="0">
                <a:latin typeface="+mj-lt"/>
                <a:ea typeface="+mj-ea"/>
                <a:cs typeface="+mj-cs"/>
              </a:rPr>
              <a:t>neighbouring </a:t>
            </a:r>
            <a:r>
              <a:rPr lang="en-GB" sz="1600" dirty="0">
                <a:latin typeface="+mj-lt"/>
                <a:ea typeface="+mj-ea"/>
                <a:cs typeface="+mj-cs"/>
              </a:rPr>
              <a:t>countries or own stand-alone diesel generators.  MIME is mainly responsible for the formulation of policies and strategies.  EAC was established by the Electricity Law in 2000 as an autonomous public agency with the purpose of regulating the electricity power services, and was granted the right and obligation to penalize, if necessary, the supplier and consumer of electricity in relation to electricity generation and supply facilities. Amongst other responsibilities, EAC issues five types of license for the supply of electricity (consolidated, generation, distribution, retail and special purpose transmission licenses), approves tariff rates and charges, oversees the implementation procedures and standards, and ensures transparency by facilitating information to the public about its activities.</a:t>
            </a:r>
            <a:endParaRPr lang="en-GB" sz="1600" dirty="0" smtClean="0">
              <a:latin typeface="+mj-lt"/>
              <a:ea typeface="+mj-ea"/>
              <a:cs typeface="+mj-cs"/>
            </a:endParaRPr>
          </a:p>
        </p:txBody>
      </p:sp>
      <p:sp>
        <p:nvSpPr>
          <p:cNvPr id="6" name="Title 1"/>
          <p:cNvSpPr>
            <a:spLocks noGrp="1"/>
          </p:cNvSpPr>
          <p:nvPr>
            <p:ph type="title"/>
          </p:nvPr>
        </p:nvSpPr>
        <p:spPr>
          <a:xfrm>
            <a:off x="213790" y="115965"/>
            <a:ext cx="10907486" cy="788765"/>
          </a:xfrm>
        </p:spPr>
        <p:txBody>
          <a:bodyPr>
            <a:normAutofit/>
          </a:bodyPr>
          <a:lstStyle/>
          <a:p>
            <a:pPr lvl="0"/>
            <a:r>
              <a:rPr lang="en-GB" sz="4000" dirty="0" smtClean="0">
                <a:solidFill>
                  <a:schemeClr val="accent1">
                    <a:lumMod val="75000"/>
                  </a:schemeClr>
                </a:solidFill>
              </a:rPr>
              <a:t>Cambodia “Light Touch” Regulation</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90582975"/>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08.jpg"/>
          <p:cNvPicPr>
            <a:picLocks noChangeAspect="1"/>
          </p:cNvPicPr>
          <p:nvPr/>
        </p:nvPicPr>
        <p:blipFill>
          <a:blip r:embed="rId2" cstate="screen"/>
          <a:srcRect/>
          <a:stretch>
            <a:fillRect/>
          </a:stretch>
        </p:blipFill>
        <p:spPr>
          <a:xfrm>
            <a:off x="0" y="5085609"/>
            <a:ext cx="7388352" cy="1772391"/>
          </a:xfrm>
          <a:prstGeom prst="rect">
            <a:avLst/>
          </a:prstGeom>
        </p:spPr>
      </p:pic>
      <p:sp>
        <p:nvSpPr>
          <p:cNvPr id="5" name="Content Placeholder 4"/>
          <p:cNvSpPr>
            <a:spLocks noGrp="1"/>
          </p:cNvSpPr>
          <p:nvPr>
            <p:ph idx="1"/>
          </p:nvPr>
        </p:nvSpPr>
        <p:spPr>
          <a:xfrm>
            <a:off x="226163" y="967943"/>
            <a:ext cx="11617146" cy="5315404"/>
          </a:xfrm>
        </p:spPr>
        <p:txBody>
          <a:bodyPr>
            <a:noAutofit/>
          </a:bodyPr>
          <a:lstStyle/>
          <a:p>
            <a:pPr marL="0" indent="0">
              <a:buNone/>
            </a:pPr>
            <a:r>
              <a:rPr lang="en-GB" sz="1600" b="1" dirty="0">
                <a:solidFill>
                  <a:schemeClr val="accent1">
                    <a:lumMod val="75000"/>
                  </a:schemeClr>
                </a:solidFill>
                <a:latin typeface="+mj-lt"/>
                <a:ea typeface="+mj-ea"/>
                <a:cs typeface="+mj-cs"/>
              </a:rPr>
              <a:t>Interventions: </a:t>
            </a:r>
            <a:r>
              <a:rPr lang="en-GB" sz="1600" dirty="0">
                <a:latin typeface="+mj-lt"/>
              </a:rPr>
              <a:t>The Government's approach was based upon an intentional lack of restrictions such as exclusive franchises, licensing, and tariff regulation.  When a central utility does not have the incentives, cost structure, or capacity to reach grid extension goals, exclusive or monopoly rights can be counterproductive.   It was recognised that mini-utilities thrive when they are free from onerous licensing and permitting barriers (even where mini-utilities are not blocked by exclusive franchises, they are still often stymied by onerous licensing procedures and conditions). Cambodia adopted a light regulation approach that meant mini-grid enterprises could prosper and grow. Licenses were granted, allowing mini-utilities to borrow from commercial banks.  A regulation framework was introduced to allow off-grid systems to connect to larger utilities, purchase cheaper power from those utilities, and then on-sell that power to their customers at a regulated distribution margin.  As part of the Cambodian government’s policy to expand access to electricity,  mini-grids in the country are eligible to receive a $45/connection output-based subsidy to offset the upfront capital costs - this government policy has successfully attracted businesses to the mini-utilities space.  The Government has also established a Rural Electrification Fund (REF) with the objective to facilitate access to electricity infrastructure and provide a secure, reliable, environmentally safe, and sustainable energy supply of various types, at reasonable and affordable price.  Mini hydro plants (and also solar home systems) are eligible to receive subsidies up to 25% of total investment costs.</a:t>
            </a:r>
          </a:p>
          <a:p>
            <a:pPr marL="0" indent="0">
              <a:buNone/>
            </a:pPr>
            <a:r>
              <a:rPr lang="en-GB" sz="1600" b="1" dirty="0" smtClean="0">
                <a:solidFill>
                  <a:schemeClr val="accent1">
                    <a:lumMod val="75000"/>
                  </a:schemeClr>
                </a:solidFill>
                <a:latin typeface="+mj-lt"/>
                <a:ea typeface="+mj-ea"/>
                <a:cs typeface="+mj-cs"/>
              </a:rPr>
              <a:t>Impacts Achieved: </a:t>
            </a:r>
            <a:r>
              <a:rPr lang="en-GB" sz="1600" dirty="0" smtClean="0">
                <a:latin typeface="+mj-lt"/>
              </a:rPr>
              <a:t>After </a:t>
            </a:r>
            <a:r>
              <a:rPr lang="en-GB" sz="1600" dirty="0">
                <a:latin typeface="+mj-lt"/>
              </a:rPr>
              <a:t>a little more than 15 years of development, mini-utilities serve 28% of the rural population on a commercial basis.  According to the current national Rural Electrification Master Plan (REMP), the total cost to electrify all villages (including private investment and public subsidy) is about US$ 427 million or US$ 490 per household for future connections, with 872,000 households to be involved. A total of 272,000 households will be electrified in the off-grid areas by decentralized mini-grids and solar battery charging by the target year 2020. The gross investment costs will amount to about $147 million. The remaining villages will be connected through grid extension. </a:t>
            </a:r>
            <a:endParaRPr lang="en-GB" sz="1600" dirty="0" smtClean="0">
              <a:latin typeface="+mj-lt"/>
            </a:endParaRPr>
          </a:p>
        </p:txBody>
      </p:sp>
      <p:sp>
        <p:nvSpPr>
          <p:cNvPr id="7" name="Title 1"/>
          <p:cNvSpPr>
            <a:spLocks noGrp="1"/>
          </p:cNvSpPr>
          <p:nvPr>
            <p:ph type="title"/>
          </p:nvPr>
        </p:nvSpPr>
        <p:spPr>
          <a:xfrm>
            <a:off x="213791" y="117043"/>
            <a:ext cx="10907486" cy="788765"/>
          </a:xfrm>
        </p:spPr>
        <p:txBody>
          <a:bodyPr>
            <a:normAutofit/>
          </a:bodyPr>
          <a:lstStyle/>
          <a:p>
            <a:pPr lvl="0"/>
            <a:r>
              <a:rPr lang="en-GB" sz="4000" dirty="0" smtClean="0">
                <a:solidFill>
                  <a:schemeClr val="accent1">
                    <a:lumMod val="75000"/>
                  </a:schemeClr>
                </a:solidFill>
              </a:rPr>
              <a:t>Cambodia “Light Touch” Regulation</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3" action="ppaction://hlinksldjump"/>
              </a:rPr>
              <a:t>NEXT</a:t>
            </a:r>
            <a:endParaRPr lang="en-GB" b="1" dirty="0"/>
          </a:p>
        </p:txBody>
      </p:sp>
    </p:spTree>
    <p:extLst>
      <p:ext uri="{BB962C8B-B14F-4D97-AF65-F5344CB8AC3E}">
        <p14:creationId xmlns:p14="http://schemas.microsoft.com/office/powerpoint/2010/main" val="3422868269"/>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0819" y="970958"/>
            <a:ext cx="11832771" cy="5315404"/>
          </a:xfrm>
        </p:spPr>
        <p:txBody>
          <a:bodyPr>
            <a:noAutofit/>
          </a:bodyPr>
          <a:lstStyle/>
          <a:p>
            <a:pPr marL="0" indent="0">
              <a:buNone/>
            </a:pPr>
            <a:r>
              <a:rPr lang="en-GB" sz="1600" b="1" dirty="0" smtClean="0">
                <a:solidFill>
                  <a:schemeClr val="accent1">
                    <a:lumMod val="75000"/>
                  </a:schemeClr>
                </a:solidFill>
                <a:latin typeface="+mj-lt"/>
                <a:ea typeface="+mj-ea"/>
                <a:cs typeface="+mj-cs"/>
              </a:rPr>
              <a:t>Lessons </a:t>
            </a:r>
            <a:r>
              <a:rPr lang="en-GB" sz="1600" b="1" dirty="0">
                <a:solidFill>
                  <a:schemeClr val="accent1">
                    <a:lumMod val="75000"/>
                  </a:schemeClr>
                </a:solidFill>
                <a:latin typeface="+mj-lt"/>
                <a:ea typeface="+mj-ea"/>
                <a:cs typeface="+mj-cs"/>
              </a:rPr>
              <a:t>Learned: </a:t>
            </a:r>
            <a:r>
              <a:rPr lang="en-GB" sz="1600" dirty="0">
                <a:latin typeface="+mj-lt"/>
              </a:rPr>
              <a:t>The success of mini-utilities in Cambodia is due mainly to a regulatory regime that allows them to exist. This illustrates a regulatory approach  that may be valuable for other governments looking to facilitate the operation of local mini-grids in unserved areas.  One important need for future electricity grid integration is the development of standards, which has been achieved in Cambodia with international donor support (provided by JICA to prepare the General Requirements of Electric Power Technical Standard, GREPTS, which was adopted in 2004).  A key lesson from Cambodia is simply the value of removing restrictions such as exclusive franchises, licensing, and tariff regulation.   Cambodia may be an extreme case, and there is no need to abandon all regulation to get </a:t>
            </a:r>
            <a:r>
              <a:rPr lang="en-GB" sz="1600" dirty="0" smtClean="0">
                <a:latin typeface="+mj-lt"/>
              </a:rPr>
              <a:t>mini-grids </a:t>
            </a:r>
            <a:r>
              <a:rPr lang="en-GB" sz="1600" dirty="0">
                <a:latin typeface="+mj-lt"/>
              </a:rPr>
              <a:t>working. What is essentially required is to legalize their operations to put them on a sound regulatory footing so that they can do the essentials, such as raising debt.  Most mini-utilities cannot offer to connect customers for little or no up-front payment - they are simply unable to finance such large capital outlays on their own. Some financial support from the government has been needed to attract businesses to the mini-utilities space.  In many countries, regulation has been used to introduce tariff caps intended to counter the natural monopoly of typical grid utilities, and to make electricity affordable for the poor. But often they have the opposite effect by making it unviable for mini-utilities to enter the market. Mini-utilities typically have a higher cost of service than large integrated grids, but where they are used solely for lighting purposes they compete with solar home systems and lanterns.  Regulation can then fail to address the practical needs, restricting rather than facilitating market development, and therefore be unnecessary.  For example, in Cambodia, mini-utilities began and flourished without any tariff regulation (though the need for some structure, as the operation of mini-grids expanded, was ultimately provided from 2000 by EAC).</a:t>
            </a:r>
          </a:p>
          <a:p>
            <a:pPr marL="0" indent="0">
              <a:buNone/>
            </a:pPr>
            <a:r>
              <a:rPr lang="en-GB" sz="1600" b="1" dirty="0">
                <a:solidFill>
                  <a:schemeClr val="accent1">
                    <a:lumMod val="75000"/>
                  </a:schemeClr>
                </a:solidFill>
              </a:rPr>
              <a:t>Effectiveness</a:t>
            </a:r>
            <a:r>
              <a:rPr lang="en-GB" sz="1600" dirty="0"/>
              <a:t> -</a:t>
            </a:r>
            <a:r>
              <a:rPr lang="en-GB" sz="1600" dirty="0">
                <a:latin typeface="+mj-lt"/>
              </a:rPr>
              <a:t>The approach adopted by the Cambodian government (enforced to a large extent due to lack of capacity following the civil war) has avoided restricting the growth of the market for mini-grids, which are expected to serve 31% of villages with </a:t>
            </a:r>
            <a:r>
              <a:rPr lang="en-GB" sz="1600" dirty="0" smtClean="0">
                <a:latin typeface="+mj-lt"/>
              </a:rPr>
              <a:t>grid-quality </a:t>
            </a:r>
            <a:r>
              <a:rPr lang="en-GB" sz="1600" dirty="0">
                <a:latin typeface="+mj-lt"/>
              </a:rPr>
              <a:t>electricity by 2020.  Historically, the average cost of connection to a decentralised mini-grid has been  ~US$540/household, which has been made affordable for end users (though whether this includes the initial system installation cost, or just the incremental cost per connection, is not clear).  The Rural Electrification Fund (with support from the International Development Association and the Global Environment Facility) has helped to reduce the costs to the target customers, and the government subsidy of US$45/household, made available to Rural Electrification Enterprises for an additional 50,000 connections, has stimulated significant growth.  The combination of clear Government targets and limited financial incentives to offset capital costs, has seen the development of an effective commercial mini-grid sector without the need for extensive regulation.</a:t>
            </a:r>
            <a:endParaRPr lang="en-GB" sz="1600" dirty="0" smtClean="0">
              <a:latin typeface="+mj-lt"/>
            </a:endParaRPr>
          </a:p>
        </p:txBody>
      </p:sp>
      <p:sp>
        <p:nvSpPr>
          <p:cNvPr id="7" name="Title 1"/>
          <p:cNvSpPr>
            <a:spLocks noGrp="1"/>
          </p:cNvSpPr>
          <p:nvPr>
            <p:ph type="title"/>
          </p:nvPr>
        </p:nvSpPr>
        <p:spPr>
          <a:xfrm>
            <a:off x="213791" y="108650"/>
            <a:ext cx="10907486" cy="788765"/>
          </a:xfrm>
        </p:spPr>
        <p:txBody>
          <a:bodyPr>
            <a:normAutofit/>
          </a:bodyPr>
          <a:lstStyle/>
          <a:p>
            <a:pPr lvl="0"/>
            <a:r>
              <a:rPr lang="en-GB" sz="4000" dirty="0" smtClean="0">
                <a:solidFill>
                  <a:schemeClr val="accent1">
                    <a:lumMod val="75000"/>
                  </a:schemeClr>
                </a:solidFill>
              </a:rPr>
              <a:t>Cambodia “Light Touch” Regulation</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659922652"/>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eckenlampe.jpg"/>
          <p:cNvPicPr>
            <a:picLocks noChangeAspect="1"/>
          </p:cNvPicPr>
          <p:nvPr/>
        </p:nvPicPr>
        <p:blipFill>
          <a:blip r:embed="rId2" cstate="screen"/>
          <a:srcRect/>
          <a:stretch>
            <a:fillRect/>
          </a:stretch>
        </p:blipFill>
        <p:spPr>
          <a:xfrm>
            <a:off x="9816998" y="0"/>
            <a:ext cx="2375002" cy="2250618"/>
          </a:xfrm>
          <a:prstGeom prst="rect">
            <a:avLst/>
          </a:prstGeom>
        </p:spPr>
      </p:pic>
      <p:sp>
        <p:nvSpPr>
          <p:cNvPr id="5" name="Content Placeholder 4"/>
          <p:cNvSpPr>
            <a:spLocks noGrp="1"/>
          </p:cNvSpPr>
          <p:nvPr>
            <p:ph idx="1"/>
          </p:nvPr>
        </p:nvSpPr>
        <p:spPr>
          <a:xfrm>
            <a:off x="232779" y="967942"/>
            <a:ext cx="10515600" cy="5576661"/>
          </a:xfrm>
        </p:spPr>
        <p:txBody>
          <a:bodyPr>
            <a:normAutofit/>
          </a:bodyPr>
          <a:lstStyle/>
          <a:p>
            <a:pPr marL="0" indent="0">
              <a:buNone/>
            </a:pPr>
            <a:r>
              <a:rPr lang="en-GB" sz="1800" b="1" dirty="0" smtClean="0">
                <a:solidFill>
                  <a:schemeClr val="accent1">
                    <a:lumMod val="75000"/>
                  </a:schemeClr>
                </a:solidFill>
                <a:latin typeface="+mj-lt"/>
                <a:ea typeface="+mj-ea"/>
                <a:cs typeface="+mj-cs"/>
              </a:rPr>
              <a:t>References:</a:t>
            </a:r>
          </a:p>
          <a:p>
            <a:r>
              <a:rPr lang="en-GB" sz="1600" dirty="0">
                <a:latin typeface="+mj-lt"/>
                <a:hlinkClick r:id="rId3"/>
              </a:rPr>
              <a:t>http://www.aseanenergy.org/articles/universal-access-to-energy-in-asean-case-of-cambodia-and-lao-pdr/</a:t>
            </a:r>
            <a:endParaRPr lang="en-GB" sz="1600" dirty="0">
              <a:latin typeface="+mj-lt"/>
            </a:endParaRPr>
          </a:p>
          <a:p>
            <a:r>
              <a:rPr lang="en-GB" sz="1600" dirty="0" smtClean="0">
                <a:latin typeface="+mj-lt"/>
                <a:hlinkClick r:id="rId4"/>
              </a:rPr>
              <a:t>http</a:t>
            </a:r>
            <a:r>
              <a:rPr lang="en-GB" sz="1600" dirty="0">
                <a:latin typeface="+mj-lt"/>
                <a:hlinkClick r:id="rId4"/>
              </a:rPr>
              <a:t>://eac.gov.kh/wp-content/uploads/2015/07/report-2014en.pdf</a:t>
            </a:r>
            <a:endParaRPr lang="en-GB" sz="1600" dirty="0">
              <a:latin typeface="+mj-lt"/>
            </a:endParaRPr>
          </a:p>
          <a:p>
            <a:r>
              <a:rPr lang="en-GB" sz="1600" dirty="0">
                <a:latin typeface="+mj-lt"/>
                <a:hlinkClick r:id="rId5"/>
              </a:rPr>
              <a:t>https://energypedia.info/wiki/Cambodia_Energy_Situation</a:t>
            </a:r>
            <a:endParaRPr lang="en-GB" sz="1600" dirty="0">
              <a:latin typeface="+mj-lt"/>
            </a:endParaRPr>
          </a:p>
          <a:p>
            <a:r>
              <a:rPr lang="en-GB" sz="1600" dirty="0" smtClean="0">
                <a:latin typeface="+mj-lt"/>
              </a:rPr>
              <a:t>IED</a:t>
            </a:r>
            <a:r>
              <a:rPr lang="en-GB" sz="1600" dirty="0">
                <a:latin typeface="+mj-lt"/>
              </a:rPr>
              <a:t>. 2013. Low Carbon Mini Grids. Identifying the gaps and building the evidence base on low carbon </a:t>
            </a:r>
            <a:r>
              <a:rPr lang="en-GB" sz="1600" dirty="0" smtClean="0">
                <a:latin typeface="+mj-lt"/>
              </a:rPr>
              <a:t>mini-grids </a:t>
            </a:r>
            <a:r>
              <a:rPr lang="en-GB" sz="1600" dirty="0" smtClean="0">
                <a:latin typeface="+mj-lt"/>
                <a:hlinkClick r:id="rId6"/>
              </a:rPr>
              <a:t>http</a:t>
            </a:r>
            <a:r>
              <a:rPr lang="en-GB" sz="1600" dirty="0">
                <a:latin typeface="+mj-lt"/>
                <a:hlinkClick r:id="rId6"/>
              </a:rPr>
              <a:t>://</a:t>
            </a:r>
            <a:r>
              <a:rPr lang="en-GB" sz="1600" dirty="0" smtClean="0">
                <a:latin typeface="+mj-lt"/>
                <a:hlinkClick r:id="rId6"/>
              </a:rPr>
              <a:t>www.ied-sa.fr/index.php/fr/ressources-documentaires/publications/send/2-publications-ied/19-gmg-dfid-ied-nov-2013-vol-1.html</a:t>
            </a:r>
            <a:endParaRPr lang="en-GB" sz="1600" dirty="0" smtClean="0">
              <a:latin typeface="+mj-lt"/>
            </a:endParaRPr>
          </a:p>
          <a:p>
            <a:r>
              <a:rPr lang="en-GB" sz="1600" dirty="0">
                <a:latin typeface="+mj-lt"/>
                <a:hlinkClick r:id="rId7"/>
              </a:rPr>
              <a:t>http://www.irena.org/eventdocs/Cambodia%20presentation.pdf</a:t>
            </a:r>
            <a:endParaRPr lang="en-GB" sz="1600" dirty="0">
              <a:latin typeface="+mj-lt"/>
            </a:endParaRPr>
          </a:p>
          <a:p>
            <a:r>
              <a:rPr lang="en-GB" sz="1600" dirty="0" smtClean="0">
                <a:latin typeface="+mj-lt"/>
                <a:hlinkClick r:id="rId8"/>
              </a:rPr>
              <a:t>http</a:t>
            </a:r>
            <a:r>
              <a:rPr lang="en-GB" sz="1600" dirty="0">
                <a:latin typeface="+mj-lt"/>
                <a:hlinkClick r:id="rId8"/>
              </a:rPr>
              <a:t>://</a:t>
            </a:r>
            <a:r>
              <a:rPr lang="en-GB" sz="1600" dirty="0" smtClean="0">
                <a:latin typeface="+mj-lt"/>
                <a:hlinkClick r:id="rId8"/>
              </a:rPr>
              <a:t>www.reegle.info/policy-and-regulatory-overviews/KH</a:t>
            </a:r>
            <a:endParaRPr lang="en-GB" sz="1600" dirty="0" smtClean="0">
              <a:latin typeface="+mj-lt"/>
            </a:endParaRPr>
          </a:p>
          <a:p>
            <a:r>
              <a:rPr lang="en-GB" sz="1600" dirty="0" smtClean="0">
                <a:latin typeface="+mj-lt"/>
                <a:hlinkClick r:id="rId9"/>
              </a:rPr>
              <a:t>http</a:t>
            </a:r>
            <a:r>
              <a:rPr lang="en-GB" sz="1600" dirty="0">
                <a:latin typeface="+mj-lt"/>
                <a:hlinkClick r:id="rId9"/>
              </a:rPr>
              <a:t>://</a:t>
            </a:r>
            <a:r>
              <a:rPr lang="en-GB" sz="1600" dirty="0" smtClean="0">
                <a:latin typeface="+mj-lt"/>
                <a:hlinkClick r:id="rId9"/>
              </a:rPr>
              <a:t>ref.gov.kh/page/admin/public/asset/article-asset/REF%20report%202016_Eg%20final.pdf</a:t>
            </a:r>
            <a:endParaRPr lang="en-GB" sz="1600" dirty="0" smtClean="0">
              <a:latin typeface="+mj-lt"/>
            </a:endParaRPr>
          </a:p>
          <a:p>
            <a:r>
              <a:rPr lang="en-GB" sz="1600" dirty="0" smtClean="0">
                <a:latin typeface="+mj-lt"/>
              </a:rPr>
              <a:t>World </a:t>
            </a:r>
            <a:r>
              <a:rPr lang="en-GB" sz="1600" dirty="0">
                <a:latin typeface="+mj-lt"/>
              </a:rPr>
              <a:t>Bank. 2014. From the Bottom Up. How Small Power Producers and Mini-Grids Can Deliver Electrification and Renewable Energy in Africa. </a:t>
            </a:r>
            <a:r>
              <a:rPr lang="en-GB" sz="1600" dirty="0">
                <a:latin typeface="+mj-lt"/>
                <a:hlinkClick r:id="rId10"/>
              </a:rPr>
              <a:t>http://</a:t>
            </a:r>
            <a:r>
              <a:rPr lang="en-GB" sz="1600" dirty="0" smtClean="0">
                <a:latin typeface="+mj-lt"/>
                <a:hlinkClick r:id="rId10"/>
              </a:rPr>
              <a:t>www.ifc.org/wps/wcm/connect/topics_ext_content/ifc_external_corporate_site/ifc+sustainability/learning+and+adapting/knowledge+products/publications/publications_report_gap-opportunity</a:t>
            </a:r>
            <a:endParaRPr lang="en-GB" sz="1600" dirty="0" smtClean="0">
              <a:latin typeface="+mj-lt"/>
            </a:endParaRPr>
          </a:p>
          <a:p>
            <a:r>
              <a:rPr lang="en-GB" sz="1600" dirty="0">
                <a:latin typeface="+mj-lt"/>
                <a:hlinkClick r:id="rId11"/>
              </a:rPr>
              <a:t>http://documents.worldbank.org/curated/en/362361468016738691/pdf/E27230EAP1EMP110Box358316B01PUBLIC1.pdf</a:t>
            </a:r>
            <a:endParaRPr lang="en-GB" sz="1600" dirty="0">
              <a:latin typeface="+mj-lt"/>
            </a:endParaRPr>
          </a:p>
          <a:p>
            <a:endParaRPr lang="en-GB" sz="1600" dirty="0"/>
          </a:p>
          <a:p>
            <a:endParaRPr lang="en-GB" sz="1600" dirty="0" smtClean="0">
              <a:latin typeface="+mj-lt"/>
            </a:endParaRPr>
          </a:p>
        </p:txBody>
      </p:sp>
      <p:sp>
        <p:nvSpPr>
          <p:cNvPr id="8" name="Title 1"/>
          <p:cNvSpPr>
            <a:spLocks noGrp="1"/>
          </p:cNvSpPr>
          <p:nvPr>
            <p:ph type="title"/>
          </p:nvPr>
        </p:nvSpPr>
        <p:spPr>
          <a:xfrm>
            <a:off x="213792" y="115965"/>
            <a:ext cx="10907486" cy="788765"/>
          </a:xfrm>
        </p:spPr>
        <p:txBody>
          <a:bodyPr>
            <a:normAutofit/>
          </a:bodyPr>
          <a:lstStyle/>
          <a:p>
            <a:pPr lvl="0"/>
            <a:r>
              <a:rPr lang="en-GB" sz="4000" dirty="0" smtClean="0">
                <a:solidFill>
                  <a:schemeClr val="accent1">
                    <a:lumMod val="75000"/>
                  </a:schemeClr>
                </a:solidFill>
              </a:rPr>
              <a:t>Cambodia “Light Touch” Regulation</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2" action="ppaction://hlinksldjump"/>
              </a:rPr>
              <a:t>NEXT</a:t>
            </a:r>
            <a:endParaRPr lang="en-GB" b="1" dirty="0"/>
          </a:p>
        </p:txBody>
      </p:sp>
    </p:spTree>
    <p:extLst>
      <p:ext uri="{BB962C8B-B14F-4D97-AF65-F5344CB8AC3E}">
        <p14:creationId xmlns:p14="http://schemas.microsoft.com/office/powerpoint/2010/main" val="1741490039"/>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Cambodia “Light Touch” Regulation</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37874763"/>
              </p:ext>
            </p:extLst>
          </p:nvPr>
        </p:nvGraphicFramePr>
        <p:xfrm>
          <a:off x="329609" y="828189"/>
          <a:ext cx="11645183" cy="5351780"/>
        </p:xfrm>
        <a:graphic>
          <a:graphicData uri="http://schemas.openxmlformats.org/drawingml/2006/table">
            <a:tbl>
              <a:tblPr/>
              <a:tblGrid>
                <a:gridCol w="1934798">
                  <a:extLst>
                    <a:ext uri="{9D8B030D-6E8A-4147-A177-3AD203B41FA5}">
                      <a16:colId xmlns:a16="http://schemas.microsoft.com/office/drawing/2014/main" val="20000"/>
                    </a:ext>
                  </a:extLst>
                </a:gridCol>
                <a:gridCol w="1942077">
                  <a:extLst>
                    <a:ext uri="{9D8B030D-6E8A-4147-A177-3AD203B41FA5}">
                      <a16:colId xmlns:a16="http://schemas.microsoft.com/office/drawing/2014/main" val="20001"/>
                    </a:ext>
                  </a:extLst>
                </a:gridCol>
                <a:gridCol w="1942077">
                  <a:extLst>
                    <a:ext uri="{9D8B030D-6E8A-4147-A177-3AD203B41FA5}">
                      <a16:colId xmlns:a16="http://schemas.microsoft.com/office/drawing/2014/main" val="20002"/>
                    </a:ext>
                  </a:extLst>
                </a:gridCol>
                <a:gridCol w="1942077">
                  <a:extLst>
                    <a:ext uri="{9D8B030D-6E8A-4147-A177-3AD203B41FA5}">
                      <a16:colId xmlns:a16="http://schemas.microsoft.com/office/drawing/2014/main" val="20003"/>
                    </a:ext>
                  </a:extLst>
                </a:gridCol>
                <a:gridCol w="1942077">
                  <a:extLst>
                    <a:ext uri="{9D8B030D-6E8A-4147-A177-3AD203B41FA5}">
                      <a16:colId xmlns:a16="http://schemas.microsoft.com/office/drawing/2014/main" val="20004"/>
                    </a:ext>
                  </a:extLst>
                </a:gridCol>
                <a:gridCol w="1942077">
                  <a:extLst>
                    <a:ext uri="{9D8B030D-6E8A-4147-A177-3AD203B41FA5}">
                      <a16:colId xmlns:a16="http://schemas.microsoft.com/office/drawing/2014/main" val="20005"/>
                    </a:ext>
                  </a:extLst>
                </a:gridCol>
              </a:tblGrid>
              <a:tr h="470093">
                <a:tc>
                  <a:txBody>
                    <a:bodyPr/>
                    <a:lstStyle/>
                    <a:p>
                      <a:pPr algn="ctr" fontAlgn="ctr"/>
                      <a:r>
                        <a:rPr lang="en-GB" sz="1400" b="0" i="0" u="none" strike="noStrike" dirty="0">
                          <a:solidFill>
                            <a:schemeClr val="bg1"/>
                          </a:solidFill>
                          <a:effectLst/>
                          <a:latin typeface="Calibri"/>
                        </a:rPr>
                        <a:t> Technology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70093">
                <a:tc rowSpan="2">
                  <a:txBody>
                    <a:bodyPr/>
                    <a:lstStyle/>
                    <a:p>
                      <a:pPr algn="ctr" fontAlgn="ctr"/>
                      <a:r>
                        <a:rPr lang="en-GB" sz="1400" b="0" i="0" u="none" strike="noStrike">
                          <a:solidFill>
                            <a:srgbClr val="000000"/>
                          </a:solidFill>
                          <a:effectLst/>
                          <a:latin typeface="Calibri"/>
                        </a:rPr>
                        <a:t>Grid Extension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Government/ Public Utility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Concession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Uniform Regulated </a:t>
                      </a:r>
                      <a:endParaRPr lang="en-GB" sz="1400" b="0" i="0" u="none" strike="noStrike" dirty="0" smtClean="0">
                        <a:solidFill>
                          <a:schemeClr val="bg1"/>
                        </a:solidFill>
                        <a:effectLst/>
                        <a:latin typeface="Calibri"/>
                      </a:endParaRP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2"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ctr" fontAlgn="ctr"/>
                      <a:r>
                        <a:rPr lang="en-GB" sz="1400" b="0" i="0" u="none" strike="noStrike">
                          <a:solidFill>
                            <a:srgbClr val="000000"/>
                          </a:solidFill>
                          <a:effectLst/>
                          <a:latin typeface="Calibri"/>
                        </a:rPr>
                        <a:t>Direct Energy Access Provision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009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User Finance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Institutional </a:t>
                      </a:r>
                      <a:r>
                        <a:rPr lang="en-GB" sz="1400" b="0" i="0" u="none" strike="noStrike" dirty="0" smtClean="0">
                          <a:solidFill>
                            <a:schemeClr val="bg1"/>
                          </a:solidFill>
                          <a:effectLst/>
                          <a:latin typeface="Calibri"/>
                        </a:rPr>
                        <a:t>Restructuring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2"/>
                  </a:ext>
                </a:extLst>
              </a:tr>
              <a:tr h="235046">
                <a:tc rowSpan="2">
                  <a:txBody>
                    <a:bodyPr/>
                    <a:lstStyle/>
                    <a:p>
                      <a:pPr algn="ctr" fontAlgn="ctr"/>
                      <a:r>
                        <a:rPr lang="en-GB" sz="1400" b="0" i="0" u="none" strike="noStrike" dirty="0">
                          <a:solidFill>
                            <a:schemeClr val="bg1"/>
                          </a:solidFill>
                          <a:effectLst/>
                          <a:latin typeface="Calibri"/>
                        </a:rPr>
                        <a:t>Grid-connected </a:t>
                      </a:r>
                      <a:r>
                        <a:rPr lang="en-GB" sz="1400" b="0" i="0" u="none" strike="noStrike" dirty="0" smtClean="0">
                          <a:solidFill>
                            <a:schemeClr val="bg1"/>
                          </a:solidFill>
                          <a:effectLst/>
                          <a:latin typeface="Calibri"/>
                        </a:rPr>
                        <a:t>mini-grid/ </a:t>
                      </a:r>
                      <a:r>
                        <a:rPr lang="en-GB" sz="1400" b="0" i="0" u="none" strike="noStrike" dirty="0">
                          <a:solidFill>
                            <a:schemeClr val="bg1"/>
                          </a:solidFill>
                          <a:effectLst/>
                          <a:latin typeface="Calibri"/>
                        </a:rPr>
                        <a:t>distribution </a:t>
                      </a:r>
                      <a:r>
                        <a:rPr lang="en-GB" sz="1400" b="0" i="0" u="none" strike="noStrike" dirty="0" smtClean="0">
                          <a:solidFill>
                            <a:schemeClr val="bg1"/>
                          </a:solidFill>
                          <a:effectLst/>
                          <a:latin typeface="Calibri"/>
                        </a:rPr>
                        <a:t>system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chemeClr val="bg1"/>
                          </a:solidFill>
                          <a:effectLst/>
                          <a:latin typeface="Calibri"/>
                        </a:rPr>
                        <a:t>Regulatory </a:t>
                      </a:r>
                      <a:r>
                        <a:rPr lang="en-GB" sz="1400" b="0" i="0" u="none" strike="noStrike" dirty="0" smtClean="0">
                          <a:solidFill>
                            <a:schemeClr val="bg1"/>
                          </a:solidFill>
                          <a:effectLst/>
                          <a:latin typeface="Calibri"/>
                        </a:rPr>
                        <a:t>Reform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460784">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705138">
                <a:tc rowSpan="3">
                  <a:txBody>
                    <a:bodyPr/>
                    <a:lstStyle/>
                    <a:p>
                      <a:pPr algn="ctr" fontAlgn="ctr"/>
                      <a:r>
                        <a:rPr lang="en-GB" sz="1400" b="0" i="0" u="none" strike="noStrike" dirty="0">
                          <a:solidFill>
                            <a:schemeClr val="bg1"/>
                          </a:solidFill>
                          <a:effectLst/>
                          <a:latin typeface="Calibri"/>
                        </a:rPr>
                        <a:t>Isolated </a:t>
                      </a:r>
                      <a:r>
                        <a:rPr lang="en-GB" sz="1400" b="0" i="0" u="none" strike="noStrike" dirty="0" smtClean="0">
                          <a:solidFill>
                            <a:schemeClr val="bg1"/>
                          </a:solidFill>
                          <a:effectLst/>
                          <a:latin typeface="Calibri"/>
                        </a:rPr>
                        <a:t>mini-grid</a:t>
                      </a:r>
                    </a:p>
                    <a:p>
                      <a:pPr algn="ctr" fontAlgn="ctr"/>
                      <a:r>
                        <a:rPr lang="en-GB" sz="1400" b="0" i="0" u="none" strike="noStrike" dirty="0" smtClean="0">
                          <a:solidFill>
                            <a:schemeClr val="bg1"/>
                          </a:solidFill>
                          <a:effectLst/>
                          <a:latin typeface="Calibri"/>
                          <a:hlinkClick r:id="rId9" action="ppaction://hlinksldjump"/>
                        </a:rPr>
                        <a:t>Return to Examples</a:t>
                      </a:r>
                      <a:endParaRPr lang="en-GB" sz="1400" b="0" i="0" u="none" strike="noStrike" dirty="0">
                        <a:solidFill>
                          <a:schemeClr val="bg1"/>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669900"/>
                    </a:solidFill>
                  </a:tcPr>
                </a:tc>
                <a:tc rowSpan="3">
                  <a:txBody>
                    <a:bodyPr/>
                    <a:lstStyle/>
                    <a:p>
                      <a:pPr algn="ctr" fontAlgn="ctr"/>
                      <a:r>
                        <a:rPr lang="en-GB" sz="1400" b="0" i="0" u="none" strike="noStrike" dirty="0">
                          <a:solidFill>
                            <a:srgbClr val="000000"/>
                          </a:solidFill>
                          <a:effectLst/>
                          <a:latin typeface="Calibri"/>
                        </a:rPr>
                        <a:t>Private Sector (non-Government)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smtClean="0">
                          <a:solidFill>
                            <a:schemeClr val="bg1"/>
                          </a:solidFill>
                          <a:effectLst/>
                          <a:latin typeface="Calibri"/>
                        </a:rPr>
                        <a:t>License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0"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3">
                  <a:txBody>
                    <a:bodyPr/>
                    <a:lstStyle/>
                    <a:p>
                      <a:pPr algn="ctr" fontAlgn="ctr"/>
                      <a:r>
                        <a:rPr lang="en-GB" sz="1400" b="0" i="0" u="none" strike="noStrike">
                          <a:solidFill>
                            <a:srgbClr val="000000"/>
                          </a:solidFill>
                          <a:effectLst/>
                          <a:latin typeface="Calibri"/>
                        </a:rPr>
                        <a:t>Individual Regulated Tariff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dirty="0">
                          <a:solidFill>
                            <a:srgbClr val="000000"/>
                          </a:solidFill>
                          <a:effectLst/>
                          <a:latin typeface="Calibri"/>
                        </a:rPr>
                        <a:t>Cross-Subsidies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Quality/Technical Standards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 </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5"/>
                  </a:ext>
                </a:extLst>
              </a:tr>
              <a:tr h="23504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Technical Assistance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7009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a:solidFill>
                            <a:srgbClr val="000000"/>
                          </a:solidFill>
                          <a:effectLst/>
                          <a:latin typeface="Calibri"/>
                        </a:rPr>
                        <a:t>Tax Exemptions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Capacity Building/ Awareness Raising</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705138">
                <a:tc rowSpan="4">
                  <a:txBody>
                    <a:bodyPr/>
                    <a:lstStyle/>
                    <a:p>
                      <a:pPr algn="ctr" fontAlgn="ctr"/>
                      <a:r>
                        <a:rPr lang="en-GB" sz="1400" b="0" i="0" u="none" strike="noStrike" dirty="0">
                          <a:solidFill>
                            <a:srgbClr val="000000"/>
                          </a:solidFill>
                          <a:effectLst/>
                          <a:latin typeface="Calibri"/>
                        </a:rPr>
                        <a:t>Standalone systems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2"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35046">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Demand Promotion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68490">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5046">
                <a:tc vMerge="1">
                  <a:txBody>
                    <a:bodyPr/>
                    <a:lstStyle/>
                    <a:p>
                      <a:pPr algn="ctr" fontAlgn="ct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6" name="TextBox 5">
            <a:hlinkClick r:id="rId13"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4" action="ppaction://hlinksldjump"/>
              </a:rPr>
              <a:t>CATEGORY DASHBOARD</a:t>
            </a:r>
            <a:endParaRPr lang="en-GB" dirty="0"/>
          </a:p>
        </p:txBody>
      </p:sp>
      <p:sp>
        <p:nvSpPr>
          <p:cNvPr id="7" name="TextBox 6">
            <a:hlinkClick r:id="rId13"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5" action="ppaction://hlinksldjump"/>
              </a:rPr>
              <a:t>EXAMPLES TABLE</a:t>
            </a:r>
            <a:endParaRPr lang="en-GB" dirty="0"/>
          </a:p>
        </p:txBody>
      </p:sp>
    </p:spTree>
    <p:extLst>
      <p:ext uri="{BB962C8B-B14F-4D97-AF65-F5344CB8AC3E}">
        <p14:creationId xmlns:p14="http://schemas.microsoft.com/office/powerpoint/2010/main" val="251416721"/>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Costa Rica, </a:t>
            </a:r>
            <a:r>
              <a:rPr lang="en-GB" sz="4000" dirty="0">
                <a:solidFill>
                  <a:schemeClr val="accent1">
                    <a:lumMod val="75000"/>
                  </a:schemeClr>
                </a:solidFill>
              </a:rPr>
              <a:t>Distribution Cooperatives</a:t>
            </a:r>
          </a:p>
        </p:txBody>
      </p:sp>
      <p:sp>
        <p:nvSpPr>
          <p:cNvPr id="5" name="Content Placeholder 4"/>
          <p:cNvSpPr>
            <a:spLocks noGrp="1"/>
          </p:cNvSpPr>
          <p:nvPr>
            <p:ph idx="1"/>
          </p:nvPr>
        </p:nvSpPr>
        <p:spPr>
          <a:xfrm>
            <a:off x="185053" y="642255"/>
            <a:ext cx="11843661" cy="6183090"/>
          </a:xfrm>
        </p:spPr>
        <p:txBody>
          <a:bodyPr>
            <a:noAutofit/>
          </a:bodyPr>
          <a:lstStyle/>
          <a:p>
            <a:pPr marL="0" indent="0">
              <a:lnSpc>
                <a:spcPct val="100000"/>
              </a:lnSpc>
              <a:spcBef>
                <a:spcPts val="0"/>
              </a:spcBef>
              <a:buNone/>
            </a:pPr>
            <a:r>
              <a:rPr lang="en-GB" sz="1600" b="1" dirty="0">
                <a:solidFill>
                  <a:schemeClr val="accent1">
                    <a:lumMod val="75000"/>
                  </a:schemeClr>
                </a:solidFill>
                <a:latin typeface="+mj-lt"/>
              </a:rPr>
              <a:t>Categories </a:t>
            </a:r>
          </a:p>
          <a:p>
            <a:pPr marL="0" indent="0">
              <a:lnSpc>
                <a:spcPct val="100000"/>
              </a:lnSpc>
              <a:spcBef>
                <a:spcPts val="0"/>
              </a:spcBef>
              <a:buNone/>
            </a:pPr>
            <a:r>
              <a:rPr lang="en-GB" sz="1600" dirty="0">
                <a:latin typeface="+mj-lt"/>
              </a:rPr>
              <a:t>(</a:t>
            </a:r>
            <a:r>
              <a:rPr lang="en-GB" sz="1600" dirty="0" smtClean="0">
                <a:latin typeface="+mj-lt"/>
              </a:rPr>
              <a:t>highlighted):</a:t>
            </a:r>
            <a:endParaRPr lang="en-GB" sz="1600" dirty="0">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r>
              <a:rPr lang="en-GB" sz="1600" b="1" dirty="0" smtClean="0">
                <a:solidFill>
                  <a:schemeClr val="accent1">
                    <a:lumMod val="75000"/>
                  </a:schemeClr>
                </a:solidFill>
                <a:latin typeface="+mj-lt"/>
              </a:rPr>
              <a:t/>
            </a:r>
            <a:br>
              <a:rPr lang="en-GB" sz="1600" b="1" dirty="0" smtClean="0">
                <a:solidFill>
                  <a:schemeClr val="accent1">
                    <a:lumMod val="75000"/>
                  </a:schemeClr>
                </a:solidFill>
                <a:latin typeface="+mj-lt"/>
              </a:rPr>
            </a:b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1200"/>
              </a:spcBef>
              <a:buNone/>
            </a:pPr>
            <a:r>
              <a:rPr lang="en-GB" sz="1600" b="1" dirty="0" smtClean="0">
                <a:solidFill>
                  <a:schemeClr val="accent1">
                    <a:lumMod val="75000"/>
                  </a:schemeClr>
                </a:solidFill>
                <a:latin typeface="+mj-lt"/>
              </a:rPr>
              <a:t>Description - </a:t>
            </a:r>
            <a:r>
              <a:rPr lang="en-GB" sz="1600" dirty="0" smtClean="0">
                <a:latin typeface="+mj-lt"/>
              </a:rPr>
              <a:t>Initially </a:t>
            </a:r>
            <a:r>
              <a:rPr lang="en-GB" sz="1600" dirty="0">
                <a:latin typeface="+mj-lt"/>
              </a:rPr>
              <a:t>three (now four) cooperatives, tasked with managing, operating and maintaining the grid in their concession areas and extension to new communities and users within these areas, were established with </a:t>
            </a:r>
            <a:r>
              <a:rPr lang="en-GB" sz="1600" dirty="0" smtClean="0">
                <a:latin typeface="+mj-lt"/>
              </a:rPr>
              <a:t>US$3.3 million loans </a:t>
            </a:r>
            <a:r>
              <a:rPr lang="en-GB" sz="1600" dirty="0">
                <a:latin typeface="+mj-lt"/>
              </a:rPr>
              <a:t>from </a:t>
            </a:r>
            <a:r>
              <a:rPr lang="en-GB" sz="1600" dirty="0" smtClean="0">
                <a:latin typeface="+mj-lt"/>
              </a:rPr>
              <a:t>USAID, </a:t>
            </a:r>
            <a:r>
              <a:rPr lang="en-GB" sz="1600" dirty="0">
                <a:latin typeface="+mj-lt"/>
              </a:rPr>
              <a:t>a contribution </a:t>
            </a:r>
            <a:r>
              <a:rPr lang="en-GB" sz="1600" dirty="0" smtClean="0">
                <a:latin typeface="+mj-lt"/>
              </a:rPr>
              <a:t>equivalent to US$0.8 million from </a:t>
            </a:r>
            <a:r>
              <a:rPr lang="en-GB" sz="1600" dirty="0">
                <a:latin typeface="+mj-lt"/>
              </a:rPr>
              <a:t>the National Bank of Costa </a:t>
            </a:r>
            <a:r>
              <a:rPr lang="en-GB" sz="1600" dirty="0" smtClean="0">
                <a:latin typeface="+mj-lt"/>
              </a:rPr>
              <a:t>Rica </a:t>
            </a:r>
            <a:r>
              <a:rPr lang="en-GB" sz="1600" dirty="0">
                <a:latin typeface="+mj-lt"/>
              </a:rPr>
              <a:t>and funding from cooperative members (at least US$118k from each cooperative</a:t>
            </a:r>
            <a:r>
              <a:rPr lang="en-GB" sz="1600" dirty="0" smtClean="0">
                <a:latin typeface="+mj-lt"/>
              </a:rPr>
              <a:t>). The </a:t>
            </a:r>
            <a:r>
              <a:rPr lang="en-GB" sz="1600" dirty="0">
                <a:latin typeface="+mj-lt"/>
              </a:rPr>
              <a:t>design and construction of the program was </a:t>
            </a:r>
            <a:r>
              <a:rPr lang="en-GB" sz="1600" dirty="0" smtClean="0">
                <a:latin typeface="+mj-lt"/>
              </a:rPr>
              <a:t>undertaken </a:t>
            </a:r>
            <a:r>
              <a:rPr lang="en-GB" sz="1600" dirty="0">
                <a:latin typeface="+mj-lt"/>
              </a:rPr>
              <a:t>by ICE, the national electric power </a:t>
            </a:r>
            <a:r>
              <a:rPr lang="en-GB" sz="1600" dirty="0" smtClean="0">
                <a:latin typeface="+mj-lt"/>
              </a:rPr>
              <a:t>utility, with training from </a:t>
            </a:r>
            <a:r>
              <a:rPr lang="en-GB" sz="1600" dirty="0">
                <a:latin typeface="+mj-lt"/>
              </a:rPr>
              <a:t>NRECA of the </a:t>
            </a:r>
            <a:r>
              <a:rPr lang="en-GB" sz="1600" dirty="0" smtClean="0">
                <a:latin typeface="+mj-lt"/>
              </a:rPr>
              <a:t>USA. </a:t>
            </a:r>
            <a:r>
              <a:rPr lang="en-GB" sz="1600" dirty="0">
                <a:latin typeface="+mj-lt"/>
              </a:rPr>
              <a:t>The relationship between the cooperatives and ICE varies in each case, with different operational models being adopted. </a:t>
            </a:r>
            <a:r>
              <a:rPr lang="en-GB" sz="1600" dirty="0" smtClean="0">
                <a:latin typeface="+mj-lt"/>
              </a:rPr>
              <a:t>Arrangements </a:t>
            </a:r>
            <a:r>
              <a:rPr lang="en-GB" sz="1600" dirty="0">
                <a:latin typeface="+mj-lt"/>
              </a:rPr>
              <a:t>for </a:t>
            </a:r>
            <a:r>
              <a:rPr lang="en-GB" sz="1600" dirty="0" smtClean="0">
                <a:latin typeface="+mj-lt"/>
              </a:rPr>
              <a:t>establishment </a:t>
            </a:r>
            <a:r>
              <a:rPr lang="en-GB" sz="1600" dirty="0">
                <a:latin typeface="+mj-lt"/>
              </a:rPr>
              <a:t>of local savings committees were put in place with the Department of Cooperatives of the National Bank of Costa Rica. A regulated price system was implemented, under the principle of at-cost service (the price should cover costs, plus a margin for </a:t>
            </a:r>
            <a:r>
              <a:rPr lang="en-GB" sz="1600" dirty="0" smtClean="0">
                <a:latin typeface="+mj-lt"/>
              </a:rPr>
              <a:t>          investment </a:t>
            </a:r>
            <a:r>
              <a:rPr lang="en-GB" sz="1600" dirty="0">
                <a:latin typeface="+mj-lt"/>
              </a:rPr>
              <a:t>to cover future increase in demand</a:t>
            </a:r>
            <a:r>
              <a:rPr lang="en-GB" sz="1600" dirty="0" smtClean="0">
                <a:latin typeface="+mj-lt"/>
              </a:rPr>
              <a:t>).</a:t>
            </a:r>
            <a:endParaRPr lang="en-GB" sz="1600" dirty="0"/>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3814" y="770750"/>
            <a:ext cx="7724775" cy="420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2917738"/>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27837" y="645548"/>
            <a:ext cx="11655055" cy="6786609"/>
          </a:xfrm>
        </p:spPr>
        <p:txBody>
          <a:bodyPr>
            <a:normAutofit lnSpcReduction="10000"/>
          </a:bodyPr>
          <a:lstStyle/>
          <a:p>
            <a:pPr marL="0" indent="0">
              <a:buNone/>
            </a:pPr>
            <a:r>
              <a:rPr lang="en-GB" sz="1600" b="1" dirty="0">
                <a:solidFill>
                  <a:schemeClr val="accent1">
                    <a:lumMod val="75000"/>
                  </a:schemeClr>
                </a:solidFill>
                <a:latin typeface="+mj-lt"/>
                <a:ea typeface="+mj-ea"/>
                <a:cs typeface="+mj-cs"/>
              </a:rPr>
              <a:t>Context</a:t>
            </a:r>
            <a:r>
              <a:rPr lang="en-GB" sz="1600" b="1" dirty="0" smtClean="0">
                <a:solidFill>
                  <a:schemeClr val="accent1">
                    <a:lumMod val="75000"/>
                  </a:schemeClr>
                </a:solidFill>
                <a:latin typeface="+mj-lt"/>
                <a:ea typeface="+mj-ea"/>
                <a:cs typeface="+mj-cs"/>
              </a:rPr>
              <a:t>: </a:t>
            </a:r>
            <a:r>
              <a:rPr lang="en-GB" sz="1600" dirty="0">
                <a:latin typeface="+mj-lt"/>
                <a:ea typeface="+mj-ea"/>
                <a:cs typeface="+mj-cs"/>
              </a:rPr>
              <a:t>Costa Rica is an outstanding example of a country with universal public services delivery. It has extended electricity services  to all social groups and every region of the country, taking full account of the need or equity, quality, affordability, public ethos and environmental sustainability.  99.4% of the people in Costa Rica have direct access to electricity.  In 2016, 97% of the electricity generated came from renewable sources: 65% hydropower, 16% wind, 14% geothermal, biomass 2% and solar 0.02%. Thermal plants </a:t>
            </a:r>
            <a:r>
              <a:rPr lang="en-GB" sz="1600" dirty="0" smtClean="0">
                <a:latin typeface="+mj-lt"/>
                <a:ea typeface="+mj-ea"/>
                <a:cs typeface="+mj-cs"/>
              </a:rPr>
              <a:t>covered just </a:t>
            </a:r>
            <a:r>
              <a:rPr lang="en-GB" sz="1600" dirty="0">
                <a:latin typeface="+mj-lt"/>
                <a:ea typeface="+mj-ea"/>
                <a:cs typeface="+mj-cs"/>
              </a:rPr>
              <a:t>3% of the country’s electricity needs, consolidating a trend to use fossil fuels only as a backup generation source. The national electricity utility ICE, established in 1949, was </a:t>
            </a:r>
            <a:r>
              <a:rPr lang="en-GB" sz="1600" dirty="0" smtClean="0">
                <a:latin typeface="+mj-lt"/>
                <a:ea typeface="+mj-ea"/>
                <a:cs typeface="+mj-cs"/>
              </a:rPr>
              <a:t>initially concerned primarily with </a:t>
            </a:r>
            <a:r>
              <a:rPr lang="en-GB" sz="1600" dirty="0">
                <a:latin typeface="+mj-lt"/>
                <a:ea typeface="+mj-ea"/>
                <a:cs typeface="+mj-cs"/>
              </a:rPr>
              <a:t>building up the country’s supply system and developing the national grid.  Distribution remained the concern of the municipal and private electricity companies. </a:t>
            </a:r>
            <a:r>
              <a:rPr lang="en-GB" sz="1600" dirty="0" smtClean="0">
                <a:latin typeface="+mj-lt"/>
                <a:ea typeface="+mj-ea"/>
                <a:cs typeface="+mj-cs"/>
              </a:rPr>
              <a:t>However, by </a:t>
            </a:r>
            <a:r>
              <a:rPr lang="en-GB" sz="1600" dirty="0">
                <a:latin typeface="+mj-lt"/>
                <a:ea typeface="+mj-ea"/>
                <a:cs typeface="+mj-cs"/>
              </a:rPr>
              <a:t>the mid-1960s, rural electrification had become a hot issue in the political agenda.  Public pressure for better performance by the private companies and for a much faster pace of rural electrification led a responsive government to seek ways to initiate rural electrification programs. For supply to remote areas, Costa Rica now has four large electricity cooperatives, with a total of 180,393 members and </a:t>
            </a:r>
            <a:r>
              <a:rPr lang="en-GB" sz="1600" dirty="0" smtClean="0">
                <a:latin typeface="+mj-lt"/>
                <a:ea typeface="+mj-ea"/>
                <a:cs typeface="+mj-cs"/>
              </a:rPr>
              <a:t>service areas </a:t>
            </a:r>
            <a:r>
              <a:rPr lang="en-GB" sz="1600" dirty="0">
                <a:latin typeface="+mj-lt"/>
                <a:ea typeface="+mj-ea"/>
                <a:cs typeface="+mj-cs"/>
              </a:rPr>
              <a:t>that </a:t>
            </a:r>
            <a:r>
              <a:rPr lang="en-GB" sz="1600" dirty="0" smtClean="0">
                <a:latin typeface="+mj-lt"/>
                <a:ea typeface="+mj-ea"/>
                <a:cs typeface="+mj-cs"/>
              </a:rPr>
              <a:t>cover </a:t>
            </a:r>
            <a:r>
              <a:rPr lang="en-GB" sz="1600" dirty="0">
                <a:latin typeface="+mj-lt"/>
                <a:ea typeface="+mj-ea"/>
                <a:cs typeface="+mj-cs"/>
              </a:rPr>
              <a:t>more than a fifth of the national territory. Together, these co-operatives supply electricity to </a:t>
            </a:r>
            <a:r>
              <a:rPr lang="en-GB" sz="1600" dirty="0" smtClean="0">
                <a:latin typeface="+mj-lt"/>
                <a:ea typeface="+mj-ea"/>
                <a:cs typeface="+mj-cs"/>
              </a:rPr>
              <a:t>over 392,000 </a:t>
            </a:r>
            <a:r>
              <a:rPr lang="en-GB" sz="1600" dirty="0">
                <a:latin typeface="+mj-lt"/>
                <a:ea typeface="+mj-ea"/>
                <a:cs typeface="+mj-cs"/>
              </a:rPr>
              <a:t>users, mostly living in rural settlements where neither the state-owned nor the for-profit companies were interested or able to offer any service.  These rural electric cooperatives are owned and operated by energy users and community members.  They have proven to be stable, effective, and financially viable organizations. Although they currently connect only about 20% of the country’s rural residents, they increasingly appear to provide an attractive and sustainable model for decentralized electricity supply</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Objectives</a:t>
            </a:r>
            <a:r>
              <a:rPr lang="en-GB" sz="1600" b="1" dirty="0">
                <a:solidFill>
                  <a:schemeClr val="accent1">
                    <a:lumMod val="75000"/>
                  </a:schemeClr>
                </a:solidFill>
                <a:latin typeface="+mj-lt"/>
                <a:ea typeface="+mj-ea"/>
                <a:cs typeface="+mj-cs"/>
              </a:rPr>
              <a:t>:</a:t>
            </a:r>
            <a:r>
              <a:rPr lang="en-GB" sz="1600" dirty="0">
                <a:solidFill>
                  <a:schemeClr val="accent1">
                    <a:lumMod val="75000"/>
                  </a:schemeClr>
                </a:solidFill>
                <a:latin typeface="+mj-lt"/>
                <a:ea typeface="+mj-ea"/>
                <a:cs typeface="+mj-cs"/>
              </a:rPr>
              <a:t> </a:t>
            </a:r>
            <a:r>
              <a:rPr lang="en-GB" sz="1600" dirty="0">
                <a:latin typeface="+mj-lt"/>
                <a:ea typeface="+mj-ea"/>
                <a:cs typeface="+mj-cs"/>
              </a:rPr>
              <a:t>The primary objective of the rural electrification cooperatives </a:t>
            </a:r>
            <a:r>
              <a:rPr lang="en-GB" sz="1600" dirty="0" smtClean="0">
                <a:latin typeface="+mj-lt"/>
                <a:ea typeface="+mj-ea"/>
                <a:cs typeface="+mj-cs"/>
              </a:rPr>
              <a:t>has been </a:t>
            </a:r>
            <a:r>
              <a:rPr lang="en-GB" sz="1600" dirty="0">
                <a:latin typeface="+mj-lt"/>
                <a:ea typeface="+mj-ea"/>
                <a:cs typeface="+mj-cs"/>
              </a:rPr>
              <a:t>to achieve the high levels of electricity connection now </a:t>
            </a:r>
            <a:r>
              <a:rPr lang="en-GB" sz="1600" dirty="0" smtClean="0">
                <a:latin typeface="+mj-lt"/>
                <a:ea typeface="+mj-ea"/>
                <a:cs typeface="+mj-cs"/>
              </a:rPr>
              <a:t>achieved </a:t>
            </a:r>
            <a:r>
              <a:rPr lang="en-GB" sz="1600" dirty="0">
                <a:latin typeface="+mj-lt"/>
                <a:ea typeface="+mj-ea"/>
                <a:cs typeface="+mj-cs"/>
              </a:rPr>
              <a:t>(99.5% according to the World Bank), of which the co-ops account for about 20% of rural consumption. </a:t>
            </a:r>
            <a:r>
              <a:rPr lang="en-GB" sz="1600" dirty="0" smtClean="0">
                <a:latin typeface="+mj-lt"/>
                <a:ea typeface="+mj-ea"/>
                <a:cs typeface="+mj-cs"/>
              </a:rPr>
              <a:t>The </a:t>
            </a:r>
            <a:r>
              <a:rPr lang="en-GB" sz="1600" dirty="0">
                <a:latin typeface="+mj-lt"/>
                <a:ea typeface="+mj-ea"/>
                <a:cs typeface="+mj-cs"/>
              </a:rPr>
              <a:t>broader goal of the national co-operative </a:t>
            </a:r>
            <a:r>
              <a:rPr lang="en-GB" sz="1600" dirty="0" smtClean="0">
                <a:latin typeface="+mj-lt"/>
                <a:ea typeface="+mj-ea"/>
                <a:cs typeface="+mj-cs"/>
              </a:rPr>
              <a:t>movement, </a:t>
            </a:r>
            <a:r>
              <a:rPr lang="en-GB" sz="1600" dirty="0">
                <a:latin typeface="+mj-lt"/>
                <a:ea typeface="+mj-ea"/>
                <a:cs typeface="+mj-cs"/>
              </a:rPr>
              <a:t>summarised by the mission of the co-operative consortium, CONELECTRICAS, </a:t>
            </a:r>
            <a:r>
              <a:rPr lang="en-GB" sz="1600" dirty="0" smtClean="0">
                <a:latin typeface="+mj-lt"/>
                <a:ea typeface="+mj-ea"/>
                <a:cs typeface="+mj-cs"/>
              </a:rPr>
              <a:t>is </a:t>
            </a:r>
            <a:r>
              <a:rPr lang="en-GB" sz="1600" dirty="0">
                <a:latin typeface="+mj-lt"/>
                <a:ea typeface="+mj-ea"/>
                <a:cs typeface="+mj-cs"/>
              </a:rPr>
              <a:t>"to strengthen its members by promoting and implementing joint generation projects and other initiatives related to the electricity sector, contributing to their development as energy enterprises in accordance with the principle of environmental protection and the values of the cooperative movement</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Legal </a:t>
            </a:r>
            <a:r>
              <a:rPr lang="en-GB" sz="1600" b="1" dirty="0">
                <a:solidFill>
                  <a:schemeClr val="accent1">
                    <a:lumMod val="75000"/>
                  </a:schemeClr>
                </a:solidFill>
                <a:latin typeface="+mj-lt"/>
                <a:ea typeface="+mj-ea"/>
                <a:cs typeface="+mj-cs"/>
              </a:rPr>
              <a:t>Basis: </a:t>
            </a:r>
            <a:r>
              <a:rPr lang="en-GB" sz="1600" dirty="0">
                <a:latin typeface="+mj-lt"/>
                <a:ea typeface="+mj-ea"/>
                <a:cs typeface="+mj-cs"/>
              </a:rPr>
              <a:t>The key legislation governing the electricity sector in Costa Rica is as follows: </a:t>
            </a:r>
          </a:p>
          <a:p>
            <a:pPr marL="0" indent="0">
              <a:lnSpc>
                <a:spcPct val="110000"/>
              </a:lnSpc>
              <a:spcBef>
                <a:spcPts val="0"/>
              </a:spcBef>
              <a:buNone/>
            </a:pPr>
            <a:r>
              <a:rPr lang="en-GB" sz="1600" dirty="0">
                <a:latin typeface="+mj-lt"/>
                <a:ea typeface="+mj-ea"/>
                <a:cs typeface="+mj-cs"/>
              </a:rPr>
              <a:t>• Law N°449 for the creation of the Costa Rican Electricity Institute</a:t>
            </a:r>
          </a:p>
          <a:p>
            <a:pPr marL="0" indent="0">
              <a:lnSpc>
                <a:spcPct val="110000"/>
              </a:lnSpc>
              <a:spcBef>
                <a:spcPts val="0"/>
              </a:spcBef>
              <a:buNone/>
            </a:pPr>
            <a:r>
              <a:rPr lang="en-GB" sz="1600" dirty="0">
                <a:latin typeface="+mj-lt"/>
                <a:ea typeface="+mj-ea"/>
                <a:cs typeface="+mj-cs"/>
              </a:rPr>
              <a:t>• Law N°7593 “Law of the Public Service Regulatory Authority”</a:t>
            </a:r>
          </a:p>
          <a:p>
            <a:pPr marL="0" indent="0">
              <a:lnSpc>
                <a:spcPct val="110000"/>
              </a:lnSpc>
              <a:spcBef>
                <a:spcPts val="0"/>
              </a:spcBef>
              <a:buNone/>
            </a:pPr>
            <a:r>
              <a:rPr lang="en-GB" sz="1600" dirty="0">
                <a:latin typeface="+mj-lt"/>
                <a:ea typeface="+mj-ea"/>
                <a:cs typeface="+mj-cs"/>
              </a:rPr>
              <a:t>• Law N°7200 authorizing private generation of up to 15% of the total installed capacity with ICE purchase and sale contracts</a:t>
            </a:r>
          </a:p>
          <a:p>
            <a:pPr marL="0" indent="0">
              <a:spcBef>
                <a:spcPts val="0"/>
              </a:spcBef>
              <a:buNone/>
            </a:pPr>
            <a:r>
              <a:rPr lang="en-GB" sz="1600" dirty="0">
                <a:latin typeface="+mj-lt"/>
                <a:ea typeface="+mj-ea"/>
                <a:cs typeface="+mj-cs"/>
              </a:rPr>
              <a:t>• Law N°8345 “Participation of rural electrification cooperatives and municipal public service companies in National Development” (</a:t>
            </a:r>
            <a:r>
              <a:rPr lang="en-GB" sz="1600" dirty="0" err="1">
                <a:latin typeface="+mj-lt"/>
                <a:ea typeface="+mj-ea"/>
                <a:cs typeface="+mj-cs"/>
              </a:rPr>
              <a:t>Coopelesca</a:t>
            </a:r>
            <a:r>
              <a:rPr lang="en-GB" sz="1600" dirty="0">
                <a:latin typeface="+mj-lt"/>
                <a:ea typeface="+mj-ea"/>
                <a:cs typeface="+mj-cs"/>
              </a:rPr>
              <a:t>, </a:t>
            </a:r>
            <a:r>
              <a:rPr lang="en-GB" sz="1600" dirty="0" err="1">
                <a:latin typeface="+mj-lt"/>
                <a:ea typeface="+mj-ea"/>
                <a:cs typeface="+mj-cs"/>
              </a:rPr>
              <a:t>Coopealfaro</a:t>
            </a:r>
            <a:r>
              <a:rPr lang="en-GB" sz="1600" dirty="0">
                <a:latin typeface="+mj-lt"/>
                <a:ea typeface="+mj-ea"/>
                <a:cs typeface="+mj-cs"/>
              </a:rPr>
              <a:t>, </a:t>
            </a:r>
            <a:r>
              <a:rPr lang="en-GB" sz="1600" dirty="0" err="1">
                <a:latin typeface="+mj-lt"/>
                <a:ea typeface="+mj-ea"/>
                <a:cs typeface="+mj-cs"/>
              </a:rPr>
              <a:t>Coopeguanacaste</a:t>
            </a:r>
            <a:r>
              <a:rPr lang="en-GB" sz="1600" dirty="0">
                <a:latin typeface="+mj-lt"/>
                <a:ea typeface="+mj-ea"/>
                <a:cs typeface="+mj-cs"/>
              </a:rPr>
              <a:t>, </a:t>
            </a:r>
            <a:r>
              <a:rPr lang="en-GB" sz="1600" dirty="0" err="1">
                <a:latin typeface="+mj-lt"/>
                <a:ea typeface="+mj-ea"/>
                <a:cs typeface="+mj-cs"/>
              </a:rPr>
              <a:t>Coopesantos</a:t>
            </a:r>
            <a:r>
              <a:rPr lang="en-GB" sz="1600" dirty="0">
                <a:latin typeface="+mj-lt"/>
                <a:ea typeface="+mj-ea"/>
                <a:cs typeface="+mj-cs"/>
              </a:rPr>
              <a:t>, </a:t>
            </a:r>
            <a:r>
              <a:rPr lang="en-GB" sz="1600" dirty="0" err="1">
                <a:latin typeface="+mj-lt"/>
                <a:ea typeface="+mj-ea"/>
                <a:cs typeface="+mj-cs"/>
              </a:rPr>
              <a:t>Coneléctricas</a:t>
            </a:r>
            <a:r>
              <a:rPr lang="en-GB" sz="1600" dirty="0">
                <a:latin typeface="+mj-lt"/>
                <a:ea typeface="+mj-ea"/>
                <a:cs typeface="+mj-cs"/>
              </a:rPr>
              <a:t>), which was enacted in 2003 (</a:t>
            </a:r>
            <a:r>
              <a:rPr lang="en-GB" sz="1600" dirty="0">
                <a:latin typeface="+mj-lt"/>
                <a:ea typeface="+mj-ea"/>
                <a:cs typeface="+mj-cs"/>
                <a:hlinkClick r:id="rId2"/>
              </a:rPr>
              <a:t>www.pgr.go.cr/</a:t>
            </a:r>
            <a:r>
              <a:rPr lang="en-GB" sz="1600" dirty="0">
                <a:latin typeface="+mj-lt"/>
                <a:ea typeface="+mj-ea"/>
                <a:cs typeface="+mj-cs"/>
              </a:rPr>
              <a:t>) and sets out the legal framework for the generation, distribution and sale of electrical power by rural electrification cooperatives to consortia they have formed and to municipal public service companies, using both renewable and non-renewable sources within the country. </a:t>
            </a:r>
          </a:p>
          <a:p>
            <a:pPr marL="0" indent="0">
              <a:buNone/>
            </a:pPr>
            <a:endParaRPr lang="en-GB" sz="1600" dirty="0">
              <a:latin typeface="+mj-lt"/>
              <a:ea typeface="+mj-ea"/>
              <a:cs typeface="+mj-cs"/>
            </a:endParaRPr>
          </a:p>
        </p:txBody>
      </p:sp>
      <p:sp>
        <p:nvSpPr>
          <p:cNvPr id="7" name="Title 1"/>
          <p:cNvSpPr>
            <a:spLocks noGrp="1"/>
          </p:cNvSpPr>
          <p:nvPr>
            <p:ph type="title"/>
          </p:nvPr>
        </p:nvSpPr>
        <p:spPr>
          <a:xfrm>
            <a:off x="250367" y="-37653"/>
            <a:ext cx="10907486" cy="718138"/>
          </a:xfrm>
        </p:spPr>
        <p:txBody>
          <a:bodyPr>
            <a:normAutofit/>
          </a:bodyPr>
          <a:lstStyle/>
          <a:p>
            <a:pPr lvl="0"/>
            <a:r>
              <a:rPr lang="en-GB" sz="4000" dirty="0" smtClean="0">
                <a:solidFill>
                  <a:schemeClr val="accent1">
                    <a:lumMod val="75000"/>
                  </a:schemeClr>
                </a:solidFill>
              </a:rPr>
              <a:t>Costa Rica, Distribution Cooperatives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3" action="ppaction://hlinksldjump"/>
              </a:rPr>
              <a:t>NEXT</a:t>
            </a:r>
            <a:endParaRPr lang="en-GB" b="1" dirty="0"/>
          </a:p>
        </p:txBody>
      </p:sp>
    </p:spTree>
    <p:extLst>
      <p:ext uri="{BB962C8B-B14F-4D97-AF65-F5344CB8AC3E}">
        <p14:creationId xmlns:p14="http://schemas.microsoft.com/office/powerpoint/2010/main" val="16912933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trommast_stadt_05.jpg"/>
          <p:cNvPicPr>
            <a:picLocks noChangeAspect="1"/>
          </p:cNvPicPr>
          <p:nvPr/>
        </p:nvPicPr>
        <p:blipFill>
          <a:blip r:embed="rId2" cstate="screen"/>
          <a:stretch>
            <a:fillRect/>
          </a:stretch>
        </p:blipFill>
        <p:spPr>
          <a:xfrm>
            <a:off x="0" y="3778347"/>
            <a:ext cx="10799064" cy="2880360"/>
          </a:xfrm>
          <a:prstGeom prst="rect">
            <a:avLst/>
          </a:prstGeom>
        </p:spPr>
      </p:pic>
      <p:sp>
        <p:nvSpPr>
          <p:cNvPr id="2" name="Title 1"/>
          <p:cNvSpPr>
            <a:spLocks noGrp="1"/>
          </p:cNvSpPr>
          <p:nvPr>
            <p:ph type="title"/>
          </p:nvPr>
        </p:nvSpPr>
        <p:spPr>
          <a:xfrm>
            <a:off x="215884" y="114059"/>
            <a:ext cx="11070771" cy="767482"/>
          </a:xfrm>
        </p:spPr>
        <p:txBody>
          <a:bodyPr>
            <a:normAutofit/>
          </a:bodyPr>
          <a:lstStyle/>
          <a:p>
            <a:r>
              <a:rPr lang="en-GB" b="1" smtClean="0">
                <a:solidFill>
                  <a:schemeClr val="accent1">
                    <a:lumMod val="75000"/>
                  </a:schemeClr>
                </a:solidFill>
              </a:rPr>
              <a:t>Category Descriptions</a:t>
            </a:r>
            <a:endParaRPr lang="en-GB" sz="1800" dirty="0"/>
          </a:p>
        </p:txBody>
      </p:sp>
      <p:sp>
        <p:nvSpPr>
          <p:cNvPr id="3" name="Title 1"/>
          <p:cNvSpPr txBox="1">
            <a:spLocks/>
          </p:cNvSpPr>
          <p:nvPr/>
        </p:nvSpPr>
        <p:spPr>
          <a:xfrm>
            <a:off x="685800" y="924788"/>
            <a:ext cx="10806545" cy="524740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smtClean="0"/>
              <a:t>  </a:t>
            </a:r>
            <a:endParaRPr lang="en-GB" sz="2000" dirty="0"/>
          </a:p>
        </p:txBody>
      </p:sp>
      <p:sp>
        <p:nvSpPr>
          <p:cNvPr id="6" name="TextBox 5">
            <a:hlinkClick r:id="rId3" action="ppaction://hlinksldjump"/>
          </p:cNvPr>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3" action="ppaction://hlinksldjump"/>
              </a:rPr>
              <a:t>NEXT</a:t>
            </a:r>
            <a:endParaRPr lang="en-GB" dirty="0"/>
          </a:p>
        </p:txBody>
      </p:sp>
      <p:sp>
        <p:nvSpPr>
          <p:cNvPr id="7" name="TextBox 6"/>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4" action="ppaction://hlinksldjump"/>
              </a:rPr>
              <a:t>PREVIOUS</a:t>
            </a:r>
            <a:endParaRPr lang="en-GB" dirty="0"/>
          </a:p>
        </p:txBody>
      </p:sp>
      <p:sp>
        <p:nvSpPr>
          <p:cNvPr id="8" name="Title 1"/>
          <p:cNvSpPr txBox="1">
            <a:spLocks/>
          </p:cNvSpPr>
          <p:nvPr/>
        </p:nvSpPr>
        <p:spPr>
          <a:xfrm>
            <a:off x="241171" y="1285499"/>
            <a:ext cx="11610860" cy="2588978"/>
          </a:xfrm>
          <a:prstGeom prst="rect">
            <a:avLst/>
          </a:prstGeom>
        </p:spPr>
        <p:txBody>
          <a:bodyPr vert="horz" lIns="91440" tIns="45720" rIns="91440" bIns="45720" rtlCol="0" anchor="t">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100" dirty="0" smtClean="0"/>
              <a:t>This Review Tool includes a more detailed description of each of these categories. Each Description contains:</a:t>
            </a:r>
          </a:p>
          <a:p>
            <a:pPr marL="342900" indent="-342900">
              <a:lnSpc>
                <a:spcPct val="150000"/>
              </a:lnSpc>
              <a:buFont typeface="Arial" pitchFamily="34" charset="0"/>
              <a:buChar char="•"/>
            </a:pPr>
            <a:r>
              <a:rPr lang="en-GB" sz="2100" dirty="0" smtClean="0"/>
              <a:t>A definition and discussion of the Category</a:t>
            </a:r>
          </a:p>
          <a:p>
            <a:pPr marL="342900" indent="-342900">
              <a:lnSpc>
                <a:spcPct val="150000"/>
              </a:lnSpc>
              <a:buFont typeface="Arial" pitchFamily="34" charset="0"/>
              <a:buChar char="•"/>
            </a:pPr>
            <a:r>
              <a:rPr lang="en-GB" sz="2100" dirty="0" smtClean="0"/>
              <a:t>An outline of how it may interact with other Categories with an NEA</a:t>
            </a:r>
          </a:p>
          <a:p>
            <a:pPr marL="342900" indent="-342900">
              <a:lnSpc>
                <a:spcPct val="150000"/>
              </a:lnSpc>
              <a:buFont typeface="Arial" pitchFamily="34" charset="0"/>
              <a:buChar char="•"/>
            </a:pPr>
            <a:r>
              <a:rPr lang="en-GB" sz="2100" dirty="0" smtClean="0"/>
              <a:t>A summary of its advantages and disadvantages</a:t>
            </a:r>
          </a:p>
          <a:p>
            <a:pPr marL="342900" indent="-342900">
              <a:lnSpc>
                <a:spcPct val="150000"/>
              </a:lnSpc>
              <a:buFont typeface="Arial" pitchFamily="34" charset="0"/>
              <a:buChar char="•"/>
            </a:pPr>
            <a:r>
              <a:rPr lang="en-GB" sz="2100" dirty="0" smtClean="0"/>
              <a:t>Links to other information and guidance on this type of NEA</a:t>
            </a:r>
          </a:p>
          <a:p>
            <a:pPr>
              <a:lnSpc>
                <a:spcPct val="150000"/>
              </a:lnSpc>
            </a:pPr>
            <a:r>
              <a:rPr lang="en-GB" sz="2100" dirty="0" smtClean="0"/>
              <a:t>To see these Category Descriptions got to “Category Dashboard”</a:t>
            </a:r>
          </a:p>
        </p:txBody>
      </p:sp>
      <p:sp>
        <p:nvSpPr>
          <p:cNvPr id="9" name="TextBox 8">
            <a:hlinkClick r:id="rId5" action="ppaction://hlinksldjump"/>
          </p:cNvPr>
          <p:cNvSpPr txBox="1"/>
          <p:nvPr/>
        </p:nvSpPr>
        <p:spPr>
          <a:xfrm>
            <a:off x="10813312" y="5725915"/>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11" name="TextBox 10">
            <a:hlinkClick r:id="rId5" action="ppaction://hlinksldjump"/>
          </p:cNvPr>
          <p:cNvSpPr txBox="1"/>
          <p:nvPr/>
        </p:nvSpPr>
        <p:spPr>
          <a:xfrm>
            <a:off x="10813312" y="5356583"/>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1152583616"/>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2954" y="972746"/>
            <a:ext cx="10863943" cy="5921829"/>
          </a:xfrm>
        </p:spPr>
        <p:txBody>
          <a:bodyPr>
            <a:noAutofit/>
          </a:bodyPr>
          <a:lstStyle/>
          <a:p>
            <a:pPr marL="0" indent="0">
              <a:buNone/>
            </a:pPr>
            <a:r>
              <a:rPr lang="en-GB" sz="1600" b="1" dirty="0" smtClean="0">
                <a:solidFill>
                  <a:schemeClr val="accent1">
                    <a:lumMod val="75000"/>
                  </a:schemeClr>
                </a:solidFill>
                <a:latin typeface="+mj-lt"/>
                <a:ea typeface="+mj-ea"/>
                <a:cs typeface="+mj-cs"/>
              </a:rPr>
              <a:t>Institutions, R</a:t>
            </a:r>
            <a:r>
              <a:rPr lang="en-GB" sz="1600" b="1" dirty="0">
                <a:solidFill>
                  <a:schemeClr val="accent1">
                    <a:lumMod val="75000"/>
                  </a:schemeClr>
                </a:solidFill>
                <a:latin typeface="+mj-lt"/>
                <a:ea typeface="+mj-ea"/>
                <a:cs typeface="+mj-cs"/>
              </a:rPr>
              <a:t>ole</a:t>
            </a:r>
            <a:r>
              <a:rPr lang="en-GB" sz="1600" b="1" dirty="0" smtClean="0">
                <a:solidFill>
                  <a:schemeClr val="accent1">
                    <a:lumMod val="75000"/>
                  </a:schemeClr>
                </a:solidFill>
                <a:latin typeface="+mj-lt"/>
                <a:ea typeface="+mj-ea"/>
                <a:cs typeface="+mj-cs"/>
              </a:rPr>
              <a:t>s </a:t>
            </a:r>
            <a:r>
              <a:rPr lang="en-GB" sz="1600" b="1" dirty="0">
                <a:solidFill>
                  <a:schemeClr val="accent1">
                    <a:lumMod val="75000"/>
                  </a:schemeClr>
                </a:solidFill>
                <a:latin typeface="+mj-lt"/>
                <a:ea typeface="+mj-ea"/>
                <a:cs typeface="+mj-cs"/>
              </a:rPr>
              <a:t>and Responsibilities: </a:t>
            </a:r>
            <a:r>
              <a:rPr lang="en-GB" sz="1600" dirty="0">
                <a:latin typeface="+mj-lt"/>
                <a:ea typeface="+mj-ea"/>
                <a:cs typeface="+mj-cs"/>
              </a:rPr>
              <a:t>Distribution and commercialisation of electricity is the responsibility of four state-owned companies – one national, one regional and two municipal – and four cooperatives, with no participation </a:t>
            </a:r>
            <a:r>
              <a:rPr lang="en-GB" sz="1600" dirty="0" smtClean="0">
                <a:latin typeface="+mj-lt"/>
                <a:ea typeface="+mj-ea"/>
                <a:cs typeface="+mj-cs"/>
              </a:rPr>
              <a:t>by for-profit </a:t>
            </a:r>
            <a:r>
              <a:rPr lang="en-GB" sz="1600" dirty="0">
                <a:latin typeface="+mj-lt"/>
                <a:ea typeface="+mj-ea"/>
                <a:cs typeface="+mj-cs"/>
              </a:rPr>
              <a:t>private companies. The Costa Rican Electricity Institute (</a:t>
            </a:r>
            <a:r>
              <a:rPr lang="en-GB" sz="1600" dirty="0" err="1">
                <a:latin typeface="+mj-lt"/>
                <a:ea typeface="+mj-ea"/>
                <a:cs typeface="+mj-cs"/>
              </a:rPr>
              <a:t>Instituto</a:t>
            </a:r>
            <a:r>
              <a:rPr lang="en-GB" sz="1600" dirty="0">
                <a:latin typeface="+mj-lt"/>
                <a:ea typeface="+mj-ea"/>
                <a:cs typeface="+mj-cs"/>
              </a:rPr>
              <a:t> </a:t>
            </a:r>
            <a:r>
              <a:rPr lang="en-GB" sz="1600" dirty="0" err="1">
                <a:latin typeface="+mj-lt"/>
                <a:ea typeface="+mj-ea"/>
                <a:cs typeface="+mj-cs"/>
              </a:rPr>
              <a:t>Costarricense</a:t>
            </a:r>
            <a:r>
              <a:rPr lang="en-GB" sz="1600" dirty="0">
                <a:latin typeface="+mj-lt"/>
                <a:ea typeface="+mj-ea"/>
                <a:cs typeface="+mj-cs"/>
              </a:rPr>
              <a:t> de </a:t>
            </a:r>
            <a:r>
              <a:rPr lang="en-GB" sz="1600" dirty="0" err="1">
                <a:latin typeface="+mj-lt"/>
                <a:ea typeface="+mj-ea"/>
                <a:cs typeface="+mj-cs"/>
              </a:rPr>
              <a:t>Electricidad</a:t>
            </a:r>
            <a:r>
              <a:rPr lang="en-GB" sz="1600" dirty="0">
                <a:latin typeface="+mj-lt"/>
                <a:ea typeface="+mj-ea"/>
                <a:cs typeface="+mj-cs"/>
              </a:rPr>
              <a:t> – ICE) is an autonomous state institution with the legal mandate to provide the electrical power the nation requires for its development. </a:t>
            </a:r>
            <a:r>
              <a:rPr lang="en-GB" sz="1600" dirty="0" smtClean="0">
                <a:latin typeface="+mj-lt"/>
                <a:ea typeface="+mj-ea"/>
                <a:cs typeface="+mj-cs"/>
              </a:rPr>
              <a:t>ICE is </a:t>
            </a:r>
            <a:r>
              <a:rPr lang="en-GB" sz="1600" dirty="0">
                <a:latin typeface="+mj-lt"/>
                <a:ea typeface="+mj-ea"/>
                <a:cs typeface="+mj-cs"/>
              </a:rPr>
              <a:t>active in the fields of energy and telecommunications and has evolved as one of the pillar institutions of this welfare state. ICE is responsible for 38% of the energy distributed in the country, and its regional subsidiary Light and Power Company (CNFL, active in the metropolitan area of San Jose), for 41%. The two municipal enterprises, the Public Services Company of Heredia (ESPH) and the Electric Board of Cartago (JASEC), account for 12% of distributed power. The four rural electrification cooperatives (COOPEGUANACASTE, COOPELESCA, COOPESANTOS and COOPEALFARO) distribute the remaining 9%. These co-operatives are “legal persons of public convenience and utility and social interest governed by private law”. They are </a:t>
            </a:r>
            <a:r>
              <a:rPr lang="en-GB" sz="1600" dirty="0" smtClean="0">
                <a:latin typeface="+mj-lt"/>
                <a:ea typeface="+mj-ea"/>
                <a:cs typeface="+mj-cs"/>
              </a:rPr>
              <a:t>all involved </a:t>
            </a:r>
            <a:r>
              <a:rPr lang="en-GB" sz="1600" dirty="0">
                <a:latin typeface="+mj-lt"/>
                <a:ea typeface="+mj-ea"/>
                <a:cs typeface="+mj-cs"/>
              </a:rPr>
              <a:t>in electricity distribution, and some </a:t>
            </a:r>
            <a:r>
              <a:rPr lang="en-GB" sz="1600" dirty="0" smtClean="0">
                <a:latin typeface="+mj-lt"/>
                <a:ea typeface="+mj-ea"/>
                <a:cs typeface="+mj-cs"/>
              </a:rPr>
              <a:t>are </a:t>
            </a:r>
            <a:r>
              <a:rPr lang="en-GB" sz="1600" dirty="0">
                <a:latin typeface="+mj-lt"/>
                <a:ea typeface="+mj-ea"/>
                <a:cs typeface="+mj-cs"/>
              </a:rPr>
              <a:t>also generators. </a:t>
            </a:r>
            <a:r>
              <a:rPr lang="en-GB" sz="1600" dirty="0" smtClean="0">
                <a:latin typeface="+mj-lt"/>
                <a:ea typeface="+mj-ea"/>
                <a:cs typeface="+mj-cs"/>
              </a:rPr>
              <a:t>In 1989 </a:t>
            </a:r>
            <a:r>
              <a:rPr lang="en-GB" sz="1600" dirty="0">
                <a:latin typeface="+mj-lt"/>
                <a:ea typeface="+mj-ea"/>
                <a:cs typeface="+mj-cs"/>
              </a:rPr>
              <a:t>the cooperatives joined to create the </a:t>
            </a:r>
            <a:r>
              <a:rPr lang="en-GB" sz="1600" dirty="0" err="1">
                <a:latin typeface="+mj-lt"/>
                <a:ea typeface="+mj-ea"/>
                <a:cs typeface="+mj-cs"/>
              </a:rPr>
              <a:t>Consorcio</a:t>
            </a:r>
            <a:r>
              <a:rPr lang="en-GB" sz="1600" dirty="0">
                <a:latin typeface="+mj-lt"/>
                <a:ea typeface="+mj-ea"/>
                <a:cs typeface="+mj-cs"/>
              </a:rPr>
              <a:t> Nacional de </a:t>
            </a:r>
            <a:r>
              <a:rPr lang="en-GB" sz="1600" dirty="0" err="1">
                <a:latin typeface="+mj-lt"/>
                <a:ea typeface="+mj-ea"/>
                <a:cs typeface="+mj-cs"/>
              </a:rPr>
              <a:t>Empresas</a:t>
            </a:r>
            <a:r>
              <a:rPr lang="en-GB" sz="1600" dirty="0">
                <a:latin typeface="+mj-lt"/>
                <a:ea typeface="+mj-ea"/>
                <a:cs typeface="+mj-cs"/>
              </a:rPr>
              <a:t> de </a:t>
            </a:r>
            <a:r>
              <a:rPr lang="en-GB" sz="1600" dirty="0" err="1">
                <a:latin typeface="+mj-lt"/>
                <a:ea typeface="+mj-ea"/>
                <a:cs typeface="+mj-cs"/>
              </a:rPr>
              <a:t>Electrificación</a:t>
            </a:r>
            <a:r>
              <a:rPr lang="en-GB" sz="1600" dirty="0">
                <a:latin typeface="+mj-lt"/>
                <a:ea typeface="+mj-ea"/>
                <a:cs typeface="+mj-cs"/>
              </a:rPr>
              <a:t> de Costa Rica (CONELECTRICAS R.L.), a consortium that </a:t>
            </a:r>
            <a:r>
              <a:rPr lang="en-GB" sz="1600" dirty="0" smtClean="0">
                <a:latin typeface="+mj-lt"/>
                <a:ea typeface="+mj-ea"/>
                <a:cs typeface="+mj-cs"/>
              </a:rPr>
              <a:t>aims </a:t>
            </a:r>
            <a:r>
              <a:rPr lang="en-GB" sz="1600" dirty="0">
                <a:latin typeface="+mj-lt"/>
                <a:ea typeface="+mj-ea"/>
                <a:cs typeface="+mj-cs"/>
              </a:rPr>
              <a:t>to defend the interests of the cooperative sector and engage in common power generation operations, policy advocacy and provision of technical services. This consortium enables the co-operatives to obtain financing for the development of generation projects to supply electricity to subscribers in their distribution area. </a:t>
            </a:r>
            <a:r>
              <a:rPr lang="en-GB" sz="1600" dirty="0" smtClean="0">
                <a:latin typeface="+mj-lt"/>
                <a:ea typeface="+mj-ea"/>
                <a:cs typeface="+mj-cs"/>
              </a:rPr>
              <a:t>The </a:t>
            </a:r>
            <a:r>
              <a:rPr lang="en-GB" sz="1600" dirty="0">
                <a:latin typeface="+mj-lt"/>
                <a:ea typeface="+mj-ea"/>
                <a:cs typeface="+mj-cs"/>
              </a:rPr>
              <a:t>consortium owns and operates two hydropower plants with an installed capacity of 43 MW. The remaining electricity needs of the cooperatives are met by the national state-owned utility ICE, with which they have had a mostly supportive and synergetic relationship. Private power generation companies operate under the framework of Autonomous or Parallel Generation Law, No. 7200, and most are members of the Costa Rican Association of Electricity Producers (</a:t>
            </a:r>
            <a:r>
              <a:rPr lang="en-GB" sz="1600" dirty="0" err="1">
                <a:latin typeface="+mj-lt"/>
                <a:ea typeface="+mj-ea"/>
                <a:cs typeface="+mj-cs"/>
              </a:rPr>
              <a:t>Asociación</a:t>
            </a:r>
            <a:r>
              <a:rPr lang="en-GB" sz="1600" dirty="0">
                <a:latin typeface="+mj-lt"/>
                <a:ea typeface="+mj-ea"/>
                <a:cs typeface="+mj-cs"/>
              </a:rPr>
              <a:t> </a:t>
            </a:r>
            <a:r>
              <a:rPr lang="en-GB" sz="1600" dirty="0" err="1">
                <a:latin typeface="+mj-lt"/>
                <a:ea typeface="+mj-ea"/>
                <a:cs typeface="+mj-cs"/>
              </a:rPr>
              <a:t>Costarricense</a:t>
            </a:r>
            <a:r>
              <a:rPr lang="en-GB" sz="1600" dirty="0">
                <a:latin typeface="+mj-lt"/>
                <a:ea typeface="+mj-ea"/>
                <a:cs typeface="+mj-cs"/>
              </a:rPr>
              <a:t> de </a:t>
            </a:r>
            <a:r>
              <a:rPr lang="en-GB" sz="1600" dirty="0" err="1">
                <a:latin typeface="+mj-lt"/>
                <a:ea typeface="+mj-ea"/>
                <a:cs typeface="+mj-cs"/>
              </a:rPr>
              <a:t>Productores</a:t>
            </a:r>
            <a:r>
              <a:rPr lang="en-GB" sz="1600" dirty="0">
                <a:latin typeface="+mj-lt"/>
                <a:ea typeface="+mj-ea"/>
                <a:cs typeface="+mj-cs"/>
              </a:rPr>
              <a:t> de </a:t>
            </a:r>
            <a:r>
              <a:rPr lang="en-GB" sz="1600" dirty="0" err="1">
                <a:latin typeface="+mj-lt"/>
                <a:ea typeface="+mj-ea"/>
                <a:cs typeface="+mj-cs"/>
              </a:rPr>
              <a:t>Electricidad</a:t>
            </a:r>
            <a:r>
              <a:rPr lang="en-GB" sz="1600" dirty="0">
                <a:latin typeface="+mj-lt"/>
                <a:ea typeface="+mj-ea"/>
                <a:cs typeface="+mj-cs"/>
              </a:rPr>
              <a:t> – ACOPE).  The Public Service Regulatory Authority (</a:t>
            </a:r>
            <a:r>
              <a:rPr lang="en-GB" sz="1600" dirty="0" err="1">
                <a:latin typeface="+mj-lt"/>
                <a:ea typeface="+mj-ea"/>
                <a:cs typeface="+mj-cs"/>
              </a:rPr>
              <a:t>Autoridad</a:t>
            </a:r>
            <a:r>
              <a:rPr lang="en-GB" sz="1600" dirty="0">
                <a:latin typeface="+mj-lt"/>
                <a:ea typeface="+mj-ea"/>
                <a:cs typeface="+mj-cs"/>
              </a:rPr>
              <a:t> </a:t>
            </a:r>
            <a:r>
              <a:rPr lang="en-GB" sz="1600" dirty="0" err="1">
                <a:latin typeface="+mj-lt"/>
                <a:ea typeface="+mj-ea"/>
                <a:cs typeface="+mj-cs"/>
              </a:rPr>
              <a:t>Reguladora</a:t>
            </a:r>
            <a:r>
              <a:rPr lang="en-GB" sz="1600" dirty="0">
                <a:latin typeface="+mj-lt"/>
                <a:ea typeface="+mj-ea"/>
                <a:cs typeface="+mj-cs"/>
              </a:rPr>
              <a:t> de los </a:t>
            </a:r>
            <a:r>
              <a:rPr lang="en-GB" sz="1600" dirty="0" err="1">
                <a:latin typeface="+mj-lt"/>
                <a:ea typeface="+mj-ea"/>
                <a:cs typeface="+mj-cs"/>
              </a:rPr>
              <a:t>Servicios</a:t>
            </a:r>
            <a:r>
              <a:rPr lang="en-GB" sz="1600" dirty="0">
                <a:latin typeface="+mj-lt"/>
                <a:ea typeface="+mj-ea"/>
                <a:cs typeface="+mj-cs"/>
              </a:rPr>
              <a:t> </a:t>
            </a:r>
            <a:r>
              <a:rPr lang="en-GB" sz="1600" dirty="0" err="1">
                <a:latin typeface="+mj-lt"/>
                <a:ea typeface="+mj-ea"/>
                <a:cs typeface="+mj-cs"/>
              </a:rPr>
              <a:t>Públicos</a:t>
            </a:r>
            <a:r>
              <a:rPr lang="en-GB" sz="1600" dirty="0">
                <a:latin typeface="+mj-lt"/>
                <a:ea typeface="+mj-ea"/>
                <a:cs typeface="+mj-cs"/>
              </a:rPr>
              <a:t> – ARESEP) is the body responsible for fixing tariffs in the electricity chain of generation, distribution, sale and transmission; it also sets tariffs for purchasing electricity from private generators and to establish quality standards in the provision of public </a:t>
            </a:r>
            <a:r>
              <a:rPr lang="en-GB" sz="1600" dirty="0" smtClean="0">
                <a:latin typeface="+mj-lt"/>
                <a:ea typeface="+mj-ea"/>
                <a:cs typeface="+mj-cs"/>
              </a:rPr>
              <a:t>services.</a:t>
            </a:r>
          </a:p>
        </p:txBody>
      </p:sp>
      <p:sp>
        <p:nvSpPr>
          <p:cNvPr id="7" name="Title 1"/>
          <p:cNvSpPr>
            <a:spLocks noGrp="1"/>
          </p:cNvSpPr>
          <p:nvPr>
            <p:ph type="title"/>
          </p:nvPr>
        </p:nvSpPr>
        <p:spPr>
          <a:xfrm>
            <a:off x="213791" y="115965"/>
            <a:ext cx="10907486" cy="788765"/>
          </a:xfrm>
        </p:spPr>
        <p:txBody>
          <a:bodyPr>
            <a:normAutofit/>
          </a:bodyPr>
          <a:lstStyle/>
          <a:p>
            <a:pPr lvl="0"/>
            <a:r>
              <a:rPr lang="en-GB" sz="4000" dirty="0" smtClean="0">
                <a:solidFill>
                  <a:schemeClr val="accent1">
                    <a:lumMod val="75000"/>
                  </a:schemeClr>
                </a:solidFill>
              </a:rPr>
              <a:t>Costa Rica, </a:t>
            </a:r>
            <a:r>
              <a:rPr lang="en-GB" sz="4000" dirty="0">
                <a:solidFill>
                  <a:schemeClr val="accent1">
                    <a:lumMod val="75000"/>
                  </a:schemeClr>
                </a:solidFill>
              </a:rPr>
              <a:t>Distribution </a:t>
            </a:r>
            <a:r>
              <a:rPr lang="en-GB" sz="4000" dirty="0" smtClean="0">
                <a:solidFill>
                  <a:schemeClr val="accent1">
                    <a:lumMod val="75000"/>
                  </a:schemeClr>
                </a:solidFill>
              </a:rPr>
              <a:t>Cooperatives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4120212148"/>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stadt_02.jpg"/>
          <p:cNvPicPr>
            <a:picLocks noChangeAspect="1"/>
          </p:cNvPicPr>
          <p:nvPr/>
        </p:nvPicPr>
        <p:blipFill>
          <a:blip r:embed="rId2" cstate="screen"/>
          <a:stretch>
            <a:fillRect/>
          </a:stretch>
        </p:blipFill>
        <p:spPr>
          <a:xfrm>
            <a:off x="0" y="5379755"/>
            <a:ext cx="12192000" cy="1478245"/>
          </a:xfrm>
          <a:prstGeom prst="rect">
            <a:avLst/>
          </a:prstGeom>
        </p:spPr>
      </p:pic>
      <p:sp>
        <p:nvSpPr>
          <p:cNvPr id="5" name="Content Placeholder 4"/>
          <p:cNvSpPr>
            <a:spLocks noGrp="1"/>
          </p:cNvSpPr>
          <p:nvPr>
            <p:ph idx="1"/>
          </p:nvPr>
        </p:nvSpPr>
        <p:spPr>
          <a:xfrm>
            <a:off x="232553" y="977775"/>
            <a:ext cx="10863943" cy="5921829"/>
          </a:xfrm>
        </p:spPr>
        <p:txBody>
          <a:bodyPr>
            <a:noAutofit/>
          </a:bodyPr>
          <a:lstStyle/>
          <a:p>
            <a:pPr marL="0" indent="0">
              <a:buNone/>
            </a:pPr>
            <a:r>
              <a:rPr lang="en-GB" sz="1600" b="1" dirty="0" smtClean="0">
                <a:solidFill>
                  <a:schemeClr val="accent1">
                    <a:lumMod val="75000"/>
                  </a:schemeClr>
                </a:solidFill>
                <a:latin typeface="+mj-lt"/>
                <a:ea typeface="+mj-ea"/>
                <a:cs typeface="+mj-cs"/>
              </a:rPr>
              <a:t>Interventions</a:t>
            </a:r>
            <a:r>
              <a:rPr lang="en-GB" sz="1600" b="1" dirty="0">
                <a:solidFill>
                  <a:schemeClr val="accent1">
                    <a:lumMod val="75000"/>
                  </a:schemeClr>
                </a:solidFill>
                <a:latin typeface="+mj-lt"/>
                <a:ea typeface="+mj-ea"/>
                <a:cs typeface="+mj-cs"/>
              </a:rPr>
              <a:t>: </a:t>
            </a:r>
            <a:r>
              <a:rPr lang="en-GB" sz="1600" dirty="0">
                <a:latin typeface="+mj-lt"/>
                <a:ea typeface="+mj-ea"/>
                <a:cs typeface="+mj-cs"/>
              </a:rPr>
              <a:t>The four rural electrification cooperatives and the municipal companies are the only entities permitted to sell electricity directly to clients in their concession area. ICE owns the transmission lines, but the co-ops are responsible for distribution through over 7,000 </a:t>
            </a:r>
            <a:r>
              <a:rPr lang="en-GB" sz="1600" dirty="0" smtClean="0">
                <a:latin typeface="+mj-lt"/>
                <a:ea typeface="+mj-ea"/>
                <a:cs typeface="+mj-cs"/>
              </a:rPr>
              <a:t>km </a:t>
            </a:r>
            <a:r>
              <a:rPr lang="en-GB" sz="1600" dirty="0">
                <a:latin typeface="+mj-lt"/>
                <a:ea typeface="+mj-ea"/>
                <a:cs typeface="+mj-cs"/>
              </a:rPr>
              <a:t>of grid, supplying some 150,000 customers. The supply area of the four cooperatives stretches across 22 per cent of the nation’s territory. Law No. 8345 </a:t>
            </a:r>
            <a:r>
              <a:rPr lang="en-GB" sz="1600" dirty="0" smtClean="0">
                <a:latin typeface="+mj-lt"/>
                <a:ea typeface="+mj-ea"/>
                <a:cs typeface="+mj-cs"/>
              </a:rPr>
              <a:t>authorized cooperatives to </a:t>
            </a:r>
            <a:r>
              <a:rPr lang="en-GB" sz="1600" dirty="0">
                <a:latin typeface="+mj-lt"/>
                <a:ea typeface="+mj-ea"/>
                <a:cs typeface="+mj-cs"/>
              </a:rPr>
              <a:t>generate, distribute and sell electrical power to users located in the geographical area of coverage defined by their concession. </a:t>
            </a:r>
            <a:r>
              <a:rPr lang="en-GB" sz="1600" dirty="0" smtClean="0">
                <a:latin typeface="+mj-lt"/>
                <a:ea typeface="+mj-ea"/>
                <a:cs typeface="+mj-cs"/>
              </a:rPr>
              <a:t>The law also </a:t>
            </a:r>
            <a:r>
              <a:rPr lang="en-GB" sz="1600" dirty="0">
                <a:latin typeface="+mj-lt"/>
                <a:ea typeface="+mj-ea"/>
                <a:cs typeface="+mj-cs"/>
              </a:rPr>
              <a:t>authorizes them to sign cooperation, investment and joint operation agreements with each other and with other public and municipal companies.  </a:t>
            </a:r>
            <a:r>
              <a:rPr lang="en-GB" sz="1600" dirty="0" smtClean="0">
                <a:latin typeface="+mj-lt"/>
                <a:ea typeface="+mj-ea"/>
                <a:cs typeface="+mj-cs"/>
              </a:rPr>
              <a:t>NRECA </a:t>
            </a:r>
            <a:r>
              <a:rPr lang="en-GB" sz="1600" dirty="0">
                <a:latin typeface="+mj-lt"/>
                <a:ea typeface="+mj-ea"/>
                <a:cs typeface="+mj-cs"/>
              </a:rPr>
              <a:t>helped establish the four electric co-operatives and, in 1989,  NRECA  also helped these co-ops to form </a:t>
            </a:r>
            <a:r>
              <a:rPr lang="en-GB" sz="1600" dirty="0" err="1" smtClean="0">
                <a:latin typeface="+mj-lt"/>
                <a:ea typeface="+mj-ea"/>
                <a:cs typeface="+mj-cs"/>
              </a:rPr>
              <a:t>Conelectricas</a:t>
            </a:r>
            <a:r>
              <a:rPr lang="en-GB" sz="1600" dirty="0" smtClean="0">
                <a:latin typeface="+mj-lt"/>
                <a:ea typeface="+mj-ea"/>
                <a:cs typeface="+mj-cs"/>
              </a:rPr>
              <a:t> which </a:t>
            </a:r>
            <a:r>
              <a:rPr lang="en-GB" sz="1600" dirty="0">
                <a:latin typeface="+mj-lt"/>
                <a:ea typeface="+mj-ea"/>
                <a:cs typeface="+mj-cs"/>
              </a:rPr>
              <a:t>owns and operates two small hydro plants and sells the energy output to its members. Each of the co-ops has been able to adopt </a:t>
            </a:r>
            <a:r>
              <a:rPr lang="en-GB" sz="1600" dirty="0" smtClean="0">
                <a:latin typeface="+mj-lt"/>
                <a:ea typeface="+mj-ea"/>
                <a:cs typeface="+mj-cs"/>
              </a:rPr>
              <a:t>its </a:t>
            </a:r>
            <a:r>
              <a:rPr lang="en-GB" sz="1600" dirty="0">
                <a:latin typeface="+mj-lt"/>
                <a:ea typeface="+mj-ea"/>
                <a:cs typeface="+mj-cs"/>
              </a:rPr>
              <a:t>own approach.  </a:t>
            </a:r>
            <a:r>
              <a:rPr lang="en-GB" sz="1600" dirty="0" smtClean="0">
                <a:latin typeface="+mj-lt"/>
                <a:ea typeface="+mj-ea"/>
                <a:cs typeface="+mj-cs"/>
              </a:rPr>
              <a:t>For example, COPESANTOS decided </a:t>
            </a:r>
            <a:r>
              <a:rPr lang="en-GB" sz="1600" dirty="0">
                <a:latin typeface="+mj-lt"/>
                <a:ea typeface="+mj-ea"/>
                <a:cs typeface="+mj-cs"/>
              </a:rPr>
              <a:t>that after initial construction of the distribution system was financed by the USAID funding, new consumers </a:t>
            </a:r>
            <a:r>
              <a:rPr lang="en-GB" sz="1600" dirty="0" smtClean="0">
                <a:latin typeface="+mj-lt"/>
                <a:ea typeface="+mj-ea"/>
                <a:cs typeface="+mj-cs"/>
              </a:rPr>
              <a:t>would be </a:t>
            </a:r>
            <a:r>
              <a:rPr lang="en-GB" sz="1600" dirty="0">
                <a:latin typeface="+mj-lt"/>
                <a:ea typeface="+mj-ea"/>
                <a:cs typeface="+mj-cs"/>
              </a:rPr>
              <a:t>required to pay their connection costs.  By </a:t>
            </a:r>
            <a:r>
              <a:rPr lang="en-GB" sz="1600" dirty="0" smtClean="0">
                <a:latin typeface="+mj-lt"/>
                <a:ea typeface="+mj-ea"/>
                <a:cs typeface="+mj-cs"/>
              </a:rPr>
              <a:t>contrast</a:t>
            </a:r>
            <a:r>
              <a:rPr lang="en-GB" sz="1600" dirty="0">
                <a:latin typeface="+mj-lt"/>
                <a:ea typeface="+mj-ea"/>
                <a:cs typeface="+mj-cs"/>
              </a:rPr>
              <a:t>, COOPELESCA started with a partial connection fee and arrangements for members to secure low interest rate bank loans.  The operational models, including the tariffs charged, also </a:t>
            </a:r>
            <a:r>
              <a:rPr lang="en-GB" sz="1600" dirty="0" smtClean="0">
                <a:latin typeface="+mj-lt"/>
                <a:ea typeface="+mj-ea"/>
                <a:cs typeface="+mj-cs"/>
              </a:rPr>
              <a:t>vary </a:t>
            </a:r>
            <a:r>
              <a:rPr lang="en-GB" sz="1600" dirty="0">
                <a:latin typeface="+mj-lt"/>
                <a:ea typeface="+mj-ea"/>
                <a:cs typeface="+mj-cs"/>
              </a:rPr>
              <a:t>across the different co-operatives</a:t>
            </a:r>
            <a:r>
              <a:rPr lang="en-GB" sz="1600" dirty="0" smtClean="0">
                <a:latin typeface="+mj-lt"/>
                <a:ea typeface="+mj-ea"/>
                <a:cs typeface="+mj-cs"/>
              </a:rPr>
              <a:t>.</a:t>
            </a:r>
          </a:p>
          <a:p>
            <a:pPr marL="0" indent="0">
              <a:buNone/>
            </a:pPr>
            <a:r>
              <a:rPr lang="en-GB" sz="1600" b="1" dirty="0">
                <a:solidFill>
                  <a:schemeClr val="accent1">
                    <a:lumMod val="75000"/>
                  </a:schemeClr>
                </a:solidFill>
                <a:latin typeface="+mj-lt"/>
                <a:ea typeface="+mj-ea"/>
                <a:cs typeface="+mj-cs"/>
              </a:rPr>
              <a:t>Impacts Achieved: </a:t>
            </a:r>
            <a:r>
              <a:rPr lang="en-GB" sz="1600" dirty="0">
                <a:latin typeface="+mj-lt"/>
                <a:ea typeface="+mj-ea"/>
                <a:cs typeface="+mj-cs"/>
              </a:rPr>
              <a:t>The four rural cooperative enterprises have been active since the 1960's and are completely self-sufficient; all four have survived and prospered, helping the country to achieve over 99% electrification</a:t>
            </a:r>
            <a:r>
              <a:rPr lang="en-GB" sz="1600" dirty="0" smtClean="0">
                <a:latin typeface="+mj-lt"/>
                <a:ea typeface="+mj-ea"/>
                <a:cs typeface="+mj-cs"/>
              </a:rPr>
              <a:t>. </a:t>
            </a:r>
            <a:r>
              <a:rPr lang="en-GB" sz="1600" dirty="0">
                <a:latin typeface="+mj-lt"/>
                <a:ea typeface="+mj-ea"/>
                <a:cs typeface="+mj-cs"/>
              </a:rPr>
              <a:t>They are entirely not-for-profit and reinvest all financial surplus into improving the quality and the coverage of their services. They are also continually expanding the scope of their operations beyond their original mission, for example into telecommunications, retail, media and insurance services.   They have also provided jobs for </a:t>
            </a:r>
            <a:r>
              <a:rPr lang="en-GB" sz="1600" dirty="0" smtClean="0">
                <a:latin typeface="+mj-lt"/>
                <a:ea typeface="+mj-ea"/>
                <a:cs typeface="+mj-cs"/>
              </a:rPr>
              <a:t>over 1,900 </a:t>
            </a:r>
            <a:r>
              <a:rPr lang="en-GB" sz="1600" dirty="0">
                <a:latin typeface="+mj-lt"/>
                <a:ea typeface="+mj-ea"/>
                <a:cs typeface="+mj-cs"/>
              </a:rPr>
              <a:t>workers. In March 2015, the Costa Rican government announced that the country had gone 75 days without using fossil fuels by relying exclusively on renewable sources to generate power.  </a:t>
            </a:r>
            <a:endParaRPr lang="en-GB" sz="1600" dirty="0" smtClean="0">
              <a:latin typeface="+mj-lt"/>
              <a:ea typeface="+mj-ea"/>
              <a:cs typeface="+mj-cs"/>
            </a:endParaRPr>
          </a:p>
          <a:p>
            <a:pPr marL="0" indent="0">
              <a:buNone/>
            </a:pPr>
            <a:endParaRPr lang="en-GB" sz="1600" dirty="0">
              <a:latin typeface="+mj-lt"/>
              <a:ea typeface="+mj-ea"/>
              <a:cs typeface="+mj-cs"/>
            </a:endParaRPr>
          </a:p>
          <a:p>
            <a:pPr marL="0" indent="0">
              <a:buNone/>
            </a:pPr>
            <a:endParaRPr lang="en-GB" sz="1600" dirty="0" smtClean="0">
              <a:latin typeface="+mj-lt"/>
              <a:ea typeface="+mj-ea"/>
              <a:cs typeface="+mj-cs"/>
            </a:endParaRPr>
          </a:p>
          <a:p>
            <a:pPr marL="0" indent="0">
              <a:buNone/>
            </a:pPr>
            <a:endParaRPr lang="en-GB" sz="1600" dirty="0">
              <a:latin typeface="+mj-lt"/>
              <a:ea typeface="+mj-ea"/>
              <a:cs typeface="+mj-cs"/>
            </a:endParaRPr>
          </a:p>
        </p:txBody>
      </p:sp>
      <p:sp>
        <p:nvSpPr>
          <p:cNvPr id="7" name="Title 1"/>
          <p:cNvSpPr>
            <a:spLocks noGrp="1"/>
          </p:cNvSpPr>
          <p:nvPr>
            <p:ph type="title"/>
          </p:nvPr>
        </p:nvSpPr>
        <p:spPr>
          <a:xfrm>
            <a:off x="213791" y="115966"/>
            <a:ext cx="10907486" cy="788765"/>
          </a:xfrm>
        </p:spPr>
        <p:txBody>
          <a:bodyPr>
            <a:normAutofit/>
          </a:bodyPr>
          <a:lstStyle/>
          <a:p>
            <a:pPr lvl="0"/>
            <a:r>
              <a:rPr lang="en-GB" sz="4000" dirty="0" smtClean="0">
                <a:solidFill>
                  <a:schemeClr val="accent1">
                    <a:lumMod val="75000"/>
                  </a:schemeClr>
                </a:solidFill>
              </a:rPr>
              <a:t>Costa Rica, </a:t>
            </a:r>
            <a:r>
              <a:rPr lang="en-GB" sz="4000" dirty="0">
                <a:solidFill>
                  <a:schemeClr val="accent1">
                    <a:lumMod val="75000"/>
                  </a:schemeClr>
                </a:solidFill>
              </a:rPr>
              <a:t>Distribution </a:t>
            </a:r>
            <a:r>
              <a:rPr lang="en-GB" sz="4000" dirty="0" smtClean="0">
                <a:solidFill>
                  <a:schemeClr val="accent1">
                    <a:lumMod val="75000"/>
                  </a:schemeClr>
                </a:solidFill>
              </a:rPr>
              <a:t>Cooperatives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3" action="ppaction://hlinksldjump"/>
              </a:rPr>
              <a:t>NEXT</a:t>
            </a:r>
            <a:endParaRPr lang="en-GB" b="1" dirty="0"/>
          </a:p>
        </p:txBody>
      </p:sp>
    </p:spTree>
    <p:extLst>
      <p:ext uri="{BB962C8B-B14F-4D97-AF65-F5344CB8AC3E}">
        <p14:creationId xmlns:p14="http://schemas.microsoft.com/office/powerpoint/2010/main" val="946162975"/>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3478" y="970438"/>
            <a:ext cx="11288484" cy="5315404"/>
          </a:xfrm>
        </p:spPr>
        <p:txBody>
          <a:bodyPr>
            <a:noAutofit/>
          </a:bodyPr>
          <a:lstStyle/>
          <a:p>
            <a:pPr marL="0" indent="0">
              <a:buNone/>
            </a:pPr>
            <a:r>
              <a:rPr lang="en-GB" sz="1600" b="1" dirty="0" smtClean="0">
                <a:solidFill>
                  <a:schemeClr val="accent1">
                    <a:lumMod val="75000"/>
                  </a:schemeClr>
                </a:solidFill>
                <a:latin typeface="+mj-lt"/>
              </a:rPr>
              <a:t>Lessons </a:t>
            </a:r>
            <a:r>
              <a:rPr lang="en-GB" sz="1600" b="1" dirty="0">
                <a:solidFill>
                  <a:schemeClr val="accent1">
                    <a:lumMod val="75000"/>
                  </a:schemeClr>
                </a:solidFill>
                <a:latin typeface="+mj-lt"/>
              </a:rPr>
              <a:t>Learned: </a:t>
            </a:r>
            <a:r>
              <a:rPr lang="en-GB" sz="1600" dirty="0">
                <a:latin typeface="+mj-lt"/>
              </a:rPr>
              <a:t>This experience shows that multiple approaches to electricity distribution can be successful even in the same country.  But all need meticulous preparation and continued institutional support when setting up new organizational structures for rural electrification.  Early and full coverage of urban areas provided a secure technical and financial foundation from which to extend the benefits of electrification into rural areas.  The long-term fuel source must however be carefully considered; since climate change may worsen, and rain patterns become more unstable in Central America, Costa Rica has recognised the need to expand solar and wind power capacity in preparation for changing weather conditions that may challenge today’s reliance on hydropower. Experience has shown that, when extending access to electricity, care must be taken to avoid the excessive proliferation of dams (small and large), leading to overproduction of energy and unnecessary </a:t>
            </a:r>
            <a:r>
              <a:rPr lang="en-GB" sz="1600" dirty="0" smtClean="0">
                <a:latin typeface="+mj-lt"/>
              </a:rPr>
              <a:t>environmental </a:t>
            </a:r>
            <a:r>
              <a:rPr lang="en-GB" sz="1600" dirty="0">
                <a:latin typeface="+mj-lt"/>
              </a:rPr>
              <a:t>degradation.  Such dams may also contribute to the expansion of commercial forest plantations, agribusiness production, tourism enclaves and the imposition of genetically modified crops - these are all outcomes that can brings benefits but need to be carefully managed. Local communities have also denounced the impacts of relatively small hydropower projects, which in some cases have involved the loss of artisanal fishing and recreational spaces. </a:t>
            </a:r>
            <a:endParaRPr lang="en-GB" sz="1600" dirty="0" smtClean="0">
              <a:latin typeface="+mj-lt"/>
            </a:endParaRPr>
          </a:p>
          <a:p>
            <a:pPr marL="0" indent="0">
              <a:buNone/>
            </a:pPr>
            <a:r>
              <a:rPr lang="en-GB" sz="1600" dirty="0" smtClean="0">
                <a:solidFill>
                  <a:schemeClr val="accent1">
                    <a:lumMod val="75000"/>
                  </a:schemeClr>
                </a:solidFill>
              </a:rPr>
              <a:t>Effectiveness: </a:t>
            </a:r>
            <a:r>
              <a:rPr lang="en-GB" sz="1600" dirty="0" smtClean="0">
                <a:latin typeface="+mj-lt"/>
              </a:rPr>
              <a:t>The </a:t>
            </a:r>
            <a:r>
              <a:rPr lang="en-GB" sz="1600" dirty="0">
                <a:latin typeface="+mj-lt"/>
              </a:rPr>
              <a:t>co-operatives supply energy to ~400,000 users (~115,000 households), with initial costs offset by early finance of ~US$4.5m (provided by international donors, the national bank, and </a:t>
            </a:r>
            <a:r>
              <a:rPr lang="en-GB" sz="1600" dirty="0" smtClean="0">
                <a:latin typeface="+mj-lt"/>
              </a:rPr>
              <a:t>co-operative members</a:t>
            </a:r>
            <a:r>
              <a:rPr lang="en-GB" sz="1600" dirty="0">
                <a:latin typeface="+mj-lt"/>
              </a:rPr>
              <a:t>).  Cost-covering prices were successfully introduced by the co-operatives after the grants and concessional loans were taken into consideration.  This market driven approach, with co-operatives servicing rural areas, has been very successful (over 99% of the population now have electricity access, with 97% of those connected being powered by renewable energy sources). By  the year 2000, after years of under-pricing, the co-operatives set a minimum charge for the first 30kWh/month at US$2.50-2.75.  Although many users ensured their consumption did not exceed this limit, the fixed charge provided a minimum annual income for the co-operatives of about US$3.6m.  The co-operatives have thereby provided a cost-effective means of servicing the population in remote areas, where the cost of grid extension would be excessive.</a:t>
            </a:r>
          </a:p>
          <a:p>
            <a:pPr marL="0" indent="0">
              <a:buNone/>
            </a:pPr>
            <a:endParaRPr lang="en-GB" sz="1600" dirty="0" smtClean="0">
              <a:latin typeface="+mj-lt"/>
            </a:endParaRPr>
          </a:p>
        </p:txBody>
      </p:sp>
      <p:sp>
        <p:nvSpPr>
          <p:cNvPr id="6" name="Title 1"/>
          <p:cNvSpPr>
            <a:spLocks noGrp="1"/>
          </p:cNvSpPr>
          <p:nvPr>
            <p:ph type="title"/>
          </p:nvPr>
        </p:nvSpPr>
        <p:spPr>
          <a:xfrm>
            <a:off x="213789" y="112047"/>
            <a:ext cx="10907486" cy="788765"/>
          </a:xfrm>
        </p:spPr>
        <p:txBody>
          <a:bodyPr>
            <a:normAutofit/>
          </a:bodyPr>
          <a:lstStyle/>
          <a:p>
            <a:pPr lvl="0"/>
            <a:r>
              <a:rPr lang="en-GB" sz="4000" dirty="0" smtClean="0">
                <a:solidFill>
                  <a:schemeClr val="accent1">
                    <a:lumMod val="75000"/>
                  </a:schemeClr>
                </a:solidFill>
              </a:rPr>
              <a:t>Costa Rica, </a:t>
            </a:r>
            <a:r>
              <a:rPr lang="en-GB" sz="4000" dirty="0">
                <a:solidFill>
                  <a:schemeClr val="accent1">
                    <a:lumMod val="75000"/>
                  </a:schemeClr>
                </a:solidFill>
              </a:rPr>
              <a:t>Distribution </a:t>
            </a:r>
            <a:r>
              <a:rPr lang="en-GB" sz="4000" dirty="0" smtClean="0">
                <a:solidFill>
                  <a:schemeClr val="accent1">
                    <a:lumMod val="75000"/>
                  </a:schemeClr>
                </a:solidFill>
              </a:rPr>
              <a:t>Cooperatives</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450556647"/>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2779" y="960626"/>
            <a:ext cx="11092543" cy="5576661"/>
          </a:xfrm>
        </p:spPr>
        <p:txBody>
          <a:bodyPr>
            <a:normAutofit/>
          </a:bodyPr>
          <a:lstStyle/>
          <a:p>
            <a:pPr marL="0" indent="0">
              <a:buNone/>
            </a:pPr>
            <a:r>
              <a:rPr lang="en-GB" sz="1800" b="1" dirty="0" smtClean="0">
                <a:solidFill>
                  <a:schemeClr val="accent1">
                    <a:lumMod val="75000"/>
                  </a:schemeClr>
                </a:solidFill>
                <a:latin typeface="+mj-lt"/>
                <a:ea typeface="+mj-ea"/>
                <a:cs typeface="+mj-cs"/>
              </a:rPr>
              <a:t>References:</a:t>
            </a:r>
          </a:p>
          <a:p>
            <a:r>
              <a:rPr lang="en-GB" sz="1600" dirty="0">
                <a:latin typeface="+mj-lt"/>
              </a:rPr>
              <a:t>Barnes, D. (2007). The Challenge of Rural Electrification: Strategies for Developing Countries. Book Chapter </a:t>
            </a:r>
            <a:r>
              <a:rPr lang="en-GB" sz="1600" dirty="0">
                <a:latin typeface="+mj-lt"/>
                <a:hlinkClick r:id="rId2"/>
              </a:rPr>
              <a:t>https://books.google.co.uk/books?id=iOBi17Pr3fIC&amp;printsec=frontcover&amp;source=gbs_ge_summary_r&amp;cad=0#v=onepage&amp;q&amp;f=false</a:t>
            </a:r>
            <a:endParaRPr lang="en-GB" sz="1600" dirty="0">
              <a:latin typeface="+mj-lt"/>
            </a:endParaRPr>
          </a:p>
          <a:p>
            <a:r>
              <a:rPr lang="en-GB" sz="1600" dirty="0">
                <a:latin typeface="+mj-lt"/>
                <a:hlinkClick r:id="rId3"/>
              </a:rPr>
              <a:t>http://www.centralamericadata.com/en/search?q1=content_en_le%3A%22Rural+Electrification%22&amp;q2=mattersInCountry_en_le%3A%22Costa+Rica%22</a:t>
            </a:r>
            <a:endParaRPr lang="en-GB" sz="1600" dirty="0">
              <a:latin typeface="+mj-lt"/>
            </a:endParaRPr>
          </a:p>
          <a:p>
            <a:r>
              <a:rPr lang="en-GB" sz="1600" dirty="0" smtClean="0">
                <a:latin typeface="+mj-lt"/>
                <a:hlinkClick r:id="rId4"/>
              </a:rPr>
              <a:t>http</a:t>
            </a:r>
            <a:r>
              <a:rPr lang="en-GB" sz="1600" dirty="0">
                <a:latin typeface="+mj-lt"/>
                <a:hlinkClick r:id="rId4"/>
              </a:rPr>
              <a:t>://www.energy-democracy.net/?p=367</a:t>
            </a:r>
            <a:endParaRPr lang="en-GB" sz="1600" dirty="0">
              <a:latin typeface="+mj-lt"/>
            </a:endParaRPr>
          </a:p>
          <a:p>
            <a:r>
              <a:rPr lang="en-GB" sz="1600" dirty="0" smtClean="0">
                <a:latin typeface="+mj-lt"/>
              </a:rPr>
              <a:t>ESMAP </a:t>
            </a:r>
            <a:r>
              <a:rPr lang="en-GB" sz="1600" dirty="0">
                <a:latin typeface="+mj-lt"/>
              </a:rPr>
              <a:t>(2005), Meeting the Challenge of Rural Electrification in Developing Nations: The Experience of Successful Programs </a:t>
            </a:r>
            <a:r>
              <a:rPr lang="en-GB" sz="1600" dirty="0">
                <a:latin typeface="+mj-lt"/>
                <a:hlinkClick r:id="rId5"/>
              </a:rPr>
              <a:t>https://</a:t>
            </a:r>
            <a:r>
              <a:rPr lang="en-GB" sz="1600" dirty="0" smtClean="0">
                <a:latin typeface="+mj-lt"/>
                <a:hlinkClick r:id="rId5"/>
              </a:rPr>
              <a:t>static.globalinnovationexchange.org/s3fs-public/asset/document/Meeting0the0Ch10Discussion0Version0.pdf?q3Tol9Bdn4yH4J43t3P9t3hq5lh6ZipT</a:t>
            </a:r>
            <a:endParaRPr lang="en-GB" sz="1600" dirty="0" smtClean="0">
              <a:latin typeface="+mj-lt"/>
            </a:endParaRPr>
          </a:p>
          <a:p>
            <a:r>
              <a:rPr lang="en-GB" sz="1600" dirty="0">
                <a:latin typeface="+mj-lt"/>
                <a:hlinkClick r:id="rId6"/>
              </a:rPr>
              <a:t>http://library.fes.de/pdf-files/bueros/mexiko/13389.pdf</a:t>
            </a:r>
            <a:endParaRPr lang="en-GB" sz="1600" dirty="0">
              <a:latin typeface="+mj-lt"/>
            </a:endParaRPr>
          </a:p>
          <a:p>
            <a:r>
              <a:rPr lang="en-GB" sz="1600" dirty="0" smtClean="0">
                <a:latin typeface="+mj-lt"/>
                <a:hlinkClick r:id="rId7"/>
              </a:rPr>
              <a:t>http</a:t>
            </a:r>
            <a:r>
              <a:rPr lang="en-GB" sz="1600" dirty="0">
                <a:latin typeface="+mj-lt"/>
                <a:hlinkClick r:id="rId7"/>
              </a:rPr>
              <a:t>://www.nrecainternational.coop/where-we-work/costa-rica</a:t>
            </a:r>
            <a:r>
              <a:rPr lang="en-GB" sz="1600" dirty="0" smtClean="0">
                <a:latin typeface="+mj-lt"/>
                <a:hlinkClick r:id="rId7"/>
              </a:rPr>
              <a:t>/</a:t>
            </a:r>
            <a:endParaRPr lang="en-GB" sz="1600" dirty="0" smtClean="0">
              <a:latin typeface="+mj-lt"/>
            </a:endParaRPr>
          </a:p>
          <a:p>
            <a:r>
              <a:rPr lang="en-GB" sz="1600" dirty="0" smtClean="0">
                <a:latin typeface="+mj-lt"/>
                <a:hlinkClick r:id="rId8"/>
              </a:rPr>
              <a:t>http://www.uwcc.wisc.edu/pdf/Providing%20clean%20energy%20through%20cooperatives.pdf</a:t>
            </a:r>
            <a:endParaRPr lang="en-GB" sz="1600" dirty="0" smtClean="0">
              <a:latin typeface="+mj-lt"/>
            </a:endParaRPr>
          </a:p>
          <a:p>
            <a:endParaRPr lang="en-GB" sz="1600" dirty="0">
              <a:latin typeface="+mj-lt"/>
            </a:endParaRPr>
          </a:p>
        </p:txBody>
      </p:sp>
      <p:sp>
        <p:nvSpPr>
          <p:cNvPr id="7" name="Title 1"/>
          <p:cNvSpPr>
            <a:spLocks noGrp="1"/>
          </p:cNvSpPr>
          <p:nvPr>
            <p:ph type="title"/>
          </p:nvPr>
        </p:nvSpPr>
        <p:spPr>
          <a:xfrm>
            <a:off x="210045" y="115860"/>
            <a:ext cx="10907486" cy="788765"/>
          </a:xfrm>
        </p:spPr>
        <p:txBody>
          <a:bodyPr>
            <a:normAutofit/>
          </a:bodyPr>
          <a:lstStyle/>
          <a:p>
            <a:pPr lvl="0"/>
            <a:r>
              <a:rPr lang="en-GB" sz="4000" dirty="0" smtClean="0">
                <a:solidFill>
                  <a:schemeClr val="accent1">
                    <a:lumMod val="75000"/>
                  </a:schemeClr>
                </a:solidFill>
              </a:rPr>
              <a:t>Costa Rica, </a:t>
            </a:r>
            <a:r>
              <a:rPr lang="en-GB" sz="4000" dirty="0">
                <a:solidFill>
                  <a:schemeClr val="accent1">
                    <a:lumMod val="75000"/>
                  </a:schemeClr>
                </a:solidFill>
              </a:rPr>
              <a:t>Distribution </a:t>
            </a:r>
            <a:r>
              <a:rPr lang="en-GB" sz="4000" dirty="0" smtClean="0">
                <a:solidFill>
                  <a:schemeClr val="accent1">
                    <a:lumMod val="75000"/>
                  </a:schemeClr>
                </a:solidFill>
              </a:rPr>
              <a:t>Cooperatives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9" action="ppaction://hlinksldjump"/>
              </a:rPr>
              <a:t>NEXT</a:t>
            </a:r>
            <a:endParaRPr lang="en-GB" b="1" dirty="0"/>
          </a:p>
        </p:txBody>
      </p:sp>
      <p:pic>
        <p:nvPicPr>
          <p:cNvPr id="8" name="Picture 7" descr="strommast_stadt_01.jpg"/>
          <p:cNvPicPr>
            <a:picLocks noChangeAspect="1"/>
          </p:cNvPicPr>
          <p:nvPr/>
        </p:nvPicPr>
        <p:blipFill>
          <a:blip r:embed="rId10" cstate="screen"/>
          <a:stretch>
            <a:fillRect/>
          </a:stretch>
        </p:blipFill>
        <p:spPr>
          <a:xfrm>
            <a:off x="0" y="5120640"/>
            <a:ext cx="9552722" cy="1737360"/>
          </a:xfrm>
          <a:prstGeom prst="rect">
            <a:avLst/>
          </a:prstGeom>
        </p:spPr>
      </p:pic>
    </p:spTree>
    <p:extLst>
      <p:ext uri="{BB962C8B-B14F-4D97-AF65-F5344CB8AC3E}">
        <p14:creationId xmlns:p14="http://schemas.microsoft.com/office/powerpoint/2010/main" val="582040454"/>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1253" y="16776"/>
            <a:ext cx="10907486" cy="788765"/>
          </a:xfrm>
        </p:spPr>
        <p:txBody>
          <a:bodyPr>
            <a:normAutofit/>
          </a:bodyPr>
          <a:lstStyle/>
          <a:p>
            <a:pPr lvl="0"/>
            <a:r>
              <a:rPr lang="en-GB" sz="4000" dirty="0" smtClean="0">
                <a:solidFill>
                  <a:schemeClr val="accent1">
                    <a:lumMod val="75000"/>
                  </a:schemeClr>
                </a:solidFill>
              </a:rPr>
              <a:t>Costa Rica, </a:t>
            </a:r>
            <a:r>
              <a:rPr lang="en-GB" sz="4000" dirty="0">
                <a:solidFill>
                  <a:schemeClr val="accent1">
                    <a:lumMod val="75000"/>
                  </a:schemeClr>
                </a:solidFill>
              </a:rPr>
              <a:t>Distribution </a:t>
            </a:r>
            <a:r>
              <a:rPr lang="en-GB" sz="4000" dirty="0" smtClean="0">
                <a:solidFill>
                  <a:schemeClr val="accent1">
                    <a:lumMod val="75000"/>
                  </a:schemeClr>
                </a:solidFill>
              </a:rPr>
              <a:t>Cooperatives</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255910559"/>
              </p:ext>
            </p:extLst>
          </p:nvPr>
        </p:nvGraphicFramePr>
        <p:xfrm>
          <a:off x="195946" y="734171"/>
          <a:ext cx="11702142" cy="5643647"/>
        </p:xfrm>
        <a:graphic>
          <a:graphicData uri="http://schemas.openxmlformats.org/drawingml/2006/table">
            <a:tbl>
              <a:tblPr/>
              <a:tblGrid>
                <a:gridCol w="1950357">
                  <a:extLst>
                    <a:ext uri="{9D8B030D-6E8A-4147-A177-3AD203B41FA5}">
                      <a16:colId xmlns:a16="http://schemas.microsoft.com/office/drawing/2014/main" val="20000"/>
                    </a:ext>
                  </a:extLst>
                </a:gridCol>
                <a:gridCol w="1950357">
                  <a:extLst>
                    <a:ext uri="{9D8B030D-6E8A-4147-A177-3AD203B41FA5}">
                      <a16:colId xmlns:a16="http://schemas.microsoft.com/office/drawing/2014/main" val="20001"/>
                    </a:ext>
                  </a:extLst>
                </a:gridCol>
                <a:gridCol w="1950357">
                  <a:extLst>
                    <a:ext uri="{9D8B030D-6E8A-4147-A177-3AD203B41FA5}">
                      <a16:colId xmlns:a16="http://schemas.microsoft.com/office/drawing/2014/main" val="20002"/>
                    </a:ext>
                  </a:extLst>
                </a:gridCol>
                <a:gridCol w="1950357">
                  <a:extLst>
                    <a:ext uri="{9D8B030D-6E8A-4147-A177-3AD203B41FA5}">
                      <a16:colId xmlns:a16="http://schemas.microsoft.com/office/drawing/2014/main" val="20003"/>
                    </a:ext>
                  </a:extLst>
                </a:gridCol>
                <a:gridCol w="1950357">
                  <a:extLst>
                    <a:ext uri="{9D8B030D-6E8A-4147-A177-3AD203B41FA5}">
                      <a16:colId xmlns:a16="http://schemas.microsoft.com/office/drawing/2014/main" val="20004"/>
                    </a:ext>
                  </a:extLst>
                </a:gridCol>
                <a:gridCol w="1950357">
                  <a:extLst>
                    <a:ext uri="{9D8B030D-6E8A-4147-A177-3AD203B41FA5}">
                      <a16:colId xmlns:a16="http://schemas.microsoft.com/office/drawing/2014/main" val="20005"/>
                    </a:ext>
                  </a:extLst>
                </a:gridCol>
              </a:tblGrid>
              <a:tr h="464398">
                <a:tc>
                  <a:txBody>
                    <a:bodyPr/>
                    <a:lstStyle/>
                    <a:p>
                      <a:pPr algn="ctr" fontAlgn="ctr"/>
                      <a:r>
                        <a:rPr lang="en-GB" sz="1400" b="0" i="0" u="none" strike="noStrike" dirty="0">
                          <a:solidFill>
                            <a:schemeClr val="bg1"/>
                          </a:solidFill>
                          <a:effectLst/>
                          <a:latin typeface="Calibri"/>
                        </a:rPr>
                        <a:t> Technology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623547">
                <a:tc rowSpan="2">
                  <a:txBody>
                    <a:bodyPr/>
                    <a:lstStyle/>
                    <a:p>
                      <a:pPr algn="ctr" fontAlgn="ctr"/>
                      <a:r>
                        <a:rPr lang="en-GB" sz="1400" b="0" i="0" u="none" strike="noStrike">
                          <a:solidFill>
                            <a:srgbClr val="000000"/>
                          </a:solidFill>
                          <a:effectLst/>
                          <a:latin typeface="Calibri"/>
                        </a:rPr>
                        <a:t>Grid Extension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Government/ Public Utility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smtClean="0">
                          <a:solidFill>
                            <a:schemeClr val="bg1"/>
                          </a:solidFill>
                          <a:effectLst/>
                          <a:latin typeface="Calibri"/>
                        </a:rPr>
                        <a:t>Concession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2"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rowSpan="4">
                  <a:txBody>
                    <a:bodyPr/>
                    <a:lstStyle/>
                    <a:p>
                      <a:pPr algn="ctr" fontAlgn="ctr"/>
                      <a:r>
                        <a:rPr lang="en-GB" sz="1400" b="0" i="0" u="none" strike="noStrike" dirty="0">
                          <a:solidFill>
                            <a:srgbClr val="000000"/>
                          </a:solidFill>
                          <a:effectLst/>
                          <a:latin typeface="Calibri"/>
                        </a:rPr>
                        <a:t>Uniform Regulated Tariff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Private/Market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Direct Energy Access </a:t>
                      </a:r>
                      <a:r>
                        <a:rPr lang="en-GB" sz="1400" b="0" i="0" u="none" strike="noStrike" dirty="0" smtClean="0">
                          <a:solidFill>
                            <a:schemeClr val="bg1"/>
                          </a:solidFill>
                          <a:effectLst/>
                          <a:latin typeface="Calibri"/>
                        </a:rPr>
                        <a:t>Provision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01"/>
                  </a:ext>
                </a:extLst>
              </a:tr>
              <a:tr h="46439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User </a:t>
                      </a:r>
                      <a:r>
                        <a:rPr lang="en-GB" sz="1400" b="0" i="0" u="none" strike="noStrike" dirty="0" smtClean="0">
                          <a:solidFill>
                            <a:schemeClr val="bg1"/>
                          </a:solidFill>
                          <a:effectLst/>
                          <a:latin typeface="Calibri"/>
                        </a:rPr>
                        <a:t>Finance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en-GB" sz="1400" b="0" i="0" u="none" strike="noStrike" dirty="0">
                          <a:solidFill>
                            <a:srgbClr val="000000"/>
                          </a:solidFill>
                          <a:effectLst/>
                          <a:latin typeface="Calibri"/>
                        </a:rPr>
                        <a:t>Institutional Restructuring</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32199">
                <a:tc rowSpan="2">
                  <a:txBody>
                    <a:bodyPr/>
                    <a:lstStyle/>
                    <a:p>
                      <a:pPr algn="ctr" fontAlgn="ctr"/>
                      <a:r>
                        <a:rPr lang="en-GB" sz="1400" b="0" i="0" u="none" strike="noStrike" dirty="0">
                          <a:solidFill>
                            <a:schemeClr val="bg1"/>
                          </a:solidFill>
                          <a:effectLst/>
                          <a:latin typeface="Calibri"/>
                        </a:rPr>
                        <a:t>Grid-connected </a:t>
                      </a:r>
                      <a:r>
                        <a:rPr lang="en-GB" sz="1400" b="0" i="0" u="none" strike="noStrike" dirty="0" smtClean="0">
                          <a:solidFill>
                            <a:schemeClr val="bg1"/>
                          </a:solidFill>
                          <a:effectLst/>
                          <a:latin typeface="Calibri"/>
                        </a:rPr>
                        <a:t>mini-grid/ </a:t>
                      </a:r>
                      <a:r>
                        <a:rPr lang="en-GB" sz="1400" b="0" i="0" u="none" strike="noStrike" dirty="0">
                          <a:solidFill>
                            <a:schemeClr val="bg1"/>
                          </a:solidFill>
                          <a:effectLst/>
                          <a:latin typeface="Calibri"/>
                        </a:rPr>
                        <a:t>distribution </a:t>
                      </a:r>
                      <a:r>
                        <a:rPr lang="en-GB" sz="1400" b="0" i="0" u="none" strike="noStrike" dirty="0" smtClean="0">
                          <a:solidFill>
                            <a:schemeClr val="bg1"/>
                          </a:solidFill>
                          <a:effectLst/>
                          <a:latin typeface="Calibri"/>
                        </a:rPr>
                        <a:t>system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5" action="ppaction://hlinksldjump"/>
                        </a:rPr>
                        <a:t>Return to Examples</a:t>
                      </a: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9900"/>
                    </a:solidFill>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a:solidFill>
                            <a:srgbClr val="000000"/>
                          </a:solidFill>
                          <a:effectLst/>
                          <a:latin typeface="Calibri"/>
                        </a:rPr>
                        <a:t>Regulatory Reform</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6439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696596">
                <a:tc rowSpan="3">
                  <a:txBody>
                    <a:bodyPr/>
                    <a:lstStyle/>
                    <a:p>
                      <a:pPr algn="ctr" fontAlgn="ctr"/>
                      <a:r>
                        <a:rPr lang="en-GB" sz="1400" b="0" i="0" u="none" strike="noStrike" dirty="0">
                          <a:solidFill>
                            <a:srgbClr val="000000"/>
                          </a:solidFill>
                          <a:effectLst/>
                          <a:latin typeface="Calibri"/>
                        </a:rPr>
                        <a:t>Isolated </a:t>
                      </a:r>
                      <a:r>
                        <a:rPr lang="en-GB" sz="1400" b="0" i="0" u="none" strike="noStrike" dirty="0" smtClean="0">
                          <a:solidFill>
                            <a:srgbClr val="000000"/>
                          </a:solidFill>
                          <a:effectLst/>
                          <a:latin typeface="Calibri"/>
                        </a:rPr>
                        <a:t>mini-grid</a:t>
                      </a: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Private Sector (non-Government)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License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chemeClr val="bg1"/>
                          </a:solidFill>
                          <a:effectLst/>
                          <a:latin typeface="Calibri"/>
                        </a:rPr>
                        <a:t>Individual </a:t>
                      </a:r>
                      <a:r>
                        <a:rPr lang="en-GB" sz="1400" b="0" i="0" u="none" strike="noStrike" dirty="0" smtClean="0">
                          <a:solidFill>
                            <a:schemeClr val="bg1"/>
                          </a:solidFill>
                          <a:effectLst/>
                          <a:latin typeface="Calibri"/>
                        </a:rPr>
                        <a:t>Regulated</a:t>
                      </a: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183"/>
                    </a:solidFill>
                  </a:tcPr>
                </a:tc>
                <a:tc rowSpan="2">
                  <a:txBody>
                    <a:bodyPr/>
                    <a:lstStyle/>
                    <a:p>
                      <a:pPr algn="ctr" fontAlgn="ctr"/>
                      <a:r>
                        <a:rPr lang="en-GB" sz="1400" b="0" i="0" u="none" strike="noStrike" dirty="0">
                          <a:solidFill>
                            <a:srgbClr val="000000"/>
                          </a:solidFill>
                          <a:effectLst/>
                          <a:latin typeface="Calibri"/>
                        </a:rPr>
                        <a:t>Cross-Subsidies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Quality/Technical Standards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1569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Technical </a:t>
                      </a:r>
                      <a:r>
                        <a:rPr lang="en-GB" sz="1400" b="0" i="0" u="none" strike="noStrike" dirty="0" smtClean="0">
                          <a:solidFill>
                            <a:schemeClr val="bg1"/>
                          </a:solidFill>
                          <a:effectLst/>
                          <a:latin typeface="Calibri"/>
                        </a:rPr>
                        <a:t>Assistance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6"/>
                  </a:ext>
                </a:extLst>
              </a:tr>
              <a:tr h="62354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a:solidFill>
                            <a:srgbClr val="000000"/>
                          </a:solidFill>
                          <a:effectLst/>
                          <a:latin typeface="Calibri"/>
                        </a:rPr>
                        <a:t>Tax Exemptions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Capacity Building/ Awareness </a:t>
                      </a:r>
                      <a:r>
                        <a:rPr lang="en-GB" sz="1400" b="0" i="0" u="none" strike="noStrike" dirty="0" smtClean="0">
                          <a:solidFill>
                            <a:schemeClr val="bg1"/>
                          </a:solidFill>
                          <a:effectLst/>
                          <a:latin typeface="Calibri"/>
                        </a:rPr>
                        <a:t>Raising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a:solidFill>
                          <a:schemeClr val="bg1"/>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7"/>
                  </a:ext>
                </a:extLst>
              </a:tr>
              <a:tr h="696596">
                <a:tc rowSpan="4">
                  <a:txBody>
                    <a:bodyPr/>
                    <a:lstStyle/>
                    <a:p>
                      <a:pPr algn="ctr" fontAlgn="ctr"/>
                      <a:r>
                        <a:rPr lang="en-GB" sz="1400" b="0" i="0" u="none" strike="noStrike" dirty="0">
                          <a:solidFill>
                            <a:srgbClr val="000000"/>
                          </a:solidFill>
                          <a:effectLst/>
                          <a:latin typeface="Calibri"/>
                        </a:rPr>
                        <a:t>Standalone systems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1"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32199">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Demand Promotion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53784">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2199">
                <a:tc vMerge="1">
                  <a:txBody>
                    <a:bodyPr/>
                    <a:lstStyle/>
                    <a:p>
                      <a:pPr algn="ctr" fontAlgn="ct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6" name="TextBox 5">
            <a:hlinkClick r:id="rId12"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3" action="ppaction://hlinksldjump"/>
              </a:rPr>
              <a:t>CATEGORY DASHBOARD</a:t>
            </a:r>
            <a:endParaRPr lang="en-GB" dirty="0"/>
          </a:p>
        </p:txBody>
      </p:sp>
      <p:sp>
        <p:nvSpPr>
          <p:cNvPr id="8" name="TextBox 7">
            <a:hlinkClick r:id="rId12"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4" action="ppaction://hlinksldjump"/>
              </a:rPr>
              <a:t>EXAMPLES TABLE</a:t>
            </a:r>
            <a:endParaRPr lang="en-GB" dirty="0"/>
          </a:p>
        </p:txBody>
      </p:sp>
    </p:spTree>
    <p:extLst>
      <p:ext uri="{BB962C8B-B14F-4D97-AF65-F5344CB8AC3E}">
        <p14:creationId xmlns:p14="http://schemas.microsoft.com/office/powerpoint/2010/main" val="3042491147"/>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81198"/>
            <a:ext cx="10907486" cy="788765"/>
          </a:xfrm>
        </p:spPr>
        <p:txBody>
          <a:bodyPr>
            <a:normAutofit/>
          </a:bodyPr>
          <a:lstStyle/>
          <a:p>
            <a:pPr lvl="0"/>
            <a:r>
              <a:rPr lang="en-GB" sz="4000" dirty="0" smtClean="0">
                <a:solidFill>
                  <a:schemeClr val="accent1">
                    <a:lumMod val="75000"/>
                  </a:schemeClr>
                </a:solidFill>
              </a:rPr>
              <a:t>Ethiopia, Solar Market Development</a:t>
            </a:r>
            <a:endParaRPr lang="en-GB" sz="4000" dirty="0">
              <a:solidFill>
                <a:schemeClr val="accent1">
                  <a:lumMod val="75000"/>
                </a:schemeClr>
              </a:solidFill>
            </a:endParaRPr>
          </a:p>
        </p:txBody>
      </p:sp>
      <p:sp>
        <p:nvSpPr>
          <p:cNvPr id="5" name="Content Placeholder 4"/>
          <p:cNvSpPr>
            <a:spLocks noGrp="1"/>
          </p:cNvSpPr>
          <p:nvPr>
            <p:ph idx="1"/>
          </p:nvPr>
        </p:nvSpPr>
        <p:spPr>
          <a:xfrm>
            <a:off x="185053" y="642255"/>
            <a:ext cx="12006947" cy="6183090"/>
          </a:xfrm>
        </p:spPr>
        <p:txBody>
          <a:bodyPr>
            <a:noAutofit/>
          </a:bodyPr>
          <a:lstStyle/>
          <a:p>
            <a:pPr marL="0" indent="0">
              <a:lnSpc>
                <a:spcPct val="100000"/>
              </a:lnSpc>
              <a:spcBef>
                <a:spcPts val="0"/>
              </a:spcBef>
              <a:buNone/>
            </a:pPr>
            <a:r>
              <a:rPr lang="en-GB" sz="1500" b="1" dirty="0">
                <a:solidFill>
                  <a:schemeClr val="accent1">
                    <a:lumMod val="75000"/>
                  </a:schemeClr>
                </a:solidFill>
                <a:latin typeface="+mj-lt"/>
              </a:rPr>
              <a:t>Categories </a:t>
            </a:r>
          </a:p>
          <a:p>
            <a:pPr marL="0" indent="0">
              <a:lnSpc>
                <a:spcPct val="100000"/>
              </a:lnSpc>
              <a:spcBef>
                <a:spcPts val="0"/>
              </a:spcBef>
              <a:buNone/>
            </a:pPr>
            <a:r>
              <a:rPr lang="en-GB" sz="1500" dirty="0">
                <a:latin typeface="+mj-lt"/>
              </a:rPr>
              <a:t>(</a:t>
            </a:r>
            <a:r>
              <a:rPr lang="en-GB" sz="1500" dirty="0" smtClean="0">
                <a:latin typeface="+mj-lt"/>
              </a:rPr>
              <a:t>highlighted):</a:t>
            </a:r>
            <a:endParaRPr lang="en-GB" sz="1500" dirty="0">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r>
              <a:rPr lang="en-GB" sz="1500" b="1" dirty="0" smtClean="0">
                <a:solidFill>
                  <a:schemeClr val="accent1">
                    <a:lumMod val="75000"/>
                  </a:schemeClr>
                </a:solidFill>
                <a:latin typeface="+mj-lt"/>
              </a:rPr>
              <a:t/>
            </a:r>
            <a:br>
              <a:rPr lang="en-GB" sz="1500" b="1" dirty="0" smtClean="0">
                <a:solidFill>
                  <a:schemeClr val="accent1">
                    <a:lumMod val="75000"/>
                  </a:schemeClr>
                </a:solidFill>
                <a:latin typeface="+mj-lt"/>
              </a:rPr>
            </a:b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600"/>
              </a:spcBef>
              <a:buNone/>
            </a:pPr>
            <a:r>
              <a:rPr lang="en-GB" sz="1500" b="1" dirty="0" smtClean="0">
                <a:solidFill>
                  <a:schemeClr val="accent1">
                    <a:lumMod val="75000"/>
                  </a:schemeClr>
                </a:solidFill>
                <a:latin typeface="+mj-lt"/>
              </a:rPr>
              <a:t>Description  </a:t>
            </a:r>
            <a:r>
              <a:rPr lang="en-GB" sz="1500" dirty="0" smtClean="0">
                <a:latin typeface="+mj-lt"/>
              </a:rPr>
              <a:t>An </a:t>
            </a:r>
            <a:r>
              <a:rPr lang="en-GB" sz="1500" dirty="0">
                <a:latin typeface="+mj-lt"/>
              </a:rPr>
              <a:t>off-grid solar market development programme has been implemented through policy/regulatory changes and incentives.  The Rural Electrification Strategy prepared in 2002 was aimed at improving access to better social services (communication, water health and education), reducing negative environmental impacts, and promoting private sector participation in increasing access to electricity in off-grid areas.  Solar PV based electrification was recommended for isolated and dispersed electricity requirements. Several projects have since been initiated as part of the programme including Light For Education, Scaling up Solar Energy Supply (Revolving Fund), Lighting Rural homes and community services, Solar power installation for Health institutions, and Lighting Student Homes.  This has involved several national and international funders.  For example, the Development Bank of Ethiopia (DBE) and the World Bank have provided working capital loans to private sector household solar providers, as well as micro-finance to households for the purchase of solar lanterns and Solar Home Systems (SHS).  Also, the Solar Energy Foundation supported the unsubsidized introduction of SHS through entrepreneurs using low-cost downsized systems, RFID (Radio Frequency ID) card payment and revolving-fund micro-finance. This was facilitated with awareness raising/marketing through schools and media campaigns.  Concessionary loans (interest free) were also provided by the </a:t>
            </a:r>
            <a:r>
              <a:rPr lang="en-GB" sz="1500" dirty="0" smtClean="0">
                <a:latin typeface="+mj-lt"/>
              </a:rPr>
              <a:t>national </a:t>
            </a:r>
          </a:p>
          <a:p>
            <a:pPr marL="0" indent="0">
              <a:spcBef>
                <a:spcPts val="0"/>
              </a:spcBef>
              <a:buNone/>
            </a:pPr>
            <a:r>
              <a:rPr lang="en-GB" sz="1500" dirty="0" smtClean="0">
                <a:latin typeface="+mj-lt"/>
              </a:rPr>
              <a:t>electricity </a:t>
            </a:r>
            <a:r>
              <a:rPr lang="en-GB" sz="1500" dirty="0">
                <a:latin typeface="+mj-lt"/>
              </a:rPr>
              <a:t>utility (EEPCO) to households for connection charges, with funding from the Global Programme for Output-Based Aid (GPOBA).</a:t>
            </a:r>
            <a:endParaRPr lang="en-GB" sz="1500" dirty="0"/>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6977" y="717587"/>
            <a:ext cx="7724775" cy="3705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9796111"/>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7381" y="973966"/>
            <a:ext cx="11179628" cy="6074228"/>
          </a:xfrm>
        </p:spPr>
        <p:txBody>
          <a:bodyPr>
            <a:normAutofit/>
          </a:bodyPr>
          <a:lstStyle/>
          <a:p>
            <a:pPr marL="0" indent="0">
              <a:buNone/>
            </a:pPr>
            <a:r>
              <a:rPr lang="en-GB" sz="1600" b="1" dirty="0">
                <a:solidFill>
                  <a:schemeClr val="accent1">
                    <a:lumMod val="75000"/>
                  </a:schemeClr>
                </a:solidFill>
                <a:latin typeface="+mj-lt"/>
                <a:ea typeface="+mj-ea"/>
                <a:cs typeface="+mj-cs"/>
              </a:rPr>
              <a:t>Context</a:t>
            </a:r>
            <a:r>
              <a:rPr lang="en-GB" sz="1600" b="1" dirty="0" smtClean="0">
                <a:solidFill>
                  <a:schemeClr val="accent1">
                    <a:lumMod val="75000"/>
                  </a:schemeClr>
                </a:solidFill>
                <a:latin typeface="+mj-lt"/>
                <a:ea typeface="+mj-ea"/>
                <a:cs typeface="+mj-cs"/>
              </a:rPr>
              <a:t>: </a:t>
            </a:r>
            <a:r>
              <a:rPr lang="en-GB" sz="1600" dirty="0">
                <a:latin typeface="+mj-lt"/>
                <a:ea typeface="+mj-ea"/>
                <a:cs typeface="+mj-cs"/>
              </a:rPr>
              <a:t>Ethiopia’s electricity sector is underdeveloped but with prospects for rapid growth - it has been distorted by past policy and has lacked private sector investment. The government has been committed to urban and industrial upgrades, but most of the population lives in rural areas.  Over the past 15 years, the approach to raising electrification rates has been focused on extending the national grid to more villages and towns. Yet the number of households without electricity remains quite high.  In 2016, less than 30% of the population had access to electricity (which is 15% higher than in 2007, but means that 70 million people are still unconnected).   95% of people in large towns and 83% in small towns have electricity (2014 data) but, in rural areas, only 7.9% of people have access (2016).  In 2015, Ethiopian Electric Power (EEP) announced that it had connected 5,415 rural towns under its Rural Electrification Programme (REP) over the previous nine years.  But the extremely low electricity price makes it difficult for the utility to recover its costs, thus causing problems for rural electrification as a business. There is a growing </a:t>
            </a:r>
            <a:r>
              <a:rPr lang="en-GB" sz="1600" dirty="0" smtClean="0">
                <a:latin typeface="+mj-lt"/>
                <a:ea typeface="+mj-ea"/>
                <a:cs typeface="+mj-cs"/>
              </a:rPr>
              <a:t>consensus </a:t>
            </a:r>
            <a:r>
              <a:rPr lang="en-GB" sz="1600" dirty="0">
                <a:latin typeface="+mj-lt"/>
                <a:ea typeface="+mj-ea"/>
                <a:cs typeface="+mj-cs"/>
              </a:rPr>
              <a:t>that stand-alone systems can be an effective means to electrify rural households. At present, diesel generation sets are popular and well known in the country. Renewable sources of energy are less familiar and their contribution to electrification is minimal.  Ethiopia is however seen as a frontrunner in the field of future renewable energy deployment. It has set ambitious targets for carbon neutral growth towards 2025, aligned with its sustainable development and poverty reduction goals. The country has abundant natural energy resources such as solar, water and wind, which supply most of the current electricity production (generally in the form of large scale grid connected systems).  But the supply of such energy to rural areas faces a range of barriers including market uncertainty, no successful business models and no clear policy framework for the future supply of clean energy.</a:t>
            </a:r>
          </a:p>
          <a:p>
            <a:pPr marL="0" indent="0">
              <a:buNone/>
            </a:pPr>
            <a:r>
              <a:rPr lang="en-GB" sz="1600" b="1" dirty="0" smtClean="0">
                <a:solidFill>
                  <a:schemeClr val="accent1">
                    <a:lumMod val="75000"/>
                  </a:schemeClr>
                </a:solidFill>
                <a:latin typeface="+mj-lt"/>
                <a:ea typeface="+mj-ea"/>
                <a:cs typeface="+mj-cs"/>
              </a:rPr>
              <a:t>Objectives</a:t>
            </a:r>
            <a:r>
              <a:rPr lang="en-GB" sz="1600" b="1" dirty="0">
                <a:solidFill>
                  <a:schemeClr val="accent1">
                    <a:lumMod val="75000"/>
                  </a:schemeClr>
                </a:solidFill>
                <a:latin typeface="+mj-lt"/>
                <a:ea typeface="+mj-ea"/>
                <a:cs typeface="+mj-cs"/>
              </a:rPr>
              <a:t>:</a:t>
            </a:r>
            <a:r>
              <a:rPr lang="en-GB" sz="1600" dirty="0">
                <a:solidFill>
                  <a:schemeClr val="accent1">
                    <a:lumMod val="75000"/>
                  </a:schemeClr>
                </a:solidFill>
                <a:latin typeface="+mj-lt"/>
                <a:ea typeface="+mj-ea"/>
                <a:cs typeface="+mj-cs"/>
              </a:rPr>
              <a:t> </a:t>
            </a:r>
            <a:r>
              <a:rPr lang="en-GB" sz="1600" dirty="0">
                <a:latin typeface="+mj-lt"/>
                <a:ea typeface="+mj-ea"/>
                <a:cs typeface="+mj-cs"/>
              </a:rPr>
              <a:t>The broad goal was poverty alleviation and creating a long-term sustainable solar market in Ethiopia.  Specific targets were 3.6 million solar lanterns and 400,000 solar home systems by 2020.  The programme also aimed to create jobs, and to transfer knowledge by training solar technicians and make them available for the developing solar market.</a:t>
            </a:r>
          </a:p>
          <a:p>
            <a:pPr marL="0" indent="0">
              <a:buNone/>
            </a:pPr>
            <a:r>
              <a:rPr lang="en-GB" sz="1600" b="1" dirty="0" smtClean="0">
                <a:solidFill>
                  <a:schemeClr val="accent1">
                    <a:lumMod val="75000"/>
                  </a:schemeClr>
                </a:solidFill>
                <a:latin typeface="+mj-lt"/>
                <a:ea typeface="+mj-ea"/>
                <a:cs typeface="+mj-cs"/>
              </a:rPr>
              <a:t>Legal </a:t>
            </a:r>
            <a:r>
              <a:rPr lang="en-GB" sz="1600" b="1" dirty="0">
                <a:solidFill>
                  <a:schemeClr val="accent1">
                    <a:lumMod val="75000"/>
                  </a:schemeClr>
                </a:solidFill>
                <a:latin typeface="+mj-lt"/>
                <a:ea typeface="+mj-ea"/>
                <a:cs typeface="+mj-cs"/>
              </a:rPr>
              <a:t>Basis: </a:t>
            </a:r>
            <a:r>
              <a:rPr lang="en-GB" sz="1600" dirty="0">
                <a:latin typeface="+mj-lt"/>
                <a:ea typeface="+mj-ea"/>
                <a:cs typeface="+mj-cs"/>
              </a:rPr>
              <a:t>The Second Growth and Transformation Plan (GTP II) of Ethiopia (2015/16-2019/20) </a:t>
            </a:r>
            <a:r>
              <a:rPr lang="en-GB" sz="1600" dirty="0" smtClean="0">
                <a:latin typeface="+mj-lt"/>
                <a:ea typeface="+mj-ea"/>
                <a:cs typeface="+mj-cs"/>
              </a:rPr>
              <a:t>– National Planning </a:t>
            </a:r>
            <a:r>
              <a:rPr lang="en-GB" sz="1600" dirty="0">
                <a:latin typeface="+mj-lt"/>
                <a:ea typeface="+mj-ea"/>
                <a:cs typeface="+mj-cs"/>
              </a:rPr>
              <a:t>Commission, September 2015, states that the Rural Electricity Access program will continue to be implemented. </a:t>
            </a:r>
            <a:r>
              <a:rPr lang="en-GB" sz="1600" dirty="0" smtClean="0">
                <a:latin typeface="+mj-lt"/>
                <a:ea typeface="+mj-ea"/>
                <a:cs typeface="+mj-cs"/>
              </a:rPr>
              <a:t>There are no specific requirements for licensing off-grid solar businesses. </a:t>
            </a:r>
            <a:endParaRPr lang="en-GB" sz="1600" dirty="0">
              <a:latin typeface="+mj-lt"/>
              <a:ea typeface="+mj-ea"/>
              <a:cs typeface="+mj-cs"/>
            </a:endParaRPr>
          </a:p>
          <a:p>
            <a:pPr marL="0" indent="0">
              <a:buNone/>
            </a:pPr>
            <a:endParaRPr lang="en-GB" sz="1600" dirty="0">
              <a:latin typeface="+mj-lt"/>
              <a:ea typeface="+mj-ea"/>
              <a:cs typeface="+mj-cs"/>
            </a:endParaRPr>
          </a:p>
        </p:txBody>
      </p:sp>
      <p:sp>
        <p:nvSpPr>
          <p:cNvPr id="6" name="Title 1"/>
          <p:cNvSpPr>
            <a:spLocks noGrp="1"/>
          </p:cNvSpPr>
          <p:nvPr>
            <p:ph type="title"/>
          </p:nvPr>
        </p:nvSpPr>
        <p:spPr>
          <a:xfrm>
            <a:off x="191845" y="123628"/>
            <a:ext cx="10907486" cy="788765"/>
          </a:xfrm>
        </p:spPr>
        <p:txBody>
          <a:bodyPr>
            <a:normAutofit/>
          </a:bodyPr>
          <a:lstStyle/>
          <a:p>
            <a:pPr lvl="0"/>
            <a:r>
              <a:rPr lang="en-GB" sz="4000" dirty="0" smtClean="0">
                <a:solidFill>
                  <a:schemeClr val="accent1">
                    <a:lumMod val="75000"/>
                  </a:schemeClr>
                </a:solidFill>
              </a:rPr>
              <a:t>Ethiopia, Solar Market Development</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974334800"/>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37457" y="740222"/>
            <a:ext cx="11756572" cy="5921829"/>
          </a:xfrm>
        </p:spPr>
        <p:txBody>
          <a:bodyPr>
            <a:noAutofit/>
          </a:bodyPr>
          <a:lstStyle/>
          <a:p>
            <a:pPr marL="0" indent="0">
              <a:buNone/>
            </a:pPr>
            <a:r>
              <a:rPr lang="en-GB" sz="1600" b="1" dirty="0" smtClean="0">
                <a:solidFill>
                  <a:schemeClr val="accent1">
                    <a:lumMod val="75000"/>
                  </a:schemeClr>
                </a:solidFill>
                <a:latin typeface="+mj-lt"/>
                <a:ea typeface="+mj-ea"/>
                <a:cs typeface="+mj-cs"/>
              </a:rPr>
              <a:t>Institutions, R</a:t>
            </a:r>
            <a:r>
              <a:rPr lang="en-GB" sz="1600" b="1" dirty="0">
                <a:solidFill>
                  <a:schemeClr val="accent1">
                    <a:lumMod val="75000"/>
                  </a:schemeClr>
                </a:solidFill>
                <a:latin typeface="+mj-lt"/>
                <a:ea typeface="+mj-ea"/>
                <a:cs typeface="+mj-cs"/>
              </a:rPr>
              <a:t>ole</a:t>
            </a:r>
            <a:r>
              <a:rPr lang="en-GB" sz="1600" b="1" dirty="0" smtClean="0">
                <a:solidFill>
                  <a:schemeClr val="accent1">
                    <a:lumMod val="75000"/>
                  </a:schemeClr>
                </a:solidFill>
                <a:latin typeface="+mj-lt"/>
                <a:ea typeface="+mj-ea"/>
                <a:cs typeface="+mj-cs"/>
              </a:rPr>
              <a:t>s </a:t>
            </a:r>
            <a:r>
              <a:rPr lang="en-GB" sz="1600" b="1" dirty="0">
                <a:solidFill>
                  <a:schemeClr val="accent1">
                    <a:lumMod val="75000"/>
                  </a:schemeClr>
                </a:solidFill>
                <a:latin typeface="+mj-lt"/>
                <a:ea typeface="+mj-ea"/>
                <a:cs typeface="+mj-cs"/>
              </a:rPr>
              <a:t>and Responsibilities: </a:t>
            </a:r>
            <a:endParaRPr lang="en-GB" sz="1600" b="1" dirty="0" smtClean="0">
              <a:solidFill>
                <a:schemeClr val="accent1">
                  <a:lumMod val="75000"/>
                </a:schemeClr>
              </a:solidFill>
              <a:latin typeface="+mj-lt"/>
              <a:ea typeface="+mj-ea"/>
              <a:cs typeface="+mj-cs"/>
            </a:endParaRPr>
          </a:p>
          <a:p>
            <a:pPr>
              <a:spcBef>
                <a:spcPts val="0"/>
              </a:spcBef>
            </a:pPr>
            <a:r>
              <a:rPr lang="en-GB" sz="1600" dirty="0" smtClean="0">
                <a:latin typeface="+mj-lt"/>
                <a:ea typeface="+mj-ea"/>
                <a:cs typeface="+mj-cs"/>
              </a:rPr>
              <a:t>Ministry </a:t>
            </a:r>
            <a:r>
              <a:rPr lang="en-GB" sz="1600" dirty="0">
                <a:latin typeface="+mj-lt"/>
                <a:ea typeface="+mj-ea"/>
                <a:cs typeface="+mj-cs"/>
              </a:rPr>
              <a:t>of Water Irrigation and Energy (</a:t>
            </a:r>
            <a:r>
              <a:rPr lang="en-GB" sz="1600" dirty="0" err="1">
                <a:latin typeface="+mj-lt"/>
                <a:ea typeface="+mj-ea"/>
                <a:cs typeface="+mj-cs"/>
              </a:rPr>
              <a:t>MoWIE</a:t>
            </a:r>
            <a:r>
              <a:rPr lang="en-GB" sz="1600" dirty="0">
                <a:latin typeface="+mj-lt"/>
                <a:ea typeface="+mj-ea"/>
                <a:cs typeface="+mj-cs"/>
              </a:rPr>
              <a:t>) Directorate for Alternative Energy Technology Development and Transformation manages programmes related to solar market development; the technical intermediary for projects</a:t>
            </a:r>
          </a:p>
          <a:p>
            <a:pPr>
              <a:spcBef>
                <a:spcPts val="0"/>
              </a:spcBef>
            </a:pPr>
            <a:r>
              <a:rPr lang="en-GB" sz="1600" dirty="0" smtClean="0">
                <a:latin typeface="+mj-lt"/>
                <a:ea typeface="+mj-ea"/>
                <a:cs typeface="+mj-cs"/>
              </a:rPr>
              <a:t>Rural </a:t>
            </a:r>
            <a:r>
              <a:rPr lang="en-GB" sz="1600" dirty="0">
                <a:latin typeface="+mj-lt"/>
                <a:ea typeface="+mj-ea"/>
                <a:cs typeface="+mj-cs"/>
              </a:rPr>
              <a:t>Electrification Fund Office (REF) has financial resources from donors including UNDP, Power Africa, Energy Plus, the World Bank, and UNCDF. These donors contribute 80-85% of the total budget with the balance coming from the government</a:t>
            </a:r>
          </a:p>
          <a:p>
            <a:pPr>
              <a:spcBef>
                <a:spcPts val="0"/>
              </a:spcBef>
            </a:pPr>
            <a:r>
              <a:rPr lang="en-GB" sz="1600" dirty="0" smtClean="0">
                <a:latin typeface="+mj-lt"/>
                <a:ea typeface="+mj-ea"/>
                <a:cs typeface="+mj-cs"/>
              </a:rPr>
              <a:t>Development </a:t>
            </a:r>
            <a:r>
              <a:rPr lang="en-GB" sz="1600" dirty="0">
                <a:latin typeface="+mj-lt"/>
                <a:ea typeface="+mj-ea"/>
                <a:cs typeface="+mj-cs"/>
              </a:rPr>
              <a:t>Bank of Ethiopia (DBE): the financial intermediary for several solar market development programmes </a:t>
            </a:r>
          </a:p>
          <a:p>
            <a:pPr>
              <a:spcBef>
                <a:spcPts val="0"/>
              </a:spcBef>
            </a:pPr>
            <a:r>
              <a:rPr lang="en-GB" sz="1600" dirty="0" smtClean="0">
                <a:latin typeface="+mj-lt"/>
                <a:ea typeface="+mj-ea"/>
                <a:cs typeface="+mj-cs"/>
              </a:rPr>
              <a:t>Ministry </a:t>
            </a:r>
            <a:r>
              <a:rPr lang="en-GB" sz="1600" dirty="0">
                <a:latin typeface="+mj-lt"/>
                <a:ea typeface="+mj-ea"/>
                <a:cs typeface="+mj-cs"/>
              </a:rPr>
              <a:t>of Finance and Economic Development (MFED): involved with financial support from donors for solar market development</a:t>
            </a:r>
          </a:p>
          <a:p>
            <a:pPr>
              <a:spcBef>
                <a:spcPts val="0"/>
              </a:spcBef>
            </a:pPr>
            <a:r>
              <a:rPr lang="en-GB" sz="1600" dirty="0" smtClean="0">
                <a:latin typeface="+mj-lt"/>
                <a:ea typeface="+mj-ea"/>
                <a:cs typeface="+mj-cs"/>
              </a:rPr>
              <a:t>Ethiopian </a:t>
            </a:r>
            <a:r>
              <a:rPr lang="en-GB" sz="1600" dirty="0">
                <a:latin typeface="+mj-lt"/>
                <a:ea typeface="+mj-ea"/>
                <a:cs typeface="+mj-cs"/>
              </a:rPr>
              <a:t>Electric Power Corporation (EEPC) is responsible for generation, distribution and sale of electricity</a:t>
            </a:r>
          </a:p>
          <a:p>
            <a:pPr>
              <a:spcBef>
                <a:spcPts val="0"/>
              </a:spcBef>
            </a:pPr>
            <a:r>
              <a:rPr lang="en-GB" sz="1600" dirty="0" smtClean="0">
                <a:latin typeface="+mj-lt"/>
                <a:ea typeface="+mj-ea"/>
                <a:cs typeface="+mj-cs"/>
              </a:rPr>
              <a:t>Ethiopian </a:t>
            </a:r>
            <a:r>
              <a:rPr lang="en-GB" sz="1600" dirty="0">
                <a:latin typeface="+mj-lt"/>
                <a:ea typeface="+mj-ea"/>
                <a:cs typeface="+mj-cs"/>
              </a:rPr>
              <a:t>Energy Authority (EEA) is responsible for setting tariffs, supervising private sector involvement and approval of power purchase agreements</a:t>
            </a:r>
          </a:p>
          <a:p>
            <a:pPr>
              <a:spcBef>
                <a:spcPts val="0"/>
              </a:spcBef>
            </a:pPr>
            <a:r>
              <a:rPr lang="en-GB" sz="1600" dirty="0">
                <a:latin typeface="+mj-lt"/>
                <a:ea typeface="+mj-ea"/>
                <a:cs typeface="+mj-cs"/>
              </a:rPr>
              <a:t>Private companies, drawing on this public sector support, are responsible for procurement, installation and sale of solar lanterns and systems. </a:t>
            </a:r>
            <a:endParaRPr lang="en-GB" sz="1600" dirty="0" smtClean="0">
              <a:latin typeface="+mj-lt"/>
              <a:ea typeface="+mj-ea"/>
              <a:cs typeface="+mj-cs"/>
            </a:endParaRPr>
          </a:p>
          <a:p>
            <a:pPr marL="0" indent="0">
              <a:spcBef>
                <a:spcPts val="0"/>
              </a:spcBef>
              <a:buNone/>
            </a:pPr>
            <a:endParaRPr lang="en-GB" sz="1600" dirty="0">
              <a:latin typeface="+mj-lt"/>
              <a:ea typeface="+mj-ea"/>
              <a:cs typeface="+mj-cs"/>
            </a:endParaRPr>
          </a:p>
          <a:p>
            <a:pPr marL="0" indent="0">
              <a:spcBef>
                <a:spcPts val="0"/>
              </a:spcBef>
              <a:buNone/>
            </a:pPr>
            <a:r>
              <a:rPr lang="en-GB" sz="1600" b="1" dirty="0" smtClean="0">
                <a:solidFill>
                  <a:schemeClr val="accent1">
                    <a:lumMod val="75000"/>
                  </a:schemeClr>
                </a:solidFill>
                <a:latin typeface="+mj-lt"/>
                <a:ea typeface="+mj-ea"/>
                <a:cs typeface="+mj-cs"/>
              </a:rPr>
              <a:t>Interventions</a:t>
            </a:r>
            <a:r>
              <a:rPr lang="en-GB" sz="1600" b="1" dirty="0">
                <a:solidFill>
                  <a:schemeClr val="accent1">
                    <a:lumMod val="75000"/>
                  </a:schemeClr>
                </a:solidFill>
                <a:latin typeface="+mj-lt"/>
                <a:ea typeface="+mj-ea"/>
                <a:cs typeface="+mj-cs"/>
              </a:rPr>
              <a:t>: </a:t>
            </a:r>
            <a:r>
              <a:rPr lang="en-GB" sz="1600" dirty="0" smtClean="0">
                <a:latin typeface="+mj-lt"/>
                <a:ea typeface="+mj-ea"/>
                <a:cs typeface="+mj-cs"/>
              </a:rPr>
              <a:t>The </a:t>
            </a:r>
            <a:r>
              <a:rPr lang="en-GB" sz="1600" dirty="0">
                <a:latin typeface="+mj-lt"/>
                <a:ea typeface="+mj-ea"/>
                <a:cs typeface="+mj-cs"/>
              </a:rPr>
              <a:t>main incentives offered by the Government are duty free imports and loans for private business and MFIs.  These have provided the basis for a range of activities that have been undertaken by the Government in association with international donors, aiming to develop the nascent market for solar systems.  The most significant initiatives have included:</a:t>
            </a:r>
          </a:p>
          <a:p>
            <a:pPr>
              <a:spcBef>
                <a:spcPts val="0"/>
              </a:spcBef>
            </a:pPr>
            <a:r>
              <a:rPr lang="en-GB" sz="1600" dirty="0" smtClean="0">
                <a:latin typeface="+mj-lt"/>
                <a:ea typeface="+mj-ea"/>
                <a:cs typeface="+mj-cs"/>
              </a:rPr>
              <a:t>DBE </a:t>
            </a:r>
            <a:r>
              <a:rPr lang="en-GB" sz="1600" dirty="0">
                <a:latin typeface="+mj-lt"/>
                <a:ea typeface="+mj-ea"/>
                <a:cs typeface="+mj-cs"/>
              </a:rPr>
              <a:t>established a US$ credit line for importers of solar lanterns; tax exemption for solar products was introduced, linked to quality standards</a:t>
            </a:r>
          </a:p>
          <a:p>
            <a:pPr>
              <a:spcBef>
                <a:spcPts val="0"/>
              </a:spcBef>
            </a:pPr>
            <a:r>
              <a:rPr lang="en-GB" sz="1600" dirty="0" smtClean="0">
                <a:latin typeface="+mj-lt"/>
                <a:ea typeface="+mj-ea"/>
                <a:cs typeface="+mj-cs"/>
              </a:rPr>
              <a:t>a </a:t>
            </a:r>
            <a:r>
              <a:rPr lang="en-GB" sz="1600" dirty="0">
                <a:latin typeface="+mj-lt"/>
                <a:ea typeface="+mj-ea"/>
                <a:cs typeface="+mj-cs"/>
              </a:rPr>
              <a:t>US$20m fund was established by the Government (with support from Lighting Africa) and administered by DBE; the fund provides foreign exchange denominated working capital to enable companies to import solar products, and MFIs to access credit to support loans to users</a:t>
            </a:r>
          </a:p>
          <a:p>
            <a:pPr>
              <a:spcBef>
                <a:spcPts val="0"/>
              </a:spcBef>
            </a:pPr>
            <a:r>
              <a:rPr lang="en-GB" sz="1600" dirty="0" smtClean="0">
                <a:latin typeface="+mj-lt"/>
                <a:ea typeface="+mj-ea"/>
                <a:cs typeface="+mj-cs"/>
              </a:rPr>
              <a:t>a </a:t>
            </a:r>
            <a:r>
              <a:rPr lang="en-GB" sz="1600" dirty="0">
                <a:latin typeface="+mj-lt"/>
                <a:ea typeface="+mj-ea"/>
                <a:cs typeface="+mj-cs"/>
              </a:rPr>
              <a:t>US$40-million concessional loan from the World Bank to MFED was passed to DBE and used to provide foreign-currency denominated, collateral free, concessionary working capital loans to developers and credit to MFIs who give market-rate loans to households buying energy products on a revolving-fund basis.</a:t>
            </a:r>
          </a:p>
          <a:p>
            <a:pPr>
              <a:spcBef>
                <a:spcPts val="0"/>
              </a:spcBef>
            </a:pPr>
            <a:r>
              <a:rPr lang="en-GB" sz="1600" dirty="0" smtClean="0">
                <a:latin typeface="+mj-lt"/>
                <a:ea typeface="+mj-ea"/>
                <a:cs typeface="+mj-cs"/>
              </a:rPr>
              <a:t>in </a:t>
            </a:r>
            <a:r>
              <a:rPr lang="en-GB" sz="1600" dirty="0">
                <a:latin typeface="+mj-lt"/>
                <a:ea typeface="+mj-ea"/>
                <a:cs typeface="+mj-cs"/>
              </a:rPr>
              <a:t>2013 the government introduced a feed-in tariff and Power Purchase Agreements (PPAs) to encourage investment in RE generation</a:t>
            </a:r>
          </a:p>
          <a:p>
            <a:pPr>
              <a:spcBef>
                <a:spcPts val="0"/>
              </a:spcBef>
            </a:pPr>
            <a:r>
              <a:rPr lang="en-GB" sz="1600" dirty="0" smtClean="0">
                <a:latin typeface="+mj-lt"/>
                <a:ea typeface="+mj-ea"/>
                <a:cs typeface="+mj-cs"/>
              </a:rPr>
              <a:t>since </a:t>
            </a:r>
            <a:r>
              <a:rPr lang="en-GB" sz="1600" dirty="0">
                <a:latin typeface="+mj-lt"/>
                <a:ea typeface="+mj-ea"/>
                <a:cs typeface="+mj-cs"/>
              </a:rPr>
              <a:t>2005, the Solar Energy Foundation (an NGO) has provided unsubsidized  SHS through entrepreneurs using low-cost downsized systems, RFID card payment and revolving-fund micro-finance; awareness raising/marketing has been pursued through schools and </a:t>
            </a:r>
            <a:r>
              <a:rPr lang="en-GB" sz="1600" dirty="0" smtClean="0">
                <a:latin typeface="+mj-lt"/>
                <a:ea typeface="+mj-ea"/>
                <a:cs typeface="+mj-cs"/>
              </a:rPr>
              <a:t>    media </a:t>
            </a:r>
            <a:r>
              <a:rPr lang="en-GB" sz="1600" dirty="0">
                <a:latin typeface="+mj-lt"/>
                <a:ea typeface="+mj-ea"/>
                <a:cs typeface="+mj-cs"/>
              </a:rPr>
              <a:t>campaigns</a:t>
            </a:r>
          </a:p>
        </p:txBody>
      </p:sp>
      <p:sp>
        <p:nvSpPr>
          <p:cNvPr id="6" name="Title 1"/>
          <p:cNvSpPr>
            <a:spLocks noGrp="1"/>
          </p:cNvSpPr>
          <p:nvPr>
            <p:ph type="title"/>
          </p:nvPr>
        </p:nvSpPr>
        <p:spPr>
          <a:xfrm>
            <a:off x="250367" y="-81198"/>
            <a:ext cx="10907486" cy="788765"/>
          </a:xfrm>
        </p:spPr>
        <p:txBody>
          <a:bodyPr>
            <a:normAutofit/>
          </a:bodyPr>
          <a:lstStyle/>
          <a:p>
            <a:pPr lvl="0"/>
            <a:r>
              <a:rPr lang="en-GB" sz="4000" dirty="0" smtClean="0">
                <a:solidFill>
                  <a:schemeClr val="accent1">
                    <a:lumMod val="75000"/>
                  </a:schemeClr>
                </a:solidFill>
              </a:rPr>
              <a:t>Ethiopia Solar Market Development</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2893430571"/>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2553" y="977754"/>
            <a:ext cx="11288484" cy="4347712"/>
          </a:xfrm>
        </p:spPr>
        <p:txBody>
          <a:bodyPr>
            <a:noAutofit/>
          </a:bodyPr>
          <a:lstStyle/>
          <a:p>
            <a:pPr marL="0" indent="0">
              <a:buNone/>
            </a:pPr>
            <a:r>
              <a:rPr lang="en-GB" sz="1600" b="1" dirty="0" smtClean="0">
                <a:solidFill>
                  <a:schemeClr val="accent1">
                    <a:lumMod val="75000"/>
                  </a:schemeClr>
                </a:solidFill>
                <a:latin typeface="+mj-lt"/>
                <a:ea typeface="+mj-ea"/>
                <a:cs typeface="+mj-cs"/>
              </a:rPr>
              <a:t>Impacts Achieved</a:t>
            </a:r>
            <a:r>
              <a:rPr lang="en-GB" sz="1600" b="1" dirty="0">
                <a:solidFill>
                  <a:schemeClr val="accent1">
                    <a:lumMod val="75000"/>
                  </a:schemeClr>
                </a:solidFill>
                <a:latin typeface="+mj-lt"/>
                <a:ea typeface="+mj-ea"/>
                <a:cs typeface="+mj-cs"/>
              </a:rPr>
              <a:t>: </a:t>
            </a:r>
            <a:r>
              <a:rPr lang="en-GB" sz="1600" dirty="0">
                <a:latin typeface="+mj-lt"/>
              </a:rPr>
              <a:t>By August 2016, 40,000 solar home systems had been provided with finance on the basis of 7-year instalment loans (through REF).  In total, close to 60,000 SHS (many without the need for financing arrangements) and 1 million lanterns had been sold (by NGOs and private companies).  The Government estimated that there was a demand for solar products from 14 million households.</a:t>
            </a:r>
          </a:p>
          <a:p>
            <a:pPr marL="0" indent="0">
              <a:buNone/>
            </a:pPr>
            <a:r>
              <a:rPr lang="en-GB" sz="1600" b="1" dirty="0">
                <a:solidFill>
                  <a:schemeClr val="accent1">
                    <a:lumMod val="75000"/>
                  </a:schemeClr>
                </a:solidFill>
                <a:latin typeface="+mj-lt"/>
              </a:rPr>
              <a:t>Lessons Learned: </a:t>
            </a:r>
            <a:r>
              <a:rPr lang="en-GB" sz="1600" dirty="0">
                <a:latin typeface="+mj-lt"/>
              </a:rPr>
              <a:t>Experience from the solar market development programme has raised awareness of the limitations &amp; challenges that must be faced.  The lack of a clear policy framework, and no clear plans from the grid company or different donors means market uncertainty, which is a barrier to investment. Also close attention to financial resources is required from the outset since projects cannot be initiated without relevant financial solutions, particularly for </a:t>
            </a:r>
            <a:r>
              <a:rPr lang="en-GB" sz="1600" dirty="0" smtClean="0">
                <a:latin typeface="+mj-lt"/>
              </a:rPr>
              <a:t>start ups</a:t>
            </a:r>
            <a:r>
              <a:rPr lang="en-GB" sz="1600" dirty="0">
                <a:latin typeface="+mj-lt"/>
              </a:rPr>
              <a:t>.  Other key lessons highlighted by  the programme are </a:t>
            </a:r>
            <a:r>
              <a:rPr lang="en-GB" sz="1600" dirty="0" err="1">
                <a:latin typeface="+mj-lt"/>
              </a:rPr>
              <a:t>i</a:t>
            </a:r>
            <a:r>
              <a:rPr lang="en-GB" sz="1600" dirty="0">
                <a:latin typeface="+mj-lt"/>
              </a:rPr>
              <a:t>) trust between all stakeholders must be built to allow the market to grow; ii) effective after sales service is necessary to satisfy customers and so spread positive word-of-mouth feedback to grow demand; iii) product availability in local stores is required for customers to access appliances and demand to increase; iv) product quality must be good enough to avoid any negative experiences that will stall market growth; v) proper technicians training is essential to build local capacity and ensure the sustainability of applications.  Other lessons included the challenges for local businesses that were involved in the chain of supply for solar products and services.  These included </a:t>
            </a:r>
            <a:r>
              <a:rPr lang="en-GB" sz="1600" dirty="0" err="1">
                <a:latin typeface="+mj-lt"/>
              </a:rPr>
              <a:t>i</a:t>
            </a:r>
            <a:r>
              <a:rPr lang="en-GB" sz="1600" dirty="0">
                <a:latin typeface="+mj-lt"/>
              </a:rPr>
              <a:t>) the need of hard currency for imports; ii) arrangements required for the necessary loans (local and from abroad); iii) the need to address poor quality products imported, or fake/copied products, and the associated price competition.  Finally, the programme experience has highlighted additional issues that must be addressed to achieve success: raising awareness of the end user; creating an effective distribution network; using local assembly to reduce prices and create job opportunities; establishing a strong association of stakeholders.</a:t>
            </a:r>
          </a:p>
          <a:p>
            <a:pPr marL="0" indent="0">
              <a:buNone/>
            </a:pPr>
            <a:endParaRPr lang="en-GB" sz="1600" dirty="0">
              <a:latin typeface="+mj-lt"/>
            </a:endParaRPr>
          </a:p>
        </p:txBody>
      </p:sp>
      <p:sp>
        <p:nvSpPr>
          <p:cNvPr id="7" name="Title 1"/>
          <p:cNvSpPr>
            <a:spLocks noGrp="1"/>
          </p:cNvSpPr>
          <p:nvPr>
            <p:ph type="title"/>
          </p:nvPr>
        </p:nvSpPr>
        <p:spPr>
          <a:xfrm>
            <a:off x="197505" y="116313"/>
            <a:ext cx="10907486" cy="788765"/>
          </a:xfrm>
        </p:spPr>
        <p:txBody>
          <a:bodyPr>
            <a:normAutofit/>
          </a:bodyPr>
          <a:lstStyle/>
          <a:p>
            <a:pPr lvl="0"/>
            <a:r>
              <a:rPr lang="en-GB" sz="4000" dirty="0" smtClean="0">
                <a:solidFill>
                  <a:schemeClr val="accent1">
                    <a:lumMod val="75000"/>
                  </a:schemeClr>
                </a:solidFill>
              </a:rPr>
              <a:t>Ethiopia Solar Market Development</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8" name="Picture 7" descr="solarhuette_02.jpg"/>
          <p:cNvPicPr>
            <a:picLocks noChangeAspect="1"/>
          </p:cNvPicPr>
          <p:nvPr/>
        </p:nvPicPr>
        <p:blipFill>
          <a:blip r:embed="rId3" cstate="screen"/>
          <a:stretch>
            <a:fillRect/>
          </a:stretch>
        </p:blipFill>
        <p:spPr>
          <a:xfrm>
            <a:off x="6096000" y="5194379"/>
            <a:ext cx="2189682" cy="1367682"/>
          </a:xfrm>
          <a:prstGeom prst="rect">
            <a:avLst/>
          </a:prstGeom>
        </p:spPr>
      </p:pic>
      <p:pic>
        <p:nvPicPr>
          <p:cNvPr id="10" name="Picture 9" descr="solarhuette_03.jpg"/>
          <p:cNvPicPr>
            <a:picLocks noChangeAspect="1"/>
          </p:cNvPicPr>
          <p:nvPr/>
        </p:nvPicPr>
        <p:blipFill>
          <a:blip r:embed="rId4" cstate="screen"/>
          <a:stretch>
            <a:fillRect/>
          </a:stretch>
        </p:blipFill>
        <p:spPr>
          <a:xfrm flipH="1">
            <a:off x="3860444" y="4952288"/>
            <a:ext cx="2235556" cy="1789581"/>
          </a:xfrm>
          <a:prstGeom prst="rect">
            <a:avLst/>
          </a:prstGeom>
        </p:spPr>
      </p:pic>
    </p:spTree>
    <p:extLst>
      <p:ext uri="{BB962C8B-B14F-4D97-AF65-F5344CB8AC3E}">
        <p14:creationId xmlns:p14="http://schemas.microsoft.com/office/powerpoint/2010/main" val="3517904252"/>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olarpanels.jpg"/>
          <p:cNvPicPr>
            <a:picLocks noChangeAspect="1"/>
          </p:cNvPicPr>
          <p:nvPr/>
        </p:nvPicPr>
        <p:blipFill>
          <a:blip r:embed="rId2" cstate="screen"/>
          <a:srcRect/>
          <a:stretch>
            <a:fillRect/>
          </a:stretch>
        </p:blipFill>
        <p:spPr>
          <a:xfrm flipH="1">
            <a:off x="4434875" y="4510430"/>
            <a:ext cx="3598164" cy="2022231"/>
          </a:xfrm>
          <a:prstGeom prst="rect">
            <a:avLst/>
          </a:prstGeom>
        </p:spPr>
      </p:pic>
      <p:pic>
        <p:nvPicPr>
          <p:cNvPr id="9" name="Picture 8" descr="wetter.jpg"/>
          <p:cNvPicPr>
            <a:picLocks noChangeAspect="1"/>
          </p:cNvPicPr>
          <p:nvPr/>
        </p:nvPicPr>
        <p:blipFill>
          <a:blip r:embed="rId3" cstate="screen"/>
          <a:srcRect/>
          <a:stretch>
            <a:fillRect/>
          </a:stretch>
        </p:blipFill>
        <p:spPr>
          <a:xfrm flipH="1">
            <a:off x="9542175" y="0"/>
            <a:ext cx="2180492" cy="1711757"/>
          </a:xfrm>
          <a:prstGeom prst="rect">
            <a:avLst/>
          </a:prstGeom>
        </p:spPr>
      </p:pic>
      <p:sp>
        <p:nvSpPr>
          <p:cNvPr id="5" name="Content Placeholder 4"/>
          <p:cNvSpPr>
            <a:spLocks noGrp="1"/>
          </p:cNvSpPr>
          <p:nvPr>
            <p:ph idx="1"/>
          </p:nvPr>
        </p:nvSpPr>
        <p:spPr>
          <a:xfrm>
            <a:off x="236969" y="1699833"/>
            <a:ext cx="11671166" cy="3563817"/>
          </a:xfrm>
        </p:spPr>
        <p:txBody>
          <a:bodyPr>
            <a:normAutofit/>
          </a:bodyPr>
          <a:lstStyle/>
          <a:p>
            <a:pPr marL="0" indent="0">
              <a:buNone/>
            </a:pPr>
            <a:r>
              <a:rPr lang="en-GB" sz="1700" b="1" dirty="0">
                <a:solidFill>
                  <a:schemeClr val="accent1">
                    <a:lumMod val="75000"/>
                  </a:schemeClr>
                </a:solidFill>
                <a:latin typeface="+mj-lt"/>
              </a:rPr>
              <a:t>Effectiveness: </a:t>
            </a:r>
            <a:r>
              <a:rPr lang="en-GB" sz="1600" dirty="0">
                <a:latin typeface="+mj-lt"/>
              </a:rPr>
              <a:t>Ethiopia has recognised the demand for lighting and mobile charging in rural areas, and the opportunity for a range of solar technologies, including solar lanterns,  solar home systems, solar televisions and radios, as well as solar water pumps, water heaters and refrigerators.  The payback experienced for solar lanterns is 6-9 months and, with chargers, &lt;15 months. After one year into the 5-year GTP II programme,  approximately 15% of the SHS target and over 25% of the solar lantern target have been achieved.  The Rural Electrification Fund has provided concessional loans for diesel powered electrification (85% loan with interest of 7.5%) and for renewable energy projects (95% loan with zero interest), as well as capital subsidies of 20-30% of the investment costs to renewable energy project developers on a reimbursement basis.  DBE has supported six private sector entrepreneurs and, through their efforts, nearly 250,000 solar systems will be disseminated under the credit lines.  These developments suggest the establishment of a sustainable national market for solar systems, which are likely to address tier 1 (lanterns) and tier 2 (SHS) levels in the </a:t>
            </a:r>
            <a:r>
              <a:rPr lang="en-GB" sz="1600" dirty="0" err="1">
                <a:latin typeface="+mj-lt"/>
              </a:rPr>
              <a:t>SEforAll</a:t>
            </a:r>
            <a:r>
              <a:rPr lang="en-GB" sz="1600" dirty="0">
                <a:latin typeface="+mj-lt"/>
              </a:rPr>
              <a:t> framework.  However, despite this growing demand, there has been a lack of proper management in reclaiming loans from end-users.  Loans to prospective end-users also have a high interest rate, which limits their affordability.  Remaining duties on imported technologies compounds this problem.  Therefore, despite the great potential for future solar market development, further measures are required to ensure the value for end-users. </a:t>
            </a:r>
            <a:endParaRPr lang="en-GB" sz="1600" dirty="0" smtClean="0">
              <a:latin typeface="+mj-lt"/>
            </a:endParaRPr>
          </a:p>
        </p:txBody>
      </p:sp>
      <p:sp>
        <p:nvSpPr>
          <p:cNvPr id="8" name="Title 1"/>
          <p:cNvSpPr>
            <a:spLocks noGrp="1"/>
          </p:cNvSpPr>
          <p:nvPr>
            <p:ph type="title"/>
          </p:nvPr>
        </p:nvSpPr>
        <p:spPr>
          <a:xfrm>
            <a:off x="199161" y="117040"/>
            <a:ext cx="10907486" cy="788765"/>
          </a:xfrm>
        </p:spPr>
        <p:txBody>
          <a:bodyPr>
            <a:normAutofit/>
          </a:bodyPr>
          <a:lstStyle/>
          <a:p>
            <a:pPr lvl="0"/>
            <a:r>
              <a:rPr lang="en-GB" sz="4000" dirty="0" smtClean="0">
                <a:solidFill>
                  <a:schemeClr val="accent1">
                    <a:lumMod val="75000"/>
                  </a:schemeClr>
                </a:solidFill>
              </a:rPr>
              <a:t>Ethiopia Solar Market Development</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4" action="ppaction://hlinksldjump"/>
              </a:rPr>
              <a:t>NEXT</a:t>
            </a:r>
            <a:endParaRPr lang="en-GB" b="1" dirty="0"/>
          </a:p>
        </p:txBody>
      </p:sp>
    </p:spTree>
    <p:extLst>
      <p:ext uri="{BB962C8B-B14F-4D97-AF65-F5344CB8AC3E}">
        <p14:creationId xmlns:p14="http://schemas.microsoft.com/office/powerpoint/2010/main" val="31626408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screen"/>
          <a:stretch>
            <a:fillRect/>
          </a:stretch>
        </p:blipFill>
        <p:spPr bwMode="auto">
          <a:xfrm>
            <a:off x="-1297" y="0"/>
            <a:ext cx="12193294" cy="6860443"/>
          </a:xfrm>
          <a:prstGeom prst="rect">
            <a:avLst/>
          </a:prstGeom>
          <a:noFill/>
          <a:ln w="9525">
            <a:noFill/>
            <a:miter lim="800000"/>
            <a:headEnd/>
            <a:tailEnd/>
          </a:ln>
          <a:effectLst/>
        </p:spPr>
      </p:pic>
      <p:sp>
        <p:nvSpPr>
          <p:cNvPr id="2" name="Title 1"/>
          <p:cNvSpPr>
            <a:spLocks noGrp="1"/>
          </p:cNvSpPr>
          <p:nvPr>
            <p:ph type="title"/>
          </p:nvPr>
        </p:nvSpPr>
        <p:spPr>
          <a:xfrm>
            <a:off x="1497791" y="546354"/>
            <a:ext cx="9196418" cy="1096921"/>
          </a:xfrm>
        </p:spPr>
        <p:txBody>
          <a:bodyPr>
            <a:noAutofit/>
          </a:bodyPr>
          <a:lstStyle/>
          <a:p>
            <a:pPr algn="ctr">
              <a:spcBef>
                <a:spcPts val="1200"/>
              </a:spcBef>
              <a:spcAft>
                <a:spcPts val="1200"/>
              </a:spcAft>
            </a:pPr>
            <a:r>
              <a:rPr lang="en-GB" sz="3600" b="1" smtClean="0">
                <a:solidFill>
                  <a:schemeClr val="bg1"/>
                </a:solidFill>
                <a:latin typeface="+mn-lt"/>
              </a:rPr>
              <a:t>Please </a:t>
            </a:r>
            <a:r>
              <a:rPr lang="en-GB" sz="3600" b="1" dirty="0" smtClean="0">
                <a:solidFill>
                  <a:schemeClr val="bg1"/>
                </a:solidFill>
                <a:latin typeface="+mn-lt"/>
              </a:rPr>
              <a:t>run this </a:t>
            </a:r>
            <a:r>
              <a:rPr lang="en-GB" sz="3600" b="1" smtClean="0">
                <a:solidFill>
                  <a:schemeClr val="bg1"/>
                </a:solidFill>
                <a:latin typeface="+mn-lt"/>
              </a:rPr>
              <a:t>presentation as </a:t>
            </a:r>
            <a:r>
              <a:rPr lang="en-GB" sz="3600" b="1" dirty="0" smtClean="0">
                <a:solidFill>
                  <a:schemeClr val="bg1"/>
                </a:solidFill>
                <a:latin typeface="+mn-lt"/>
              </a:rPr>
              <a:t>a slide show.</a:t>
            </a:r>
            <a:r>
              <a:rPr lang="en-GB" sz="3600" b="1" smtClean="0">
                <a:solidFill>
                  <a:schemeClr val="bg1"/>
                </a:solidFill>
              </a:rPr>
              <a:t/>
            </a:r>
            <a:br>
              <a:rPr lang="en-GB" sz="3600" b="1" smtClean="0">
                <a:solidFill>
                  <a:schemeClr val="bg1"/>
                </a:solidFill>
              </a:rPr>
            </a:br>
            <a:r>
              <a:rPr lang="en-GB" sz="3600" smtClean="0">
                <a:solidFill>
                  <a:schemeClr val="bg1"/>
                </a:solidFill>
              </a:rPr>
              <a:t>Navigation links do not work in </a:t>
            </a:r>
            <a:r>
              <a:rPr lang="en-GB" sz="3600" dirty="0">
                <a:solidFill>
                  <a:schemeClr val="bg1"/>
                </a:solidFill>
              </a:rPr>
              <a:t>Edit </a:t>
            </a:r>
            <a:r>
              <a:rPr lang="en-GB" sz="3600" smtClean="0">
                <a:solidFill>
                  <a:schemeClr val="bg1"/>
                </a:solidFill>
              </a:rPr>
              <a:t>mode.</a:t>
            </a:r>
            <a:endParaRPr lang="en-GB" sz="3600" dirty="0">
              <a:solidFill>
                <a:schemeClr val="bg1"/>
              </a:solidFill>
            </a:endParaRPr>
          </a:p>
        </p:txBody>
      </p:sp>
      <p:sp>
        <p:nvSpPr>
          <p:cNvPr id="4" name="TextBox 3"/>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3" action="ppaction://hlinksldjump"/>
              </a:rPr>
              <a:t>NEXT</a:t>
            </a:r>
            <a:endParaRPr lang="en-GB" dirty="0"/>
          </a:p>
        </p:txBody>
      </p:sp>
      <p:sp>
        <p:nvSpPr>
          <p:cNvPr id="5" name="TextBox 4"/>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4" action="ppaction://hlinksldjump"/>
              </a:rPr>
              <a:t>PREVIOUS</a:t>
            </a:r>
            <a:endParaRPr lang="en-GB" dirty="0"/>
          </a:p>
        </p:txBody>
      </p:sp>
      <p:grpSp>
        <p:nvGrpSpPr>
          <p:cNvPr id="11" name="Group 10"/>
          <p:cNvGrpSpPr/>
          <p:nvPr/>
        </p:nvGrpSpPr>
        <p:grpSpPr>
          <a:xfrm>
            <a:off x="663509" y="5508567"/>
            <a:ext cx="6702897" cy="990791"/>
            <a:chOff x="663509" y="5468164"/>
            <a:chExt cx="6891254" cy="1018635"/>
          </a:xfrm>
        </p:grpSpPr>
        <p:pic>
          <p:nvPicPr>
            <p:cNvPr id="12" name="Picture 2" descr="C:\Users\fromm_car\Desktop\SEADS Logo.jpg"/>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663509" y="5469472"/>
              <a:ext cx="2177457" cy="94210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koeber_mic\Pictures\EnDev-logo_SV_RGB300.jpg"/>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3689005" y="5508733"/>
              <a:ext cx="882995" cy="97806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s://practicalaction.org/images/palogos/practical-action-logo-highres-300dpi.jpg"/>
            <p:cNvPicPr>
              <a:picLocks noChangeAspect="1" noChangeArrowheads="1"/>
            </p:cNvPicPr>
            <p:nvPr/>
          </p:nvPicPr>
          <p:blipFill>
            <a:blip r:embed="rId7" cstate="screen">
              <a:extLst>
                <a:ext uri="{28A0092B-C50C-407E-A947-70E740481C1C}">
                  <a14:useLocalDpi xmlns:a14="http://schemas.microsoft.com/office/drawing/2010/main" val="0"/>
                </a:ext>
              </a:extLst>
            </a:blip>
            <a:srcRect/>
            <a:stretch>
              <a:fillRect/>
            </a:stretch>
          </p:blipFill>
          <p:spPr bwMode="auto">
            <a:xfrm>
              <a:off x="5382883" y="5468164"/>
              <a:ext cx="2171880" cy="943416"/>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9">
            <a:hlinkClick r:id="rId4" action="ppaction://hlinksldjump"/>
          </p:cNvPr>
          <p:cNvSpPr txBox="1"/>
          <p:nvPr/>
        </p:nvSpPr>
        <p:spPr>
          <a:xfrm>
            <a:off x="10813312" y="5724070"/>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8" action="ppaction://hlinksldjump"/>
              </a:rPr>
              <a:t>CATEGORIES</a:t>
            </a:r>
            <a:endParaRPr lang="en-GB" dirty="0"/>
          </a:p>
        </p:txBody>
      </p:sp>
      <p:sp>
        <p:nvSpPr>
          <p:cNvPr id="15" name="TextBox 14">
            <a:hlinkClick r:id="rId4" action="ppaction://hlinksldjump"/>
          </p:cNvPr>
          <p:cNvSpPr txBox="1"/>
          <p:nvPr/>
        </p:nvSpPr>
        <p:spPr>
          <a:xfrm>
            <a:off x="10813312" y="5354738"/>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9" action="ppaction://hlinksldjump"/>
              </a:rPr>
              <a:t>EXAMPLES</a:t>
            </a:r>
            <a:endParaRPr lang="en-GB" dirty="0"/>
          </a:p>
        </p:txBody>
      </p:sp>
    </p:spTree>
    <p:extLst>
      <p:ext uri="{BB962C8B-B14F-4D97-AF65-F5344CB8AC3E}">
        <p14:creationId xmlns:p14="http://schemas.microsoft.com/office/powerpoint/2010/main" val="10896569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053" y="74178"/>
            <a:ext cx="11070771" cy="852983"/>
          </a:xfrm>
        </p:spPr>
        <p:txBody>
          <a:bodyPr>
            <a:normAutofit/>
          </a:bodyPr>
          <a:lstStyle/>
          <a:p>
            <a:r>
              <a:rPr lang="en-GB" b="1" smtClean="0">
                <a:solidFill>
                  <a:schemeClr val="accent1">
                    <a:lumMod val="75000"/>
                  </a:schemeClr>
                </a:solidFill>
              </a:rPr>
              <a:t>Category Dashboard</a:t>
            </a:r>
            <a:endParaRPr lang="en-GB" sz="1800" dirty="0"/>
          </a:p>
        </p:txBody>
      </p:sp>
      <p:graphicFrame>
        <p:nvGraphicFramePr>
          <p:cNvPr id="4" name="Table 3"/>
          <p:cNvGraphicFramePr>
            <a:graphicFrameLocks noGrp="1"/>
          </p:cNvGraphicFramePr>
          <p:nvPr>
            <p:extLst>
              <p:ext uri="{D42A27DB-BD31-4B8C-83A1-F6EECF244321}">
                <p14:modId xmlns:p14="http://schemas.microsoft.com/office/powerpoint/2010/main" val="3292981941"/>
              </p:ext>
            </p:extLst>
          </p:nvPr>
        </p:nvGraphicFramePr>
        <p:xfrm>
          <a:off x="1348091" y="1050926"/>
          <a:ext cx="9162669" cy="5147725"/>
        </p:xfrm>
        <a:graphic>
          <a:graphicData uri="http://schemas.openxmlformats.org/drawingml/2006/table">
            <a:tbl>
              <a:tblPr>
                <a:tableStyleId>{5C22544A-7EE6-4342-B048-85BDC9FD1C3A}</a:tableStyleId>
              </a:tblPr>
              <a:tblGrid>
                <a:gridCol w="1278962">
                  <a:extLst>
                    <a:ext uri="{9D8B030D-6E8A-4147-A177-3AD203B41FA5}">
                      <a16:colId xmlns:a16="http://schemas.microsoft.com/office/drawing/2014/main" val="20000"/>
                    </a:ext>
                  </a:extLst>
                </a:gridCol>
                <a:gridCol w="44450">
                  <a:extLst>
                    <a:ext uri="{9D8B030D-6E8A-4147-A177-3AD203B41FA5}">
                      <a16:colId xmlns:a16="http://schemas.microsoft.com/office/drawing/2014/main" val="20006"/>
                    </a:ext>
                  </a:extLst>
                </a:gridCol>
                <a:gridCol w="1183298">
                  <a:extLst>
                    <a:ext uri="{9D8B030D-6E8A-4147-A177-3AD203B41FA5}">
                      <a16:colId xmlns:a16="http://schemas.microsoft.com/office/drawing/2014/main" val="20001"/>
                    </a:ext>
                  </a:extLst>
                </a:gridCol>
                <a:gridCol w="44450">
                  <a:extLst>
                    <a:ext uri="{9D8B030D-6E8A-4147-A177-3AD203B41FA5}">
                      <a16:colId xmlns:a16="http://schemas.microsoft.com/office/drawing/2014/main" val="20007"/>
                    </a:ext>
                  </a:extLst>
                </a:gridCol>
                <a:gridCol w="886229">
                  <a:extLst>
                    <a:ext uri="{9D8B030D-6E8A-4147-A177-3AD203B41FA5}">
                      <a16:colId xmlns:a16="http://schemas.microsoft.com/office/drawing/2014/main" val="20002"/>
                    </a:ext>
                  </a:extLst>
                </a:gridCol>
                <a:gridCol w="44450">
                  <a:extLst>
                    <a:ext uri="{9D8B030D-6E8A-4147-A177-3AD203B41FA5}">
                      <a16:colId xmlns:a16="http://schemas.microsoft.com/office/drawing/2014/main" val="20008"/>
                    </a:ext>
                  </a:extLst>
                </a:gridCol>
                <a:gridCol w="990357">
                  <a:extLst>
                    <a:ext uri="{9D8B030D-6E8A-4147-A177-3AD203B41FA5}">
                      <a16:colId xmlns:a16="http://schemas.microsoft.com/office/drawing/2014/main" val="20003"/>
                    </a:ext>
                  </a:extLst>
                </a:gridCol>
                <a:gridCol w="44450">
                  <a:extLst>
                    <a:ext uri="{9D8B030D-6E8A-4147-A177-3AD203B41FA5}">
                      <a16:colId xmlns:a16="http://schemas.microsoft.com/office/drawing/2014/main" val="20009"/>
                    </a:ext>
                  </a:extLst>
                </a:gridCol>
                <a:gridCol w="1726981">
                  <a:extLst>
                    <a:ext uri="{9D8B030D-6E8A-4147-A177-3AD203B41FA5}">
                      <a16:colId xmlns:a16="http://schemas.microsoft.com/office/drawing/2014/main" val="20004"/>
                    </a:ext>
                  </a:extLst>
                </a:gridCol>
                <a:gridCol w="44450">
                  <a:extLst>
                    <a:ext uri="{9D8B030D-6E8A-4147-A177-3AD203B41FA5}">
                      <a16:colId xmlns:a16="http://schemas.microsoft.com/office/drawing/2014/main" val="20010"/>
                    </a:ext>
                  </a:extLst>
                </a:gridCol>
                <a:gridCol w="2874592">
                  <a:extLst>
                    <a:ext uri="{9D8B030D-6E8A-4147-A177-3AD203B41FA5}">
                      <a16:colId xmlns:a16="http://schemas.microsoft.com/office/drawing/2014/main" val="20005"/>
                    </a:ext>
                  </a:extLst>
                </a:gridCol>
              </a:tblGrid>
              <a:tr h="553107">
                <a:tc>
                  <a:txBody>
                    <a:bodyPr/>
                    <a:lstStyle/>
                    <a:p>
                      <a:pPr algn="ctr" fontAlgn="ctr"/>
                      <a:r>
                        <a:rPr lang="en-GB" sz="1600" b="1" u="none" strike="noStrike" dirty="0" smtClean="0">
                          <a:solidFill>
                            <a:schemeClr val="bg1"/>
                          </a:solidFill>
                          <a:effectLst/>
                        </a:rPr>
                        <a:t>Technology</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600"/>
                    </a:solidFill>
                  </a:tcPr>
                </a:tc>
                <a:tc>
                  <a:txBody>
                    <a:bodyPr/>
                    <a:lstStyle/>
                    <a:p>
                      <a:pPr algn="ctr" fontAlgn="ct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a:solidFill>
                            <a:schemeClr val="bg1"/>
                          </a:solidFill>
                          <a:effectLst/>
                        </a:rPr>
                        <a:t>Delivery Model</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6699"/>
                    </a:solidFill>
                  </a:tcPr>
                </a:tc>
                <a:tc>
                  <a:txBody>
                    <a:bodyPr/>
                    <a:lstStyle/>
                    <a:p>
                      <a:pPr algn="ctr" fontAlgn="ct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smtClean="0">
                          <a:solidFill>
                            <a:schemeClr val="bg1"/>
                          </a:solidFill>
                          <a:effectLst/>
                        </a:rPr>
                        <a:t>Legal </a:t>
                      </a:r>
                    </a:p>
                    <a:p>
                      <a:pPr algn="ctr" fontAlgn="ctr"/>
                      <a:r>
                        <a:rPr lang="en-GB" sz="1600" b="1" u="none" strike="noStrike" dirty="0" smtClean="0">
                          <a:solidFill>
                            <a:schemeClr val="bg1"/>
                          </a:solidFill>
                          <a:effectLst/>
                        </a:rPr>
                        <a:t>Basis</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00"/>
                    </a:solidFill>
                  </a:tcPr>
                </a:tc>
                <a:tc>
                  <a:txBody>
                    <a:bodyPr/>
                    <a:lstStyle/>
                    <a:p>
                      <a:endParaRPr lang="en-GB"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smtClean="0">
                          <a:solidFill>
                            <a:schemeClr val="bg1"/>
                          </a:solidFill>
                          <a:effectLst/>
                        </a:rPr>
                        <a:t>Price/Tariff </a:t>
                      </a:r>
                      <a:r>
                        <a:rPr lang="en-GB" sz="1600" b="1" u="none" strike="noStrike" dirty="0">
                          <a:solidFill>
                            <a:schemeClr val="bg1"/>
                          </a:solidFill>
                          <a:effectLst/>
                        </a:rPr>
                        <a:t>Regulation</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3300"/>
                    </a:solidFill>
                  </a:tcPr>
                </a:tc>
                <a:tc>
                  <a:txBody>
                    <a:bodyPr/>
                    <a:lstStyle/>
                    <a:p>
                      <a:pPr algn="ctr" fontAlgn="ct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smtClean="0">
                          <a:solidFill>
                            <a:schemeClr val="bg1"/>
                          </a:solidFill>
                          <a:effectLst/>
                        </a:rPr>
                        <a:t>Finance</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pPr algn="ctr" fontAlgn="ct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600" b="1" u="none" strike="noStrike" dirty="0" smtClean="0">
                          <a:solidFill>
                            <a:schemeClr val="bg1"/>
                          </a:solidFill>
                          <a:effectLst/>
                        </a:rPr>
                        <a:t>Non-Financial Interventions</a:t>
                      </a:r>
                      <a:endParaRPr lang="en-GB" sz="16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208740">
                <a:tc rowSpan="4">
                  <a:txBody>
                    <a:bodyPr/>
                    <a:lstStyle/>
                    <a:p>
                      <a:pPr algn="ctr" fontAlgn="ctr"/>
                      <a:r>
                        <a:rPr lang="en-GB" sz="1200" b="1" u="none" strike="noStrike" dirty="0">
                          <a:solidFill>
                            <a:schemeClr val="bg1"/>
                          </a:solidFill>
                          <a:effectLst/>
                        </a:rPr>
                        <a:t>Grid </a:t>
                      </a:r>
                      <a:r>
                        <a:rPr lang="en-GB" sz="1200" b="1" u="none" strike="noStrike" dirty="0" smtClean="0">
                          <a:solidFill>
                            <a:schemeClr val="bg1"/>
                          </a:solidFill>
                          <a:effectLst/>
                        </a:rPr>
                        <a:t>Extension:</a:t>
                      </a:r>
                    </a:p>
                    <a:p>
                      <a:pPr algn="ctr" fontAlgn="ctr"/>
                      <a:r>
                        <a:rPr lang="en-GB" sz="1200" b="1" u="none" strike="noStrike" dirty="0" smtClean="0">
                          <a:solidFill>
                            <a:schemeClr val="bg1"/>
                          </a:solidFill>
                          <a:effectLst/>
                          <a:hlinkClick r:id="rId2" action="ppaction://hlinksldjump"/>
                        </a:rPr>
                        <a:t>Description</a:t>
                      </a:r>
                      <a:endParaRPr lang="en-GB" sz="1200" b="1" u="none" strike="noStrike" dirty="0" smtClean="0">
                        <a:solidFill>
                          <a:schemeClr val="bg1"/>
                        </a:solidFill>
                        <a:effectLst/>
                        <a:hlinkClick r:id="rId3" action="ppaction://hlinksldjump"/>
                      </a:endParaRPr>
                    </a:p>
                    <a:p>
                      <a:pPr algn="ctr" fontAlgn="ctr"/>
                      <a:r>
                        <a:rPr lang="en-GB" sz="1200" b="1" u="none" strike="noStrike" dirty="0" smtClean="0">
                          <a:solidFill>
                            <a:schemeClr val="bg1"/>
                          </a:solidFill>
                          <a:effectLst/>
                          <a:hlinkClick r:id="rId4" action="ppaction://hlinksldjump"/>
                        </a:rPr>
                        <a:t>Examples</a:t>
                      </a:r>
                      <a:endParaRPr lang="en-GB" sz="1200" b="1" i="0" u="none" strike="noStrike" dirty="0" smtClean="0">
                        <a:solidFill>
                          <a:schemeClr val="bg1"/>
                        </a:solidFill>
                        <a:effectLst/>
                        <a:latin typeface="+mn-lt"/>
                      </a:endParaRPr>
                    </a:p>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rowSpan="19">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algn="ctr" fontAlgn="ctr"/>
                      <a:r>
                        <a:rPr lang="en-GB" sz="1200" b="1" u="none" strike="noStrike" dirty="0" smtClean="0">
                          <a:solidFill>
                            <a:schemeClr val="bg1"/>
                          </a:solidFill>
                          <a:effectLst/>
                        </a:rPr>
                        <a:t>Public</a:t>
                      </a:r>
                    </a:p>
                    <a:p>
                      <a:pPr algn="ctr" fontAlgn="ctr"/>
                      <a:r>
                        <a:rPr lang="en-GB" sz="1200" b="1" u="none" strike="noStrike" dirty="0" smtClean="0">
                          <a:solidFill>
                            <a:schemeClr val="bg1"/>
                          </a:solidFill>
                          <a:effectLst/>
                          <a:hlinkClick r:id="rId5"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6"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CC"/>
                    </a:solidFill>
                  </a:tcPr>
                </a:tc>
                <a:tc rowSpan="19">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fontAlgn="ctr"/>
                      <a:r>
                        <a:rPr lang="en-GB" sz="1200" b="1" u="none" strike="noStrike" dirty="0" smtClean="0">
                          <a:solidFill>
                            <a:schemeClr val="bg1"/>
                          </a:solidFill>
                          <a:effectLst/>
                        </a:rPr>
                        <a:t>Concession</a:t>
                      </a:r>
                    </a:p>
                    <a:p>
                      <a:pPr algn="ctr" fontAlgn="ctr"/>
                      <a:r>
                        <a:rPr lang="en-GB" sz="1200" b="1" u="none" strike="noStrike" dirty="0" smtClean="0">
                          <a:solidFill>
                            <a:schemeClr val="bg1"/>
                          </a:solidFill>
                          <a:effectLst/>
                          <a:hlinkClick r:id="rId7"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8"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tc rowSpan="13">
                  <a:txBody>
                    <a:bodyPr/>
                    <a:lstStyle/>
                    <a:p>
                      <a:endParaRPr lang="en-GB"/>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9">
                  <a:txBody>
                    <a:bodyPr/>
                    <a:lstStyle/>
                    <a:p>
                      <a:pPr algn="ctr" fontAlgn="ctr"/>
                      <a:r>
                        <a:rPr lang="en-GB" sz="1200" b="1" u="none" strike="noStrike" dirty="0" smtClean="0">
                          <a:solidFill>
                            <a:schemeClr val="bg1"/>
                          </a:solidFill>
                          <a:effectLst/>
                        </a:rPr>
                        <a:t>Uniform</a:t>
                      </a:r>
                    </a:p>
                    <a:p>
                      <a:pPr algn="ctr" fontAlgn="ctr"/>
                      <a:r>
                        <a:rPr lang="en-GB" sz="1200" b="1" u="none" strike="noStrike" dirty="0" smtClean="0">
                          <a:solidFill>
                            <a:schemeClr val="bg1"/>
                          </a:solidFill>
                          <a:effectLst/>
                          <a:hlinkClick r:id="rId9"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10"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c rowSpan="19">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200" b="1" u="none" strike="noStrike" dirty="0" smtClean="0">
                          <a:solidFill>
                            <a:schemeClr val="bg1"/>
                          </a:solidFill>
                          <a:effectLst/>
                        </a:rPr>
                        <a:t>Private</a:t>
                      </a:r>
                    </a:p>
                    <a:p>
                      <a:pPr algn="ctr" fontAlgn="ctr"/>
                      <a:r>
                        <a:rPr lang="en-GB" sz="1200" b="1" u="none" strike="noStrike" dirty="0" smtClean="0">
                          <a:solidFill>
                            <a:schemeClr val="bg1"/>
                          </a:solidFill>
                          <a:effectLst/>
                          <a:hlinkClick r:id="rId11"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12"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99"/>
                    </a:solidFill>
                  </a:tcPr>
                </a:tc>
                <a:tc rowSpan="19">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fontAlgn="ctr"/>
                      <a:r>
                        <a:rPr lang="en-GB" sz="1200" b="1" u="none" strike="noStrike" dirty="0">
                          <a:solidFill>
                            <a:schemeClr val="bg1"/>
                          </a:solidFill>
                          <a:effectLst/>
                        </a:rPr>
                        <a:t>Direct </a:t>
                      </a:r>
                      <a:r>
                        <a:rPr lang="en-GB" sz="1200" b="1" u="none" strike="noStrike" dirty="0" smtClean="0">
                          <a:solidFill>
                            <a:schemeClr val="bg1"/>
                          </a:solidFill>
                          <a:effectLst/>
                        </a:rPr>
                        <a:t>Energy Access Provision</a:t>
                      </a:r>
                    </a:p>
                    <a:p>
                      <a:pPr algn="ctr" fontAlgn="ctr"/>
                      <a:r>
                        <a:rPr lang="en-GB" sz="1200" b="1" u="none" strike="noStrike" dirty="0" smtClean="0">
                          <a:solidFill>
                            <a:schemeClr val="bg1"/>
                          </a:solidFill>
                          <a:effectLst/>
                          <a:hlinkClick r:id="rId13"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14" action="ppaction://hlinksldjump"/>
                        </a:rPr>
                        <a:t>Examples</a:t>
                      </a:r>
                      <a:r>
                        <a:rPr lang="en-GB" sz="1200" b="1" u="none" strike="noStrike" dirty="0" smtClean="0">
                          <a:solidFill>
                            <a:schemeClr val="bg1"/>
                          </a:solidFill>
                          <a:effectLst/>
                        </a:rPr>
                        <a:t> </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D64"/>
                    </a:solidFill>
                  </a:tcPr>
                </a:tc>
                <a:extLst>
                  <a:ext uri="{0D108BD9-81ED-4DB2-BD59-A6C34878D82A}">
                    <a16:rowId xmlns:a16="http://schemas.microsoft.com/office/drawing/2014/main" val="10001"/>
                  </a:ext>
                </a:extLst>
              </a:tr>
              <a:tr h="20874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200" b="1" i="0" u="none" strike="noStrike" dirty="0" smtClean="0">
                          <a:solidFill>
                            <a:schemeClr val="bg1"/>
                          </a:solidFill>
                          <a:effectLst/>
                          <a:latin typeface="Calibri"/>
                        </a:rPr>
                        <a:t>User</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15"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16"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FF"/>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2"/>
                  </a:ext>
                </a:extLst>
              </a:tr>
              <a:tr h="266384">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FF"/>
                    </a:solidFill>
                  </a:tcPr>
                </a:tc>
                <a:tc rowSpan="2">
                  <a:txBody>
                    <a:bodyPr/>
                    <a:lstStyle/>
                    <a:p>
                      <a:pPr algn="ctr" fontAlgn="ctr"/>
                      <a:r>
                        <a:rPr lang="en-GB" sz="1200" b="1" u="none" strike="noStrike" dirty="0">
                          <a:solidFill>
                            <a:schemeClr val="bg1"/>
                          </a:solidFill>
                          <a:effectLst/>
                        </a:rPr>
                        <a:t>Institutional </a:t>
                      </a:r>
                      <a:r>
                        <a:rPr lang="en-GB" sz="1200" b="1" u="none" strike="noStrike" dirty="0" smtClean="0">
                          <a:solidFill>
                            <a:schemeClr val="bg1"/>
                          </a:solidFill>
                          <a:effectLst/>
                        </a:rPr>
                        <a:t>Restructuring</a:t>
                      </a:r>
                    </a:p>
                    <a:p>
                      <a:pPr algn="ctr" fontAlgn="ctr"/>
                      <a:r>
                        <a:rPr lang="en-GB" sz="1200" b="1" u="none" strike="noStrike" dirty="0" smtClean="0">
                          <a:solidFill>
                            <a:schemeClr val="bg1"/>
                          </a:solidFill>
                          <a:effectLst/>
                          <a:hlinkClick r:id="rId17"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18"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17D"/>
                    </a:solidFill>
                  </a:tcPr>
                </a:tc>
                <a:extLst>
                  <a:ext uri="{0D108BD9-81ED-4DB2-BD59-A6C34878D82A}">
                    <a16:rowId xmlns:a16="http://schemas.microsoft.com/office/drawing/2014/main" val="10002"/>
                  </a:ext>
                </a:extLst>
              </a:tr>
              <a:tr h="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4">
                  <a:txBody>
                    <a:bodyPr/>
                    <a:lstStyle/>
                    <a:p>
                      <a:pPr algn="ctr" fontAlgn="ctr"/>
                      <a:r>
                        <a:rPr lang="en-GB" sz="1200" b="1" u="none" strike="noStrike" dirty="0" smtClean="0">
                          <a:solidFill>
                            <a:schemeClr val="bg1"/>
                          </a:solidFill>
                          <a:effectLst/>
                        </a:rPr>
                        <a:t>Grants/Subsidies</a:t>
                      </a:r>
                    </a:p>
                    <a:p>
                      <a:pPr algn="ctr" fontAlgn="ctr"/>
                      <a:r>
                        <a:rPr lang="en-GB" sz="1200" b="1" u="none" strike="noStrike" dirty="0" smtClean="0">
                          <a:solidFill>
                            <a:schemeClr val="bg1"/>
                          </a:solidFill>
                          <a:effectLst/>
                          <a:hlinkClick r:id="rId19"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20"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FAADC"/>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3"/>
                  </a:ext>
                </a:extLst>
              </a:tr>
              <a:tr h="343395">
                <a:tc rowSpan="4">
                  <a:txBody>
                    <a:bodyPr/>
                    <a:lstStyle/>
                    <a:p>
                      <a:pPr algn="ctr" fontAlgn="ctr"/>
                      <a:r>
                        <a:rPr lang="en-GB" sz="1200" b="1" u="none" strike="noStrike" dirty="0">
                          <a:solidFill>
                            <a:schemeClr val="bg1"/>
                          </a:solidFill>
                          <a:effectLst/>
                        </a:rPr>
                        <a:t>Grid-connected </a:t>
                      </a:r>
                      <a:r>
                        <a:rPr lang="en-GB" sz="1200" b="1" u="none" strike="noStrike" dirty="0" smtClean="0">
                          <a:solidFill>
                            <a:schemeClr val="bg1"/>
                          </a:solidFill>
                          <a:effectLst/>
                        </a:rPr>
                        <a:t>mini-grid/ </a:t>
                      </a:r>
                    </a:p>
                    <a:p>
                      <a:pPr algn="ctr" fontAlgn="ctr"/>
                      <a:r>
                        <a:rPr lang="en-GB" sz="1200" b="1" u="none" strike="noStrike" dirty="0" smtClean="0">
                          <a:solidFill>
                            <a:schemeClr val="bg1"/>
                          </a:solidFill>
                          <a:effectLst/>
                        </a:rPr>
                        <a:t>Distribution system</a:t>
                      </a:r>
                    </a:p>
                    <a:p>
                      <a:pPr algn="ctr" fontAlgn="ctr"/>
                      <a:r>
                        <a:rPr lang="en-GB" sz="1200" b="1" u="none" strike="noStrike" dirty="0" smtClean="0">
                          <a:solidFill>
                            <a:schemeClr val="bg1"/>
                          </a:solidFill>
                          <a:effectLst/>
                          <a:hlinkClick r:id="rId21" action="ppaction://hlinksldjump"/>
                        </a:rPr>
                        <a:t>Description</a:t>
                      </a:r>
                      <a:endParaRPr lang="en-GB" sz="1200" b="1" u="none" strike="noStrike" dirty="0" smtClean="0">
                        <a:solidFill>
                          <a:schemeClr val="bg1"/>
                        </a:solidFill>
                        <a:effectLst/>
                        <a:hlinkClick r:id="rId22" action="ppaction://hlinksldjump"/>
                      </a:endParaRPr>
                    </a:p>
                    <a:p>
                      <a:pPr algn="ctr" fontAlgn="ctr"/>
                      <a:r>
                        <a:rPr lang="en-GB" sz="1200" b="1" u="none" strike="noStrike" dirty="0" smtClean="0">
                          <a:solidFill>
                            <a:schemeClr val="bg1"/>
                          </a:solidFill>
                          <a:effectLst/>
                          <a:hlinkClick r:id="rId23"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900"/>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FAADC"/>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FAADC"/>
                    </a:solidFill>
                  </a:tcPr>
                </a:tc>
                <a:tc>
                  <a:txBody>
                    <a:bodyPr/>
                    <a:lstStyle/>
                    <a:p>
                      <a:pPr algn="ctr" fontAlgn="ctr"/>
                      <a:r>
                        <a:rPr lang="en-GB" sz="1200" b="1" u="none" strike="noStrike" dirty="0">
                          <a:solidFill>
                            <a:schemeClr val="bg1"/>
                          </a:solidFill>
                          <a:effectLst/>
                        </a:rPr>
                        <a:t>Regulatory </a:t>
                      </a:r>
                      <a:r>
                        <a:rPr lang="en-GB" sz="1200" b="1" u="none" strike="noStrike" dirty="0" smtClean="0">
                          <a:solidFill>
                            <a:schemeClr val="bg1"/>
                          </a:solidFill>
                          <a:effectLst/>
                        </a:rPr>
                        <a:t>Reform</a:t>
                      </a:r>
                    </a:p>
                    <a:p>
                      <a:pPr algn="ctr" fontAlgn="ctr"/>
                      <a:r>
                        <a:rPr lang="en-GB" sz="1200" b="1" u="none" strike="noStrike" dirty="0" smtClean="0">
                          <a:solidFill>
                            <a:schemeClr val="bg1"/>
                          </a:solidFill>
                          <a:effectLst/>
                          <a:hlinkClick r:id="rId24"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25"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266585">
                <a:tc vMerge="1">
                  <a:txBody>
                    <a:bodyPr/>
                    <a:lstStyle/>
                    <a:p>
                      <a:endParaRPr lang="en-GB"/>
                    </a:p>
                  </a:txBody>
                  <a:tcPr/>
                </a:tc>
                <a:tc vMerge="1">
                  <a:txBody>
                    <a:bodyPr/>
                    <a:lstStyle/>
                    <a:p>
                      <a:endParaRPr lang="en-GB"/>
                    </a:p>
                  </a:txBody>
                  <a:tcPr/>
                </a:tc>
                <a:tc rowSpan="9">
                  <a:txBody>
                    <a:bodyPr/>
                    <a:lstStyle/>
                    <a:p>
                      <a:pPr algn="ctr" fontAlgn="ctr"/>
                      <a:r>
                        <a:rPr lang="en-GB" sz="1200" b="1" u="none" strike="noStrike" dirty="0">
                          <a:solidFill>
                            <a:schemeClr val="bg1"/>
                          </a:solidFill>
                          <a:effectLst/>
                        </a:rPr>
                        <a:t>Private </a:t>
                      </a:r>
                      <a:r>
                        <a:rPr lang="en-GB" sz="1200" b="1" u="none" strike="noStrike" dirty="0" smtClean="0">
                          <a:solidFill>
                            <a:schemeClr val="bg1"/>
                          </a:solidFill>
                          <a:effectLst/>
                        </a:rPr>
                        <a:t> (</a:t>
                      </a:r>
                      <a:r>
                        <a:rPr lang="en-GB" sz="1200" b="1" u="none" strike="noStrike" dirty="0">
                          <a:solidFill>
                            <a:schemeClr val="bg1"/>
                          </a:solidFill>
                          <a:effectLst/>
                        </a:rPr>
                        <a:t>non-Government</a:t>
                      </a:r>
                      <a:r>
                        <a:rPr lang="en-GB" sz="1200" b="1" u="none" strike="noStrike" dirty="0" smtClean="0">
                          <a:solidFill>
                            <a:schemeClr val="bg1"/>
                          </a:solidFill>
                          <a:effectLst/>
                        </a:rPr>
                        <a:t>)</a:t>
                      </a:r>
                      <a:r>
                        <a:rPr lang="en-GB" sz="1200" b="1" u="none" strike="noStrike" dirty="0" smtClean="0">
                          <a:solidFill>
                            <a:schemeClr val="bg1"/>
                          </a:solidFill>
                          <a:effectLst/>
                          <a:hlinkClick r:id="rId26" action="ppaction://hlinksldjump"/>
                        </a:rPr>
                        <a:t> 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27"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CFF"/>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3">
                  <a:txBody>
                    <a:bodyPr/>
                    <a:lstStyle/>
                    <a:p>
                      <a:pPr algn="ctr" fontAlgn="ctr"/>
                      <a:r>
                        <a:rPr lang="en-GB" sz="1200" b="1" u="none" strike="noStrike" dirty="0">
                          <a:solidFill>
                            <a:schemeClr val="bg1"/>
                          </a:solidFill>
                          <a:effectLst/>
                        </a:rPr>
                        <a:t>Policy &amp; Target </a:t>
                      </a:r>
                      <a:r>
                        <a:rPr lang="en-GB" sz="1200" b="1" u="none" strike="noStrike" dirty="0" smtClean="0">
                          <a:solidFill>
                            <a:schemeClr val="bg1"/>
                          </a:solidFill>
                          <a:effectLst/>
                        </a:rPr>
                        <a:t>Setting</a:t>
                      </a:r>
                    </a:p>
                    <a:p>
                      <a:pPr algn="ctr" fontAlgn="ctr"/>
                      <a:r>
                        <a:rPr lang="en-GB" sz="1200" b="1" u="none" strike="noStrike" dirty="0" smtClean="0">
                          <a:solidFill>
                            <a:schemeClr val="bg1"/>
                          </a:solidFill>
                          <a:effectLst/>
                          <a:hlinkClick r:id="rId28"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29"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163629">
                <a:tc vMerge="1">
                  <a:txBody>
                    <a:bodyPr/>
                    <a:lstStyle/>
                    <a:p>
                      <a:endParaRPr lang="en-GB"/>
                    </a:p>
                  </a:txBody>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CFF"/>
                    </a:solidFill>
                  </a:tcPr>
                </a:tc>
                <a:tc vMerge="1">
                  <a:txBody>
                    <a:bodyPr/>
                    <a:lstStyle/>
                    <a:p>
                      <a:endParaRPr lang="en-GB"/>
                    </a:p>
                  </a:txBody>
                  <a:tcPr/>
                </a:tc>
                <a:tc rowSpan="7">
                  <a:txBody>
                    <a:bodyPr/>
                    <a:lstStyle/>
                    <a:p>
                      <a:pPr algn="ctr" fontAlgn="ctr"/>
                      <a:r>
                        <a:rPr lang="en-GB" sz="1200" b="1" u="none" strike="noStrike" dirty="0" smtClean="0">
                          <a:solidFill>
                            <a:schemeClr val="bg1"/>
                          </a:solidFill>
                          <a:effectLst/>
                        </a:rPr>
                        <a:t>License</a:t>
                      </a:r>
                    </a:p>
                    <a:p>
                      <a:pPr algn="ctr" fontAlgn="ctr"/>
                      <a:r>
                        <a:rPr lang="en-GB" sz="1200" b="1" u="none" strike="noStrike" dirty="0" smtClean="0">
                          <a:solidFill>
                            <a:schemeClr val="bg1"/>
                          </a:solidFill>
                          <a:effectLst/>
                          <a:hlinkClick r:id="rId30"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31"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4"/>
                  </a:ext>
                </a:extLst>
              </a:tr>
              <a:tr h="11842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4">
                  <a:txBody>
                    <a:bodyPr/>
                    <a:lstStyle/>
                    <a:p>
                      <a:pPr algn="ctr" fontAlgn="ctr"/>
                      <a:r>
                        <a:rPr lang="en-GB" sz="1200" b="1" u="none" strike="noStrike" dirty="0" smtClean="0">
                          <a:solidFill>
                            <a:schemeClr val="bg1"/>
                          </a:solidFill>
                          <a:effectLst/>
                        </a:rPr>
                        <a:t>Cross-Subsidies</a:t>
                      </a:r>
                    </a:p>
                    <a:p>
                      <a:pPr algn="ctr" fontAlgn="ctr"/>
                      <a:r>
                        <a:rPr lang="en-GB" sz="1200" b="1" u="none" strike="noStrike" dirty="0" smtClean="0">
                          <a:solidFill>
                            <a:schemeClr val="bg1"/>
                          </a:solidFill>
                          <a:effectLst/>
                          <a:hlinkClick r:id="rId32"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33"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5"/>
                  </a:ext>
                </a:extLst>
              </a:tr>
              <a:tr h="122206">
                <a:tc rowSpan="5">
                  <a:txBody>
                    <a:bodyPr/>
                    <a:lstStyle/>
                    <a:p>
                      <a:pPr algn="ctr" fontAlgn="ctr"/>
                      <a:r>
                        <a:rPr lang="en-GB" sz="1200" b="1" u="none" strike="noStrike" dirty="0">
                          <a:solidFill>
                            <a:schemeClr val="bg1"/>
                          </a:solidFill>
                          <a:effectLst/>
                        </a:rPr>
                        <a:t>Isolated </a:t>
                      </a:r>
                      <a:r>
                        <a:rPr lang="en-GB" sz="1200" b="1" u="none" strike="noStrike" dirty="0" smtClean="0">
                          <a:solidFill>
                            <a:schemeClr val="bg1"/>
                          </a:solidFill>
                          <a:effectLst/>
                        </a:rPr>
                        <a:t>mini-grid</a:t>
                      </a:r>
                    </a:p>
                    <a:p>
                      <a:pPr algn="ctr" fontAlgn="ctr"/>
                      <a:r>
                        <a:rPr lang="en-GB" sz="1200" b="1" u="none" strike="noStrike" dirty="0" smtClean="0">
                          <a:solidFill>
                            <a:schemeClr val="bg1"/>
                          </a:solidFill>
                          <a:effectLst/>
                          <a:hlinkClick r:id="rId34" action="ppaction://hlinksldjump"/>
                        </a:rPr>
                        <a:t>Description</a:t>
                      </a:r>
                      <a:endParaRPr lang="en-GB" sz="1200" b="1" u="none" strike="noStrike" dirty="0" smtClean="0">
                        <a:solidFill>
                          <a:schemeClr val="bg1"/>
                        </a:solidFill>
                        <a:effectLst/>
                        <a:hlinkClick r:id="rId35" action="ppaction://hlinksldjump"/>
                      </a:endParaRPr>
                    </a:p>
                    <a:p>
                      <a:pPr algn="ctr" fontAlgn="ctr"/>
                      <a:r>
                        <a:rPr lang="en-GB" sz="1200" b="1" u="none" strike="noStrike" dirty="0" smtClean="0">
                          <a:solidFill>
                            <a:schemeClr val="bg1"/>
                          </a:solidFill>
                          <a:effectLst/>
                          <a:hlinkClick r:id="rId36"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9900"/>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C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rowSpan="2">
                  <a:txBody>
                    <a:bodyPr/>
                    <a:lstStyle/>
                    <a:p>
                      <a:pPr algn="ctr" fontAlgn="ctr"/>
                      <a:r>
                        <a:rPr lang="en-GB" sz="1200" b="1" u="none" strike="noStrike" dirty="0">
                          <a:solidFill>
                            <a:schemeClr val="bg1"/>
                          </a:solidFill>
                          <a:effectLst/>
                        </a:rPr>
                        <a:t>Quality/Technical </a:t>
                      </a:r>
                      <a:r>
                        <a:rPr lang="en-GB" sz="1200" b="1" u="none" strike="noStrike" dirty="0" smtClean="0">
                          <a:solidFill>
                            <a:schemeClr val="bg1"/>
                          </a:solidFill>
                          <a:effectLst/>
                        </a:rPr>
                        <a:t>Standards</a:t>
                      </a:r>
                    </a:p>
                    <a:p>
                      <a:pPr algn="ctr" fontAlgn="ctr"/>
                      <a:r>
                        <a:rPr lang="en-GB" sz="1200" b="1" u="none" strike="noStrike" dirty="0" smtClean="0">
                          <a:solidFill>
                            <a:schemeClr val="bg1"/>
                          </a:solidFill>
                          <a:effectLst/>
                          <a:hlinkClick r:id="rId37"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38" action="ppaction://hlinksldjump"/>
                        </a:rPr>
                        <a:t>Examples </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DC8"/>
                    </a:solidFill>
                  </a:tcPr>
                </a:tc>
                <a:extLst>
                  <a:ext uri="{0D108BD9-81ED-4DB2-BD59-A6C34878D82A}">
                    <a16:rowId xmlns:a16="http://schemas.microsoft.com/office/drawing/2014/main" val="10005"/>
                  </a:ext>
                </a:extLst>
              </a:tr>
              <a:tr h="25307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4">
                  <a:txBody>
                    <a:bodyPr/>
                    <a:lstStyle/>
                    <a:p>
                      <a:pPr algn="ctr" fontAlgn="ctr"/>
                      <a:r>
                        <a:rPr lang="en-GB" sz="1200" b="1" u="none" strike="noStrike" dirty="0" smtClean="0">
                          <a:solidFill>
                            <a:schemeClr val="bg1"/>
                          </a:solidFill>
                          <a:effectLst/>
                        </a:rPr>
                        <a:t>Individual</a:t>
                      </a:r>
                    </a:p>
                    <a:p>
                      <a:pPr algn="ctr" fontAlgn="ctr"/>
                      <a:r>
                        <a:rPr lang="en-GB" sz="1200" b="1" u="none" strike="noStrike" dirty="0" smtClean="0">
                          <a:solidFill>
                            <a:schemeClr val="bg1"/>
                          </a:solidFill>
                          <a:effectLst/>
                          <a:hlinkClick r:id="rId39"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40" action="ppaction://hlinksldjump"/>
                        </a:rPr>
                        <a:t>Examples</a:t>
                      </a:r>
                      <a:endParaRPr lang="en-GB" sz="1200" b="1" i="0" u="none" strike="noStrike" dirty="0" smtClean="0">
                        <a:solidFill>
                          <a:schemeClr val="bg1"/>
                        </a:solidFill>
                        <a:effectLst/>
                        <a:latin typeface="+mn-lt"/>
                      </a:endParaRPr>
                    </a:p>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6"/>
                  </a:ext>
                </a:extLst>
              </a:tr>
              <a:tr h="28593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200" b="1" u="none" strike="noStrike" dirty="0">
                          <a:solidFill>
                            <a:schemeClr val="bg1"/>
                          </a:solidFill>
                          <a:effectLst/>
                        </a:rPr>
                        <a:t>Technical </a:t>
                      </a:r>
                      <a:r>
                        <a:rPr lang="en-GB" sz="1200" b="1" u="none" strike="noStrike" dirty="0" smtClean="0">
                          <a:solidFill>
                            <a:schemeClr val="bg1"/>
                          </a:solidFill>
                          <a:effectLst/>
                        </a:rPr>
                        <a:t>Assistance</a:t>
                      </a:r>
                    </a:p>
                    <a:p>
                      <a:pPr algn="ctr" fontAlgn="ctr"/>
                      <a:r>
                        <a:rPr lang="en-GB" sz="1200" b="1" u="none" strike="noStrike" dirty="0" smtClean="0">
                          <a:solidFill>
                            <a:schemeClr val="bg1"/>
                          </a:solidFill>
                          <a:effectLst/>
                          <a:hlinkClick r:id="rId41"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42"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E1E6"/>
                    </a:solidFill>
                  </a:tcPr>
                </a:tc>
                <a:extLst>
                  <a:ext uri="{0D108BD9-81ED-4DB2-BD59-A6C34878D82A}">
                    <a16:rowId xmlns:a16="http://schemas.microsoft.com/office/drawing/2014/main" val="10006"/>
                  </a:ext>
                </a:extLst>
              </a:tr>
              <a:tr h="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5">
                  <a:txBody>
                    <a:bodyPr/>
                    <a:lstStyle/>
                    <a:p>
                      <a:pPr algn="ctr" fontAlgn="ctr"/>
                      <a:r>
                        <a:rPr lang="en-GB" sz="1200" b="1" u="none" strike="noStrike" dirty="0">
                          <a:solidFill>
                            <a:schemeClr val="bg1"/>
                          </a:solidFill>
                          <a:effectLst/>
                        </a:rPr>
                        <a:t>Tax </a:t>
                      </a:r>
                      <a:r>
                        <a:rPr lang="en-GB" sz="1200" b="1" u="none" strike="noStrike" dirty="0" smtClean="0">
                          <a:solidFill>
                            <a:schemeClr val="bg1"/>
                          </a:solidFill>
                          <a:effectLst/>
                        </a:rPr>
                        <a:t>Exemptions</a:t>
                      </a:r>
                    </a:p>
                    <a:p>
                      <a:pPr algn="ctr" fontAlgn="ctr"/>
                      <a:r>
                        <a:rPr lang="en-GB" sz="1200" b="1" u="none" strike="noStrike" dirty="0" smtClean="0">
                          <a:solidFill>
                            <a:schemeClr val="bg1"/>
                          </a:solidFill>
                          <a:effectLst/>
                          <a:hlinkClick r:id="rId43"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44"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66FF"/>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7"/>
                  </a:ext>
                </a:extLst>
              </a:tr>
              <a:tr h="41747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66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66FF"/>
                    </a:solidFill>
                  </a:tcPr>
                </a:tc>
                <a:tc>
                  <a:txBody>
                    <a:bodyPr/>
                    <a:lstStyle/>
                    <a:p>
                      <a:pPr algn="ctr" fontAlgn="ctr"/>
                      <a:r>
                        <a:rPr lang="en-GB" sz="1200" b="1" u="none" strike="noStrike" dirty="0">
                          <a:solidFill>
                            <a:schemeClr val="bg1"/>
                          </a:solidFill>
                          <a:effectLst/>
                        </a:rPr>
                        <a:t>Capacity Building/ Awareness </a:t>
                      </a:r>
                      <a:r>
                        <a:rPr lang="en-GB" sz="1200" b="1" u="none" strike="noStrike" dirty="0" smtClean="0">
                          <a:solidFill>
                            <a:schemeClr val="bg1"/>
                          </a:solidFill>
                          <a:effectLst/>
                        </a:rPr>
                        <a:t>Raising</a:t>
                      </a:r>
                    </a:p>
                    <a:p>
                      <a:pPr algn="ctr" fontAlgn="ctr"/>
                      <a:r>
                        <a:rPr lang="en-GB" sz="1200" b="1" u="none" strike="noStrike" dirty="0" smtClean="0">
                          <a:solidFill>
                            <a:schemeClr val="bg1"/>
                          </a:solidFill>
                          <a:effectLst/>
                          <a:hlinkClick r:id="rId45"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46"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C8D7"/>
                    </a:solidFill>
                  </a:tcPr>
                </a:tc>
                <a:extLst>
                  <a:ext uri="{0D108BD9-81ED-4DB2-BD59-A6C34878D82A}">
                    <a16:rowId xmlns:a16="http://schemas.microsoft.com/office/drawing/2014/main" val="10007"/>
                  </a:ext>
                </a:extLst>
              </a:tr>
              <a:tr h="186190">
                <a:tc rowSpan="6">
                  <a:txBody>
                    <a:bodyPr/>
                    <a:lstStyle/>
                    <a:p>
                      <a:pPr algn="ctr" fontAlgn="ctr"/>
                      <a:r>
                        <a:rPr lang="en-GB" sz="1200" b="1" u="none" strike="noStrike" dirty="0">
                          <a:solidFill>
                            <a:schemeClr val="bg1"/>
                          </a:solidFill>
                          <a:effectLst/>
                        </a:rPr>
                        <a:t>Standalone </a:t>
                      </a:r>
                      <a:r>
                        <a:rPr lang="en-GB" sz="1200" b="1" u="none" strike="noStrike" dirty="0" smtClean="0">
                          <a:solidFill>
                            <a:schemeClr val="bg1"/>
                          </a:solidFill>
                          <a:effectLst/>
                        </a:rPr>
                        <a:t>systems</a:t>
                      </a:r>
                    </a:p>
                    <a:p>
                      <a:pPr algn="ctr" fontAlgn="ctr"/>
                      <a:r>
                        <a:rPr lang="en-GB" sz="1200" b="1" u="none" strike="noStrike" dirty="0" smtClean="0">
                          <a:solidFill>
                            <a:schemeClr val="bg1"/>
                          </a:solidFill>
                          <a:effectLst/>
                          <a:hlinkClick r:id="rId47" action="ppaction://hlinksldjump"/>
                        </a:rPr>
                        <a:t>Description</a:t>
                      </a:r>
                      <a:endParaRPr lang="en-GB" sz="1200" b="1" u="none" strike="noStrike" dirty="0" smtClean="0">
                        <a:solidFill>
                          <a:schemeClr val="bg1"/>
                        </a:solidFill>
                        <a:effectLst/>
                        <a:hlinkClick r:id="rId48" action="ppaction://hlinksldjump"/>
                      </a:endParaRPr>
                    </a:p>
                    <a:p>
                      <a:pPr algn="ctr" fontAlgn="ctr"/>
                      <a:r>
                        <a:rPr lang="en-GB" sz="1200" b="1" u="none" strike="noStrike" dirty="0" smtClean="0">
                          <a:solidFill>
                            <a:schemeClr val="bg1"/>
                          </a:solidFill>
                          <a:effectLst/>
                          <a:hlinkClick r:id="rId49"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9D18E"/>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rowSpan="6" gridSpan="3">
                  <a:txBody>
                    <a:bodyPr/>
                    <a:lstStyle/>
                    <a:p>
                      <a:pPr algn="ctr" fontAlgn="ctr"/>
                      <a:r>
                        <a:rPr lang="en-GB" sz="1200" b="1" u="none" strike="noStrike" dirty="0" smtClean="0">
                          <a:solidFill>
                            <a:schemeClr val="bg1"/>
                          </a:solidFill>
                          <a:effectLst/>
                        </a:rPr>
                        <a:t>Unregulated</a:t>
                      </a:r>
                    </a:p>
                    <a:p>
                      <a:pPr algn="ctr" fontAlgn="ctr"/>
                      <a:r>
                        <a:rPr lang="en-GB" sz="1200" b="1" u="none" strike="noStrike" dirty="0" smtClean="0">
                          <a:solidFill>
                            <a:schemeClr val="bg1"/>
                          </a:solidFill>
                          <a:effectLst/>
                          <a:hlinkClick r:id="rId50"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10"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rowSpan="6" hMerge="1">
                  <a:txBody>
                    <a:bodyPr/>
                    <a:lstStyle/>
                    <a:p>
                      <a:endParaRPr lang="en-GB"/>
                    </a:p>
                  </a:txBody>
                  <a:tcPr/>
                </a:tc>
                <a:tc rowSpan="6" h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00"/>
                    </a:solidFill>
                  </a:tcPr>
                </a:tc>
                <a:tc vMerge="1">
                  <a:txBody>
                    <a:bodyPr/>
                    <a:lstStyle/>
                    <a:p>
                      <a:endParaRPr lang="en-GB"/>
                    </a:p>
                  </a:txBody>
                  <a:tcPr/>
                </a:tc>
                <a:tc vMerge="1">
                  <a:txBody>
                    <a:bodyPr/>
                    <a:lstStyle/>
                    <a:p>
                      <a:endParaRPr lang="en-GB"/>
                    </a:p>
                  </a:txBody>
                  <a:tcPr/>
                </a:tc>
                <a:tc rowSpan="2">
                  <a:txBody>
                    <a:bodyPr/>
                    <a:lstStyle/>
                    <a:p>
                      <a:pPr algn="ctr" fontAlgn="ctr"/>
                      <a:r>
                        <a:rPr lang="en-GB" sz="1200" b="1" u="none" strike="noStrike" dirty="0">
                          <a:solidFill>
                            <a:schemeClr val="bg1"/>
                          </a:solidFill>
                          <a:effectLst/>
                        </a:rPr>
                        <a:t>Market </a:t>
                      </a:r>
                      <a:r>
                        <a:rPr lang="en-GB" sz="1200" b="1" u="none" strike="noStrike" dirty="0" smtClean="0">
                          <a:solidFill>
                            <a:schemeClr val="bg1"/>
                          </a:solidFill>
                          <a:effectLst/>
                        </a:rPr>
                        <a:t>Information</a:t>
                      </a:r>
                    </a:p>
                    <a:p>
                      <a:pPr algn="ctr" fontAlgn="ctr"/>
                      <a:r>
                        <a:rPr lang="en-GB" sz="1200" b="1" u="none" strike="noStrike" dirty="0" smtClean="0">
                          <a:solidFill>
                            <a:schemeClr val="bg1"/>
                          </a:solidFill>
                          <a:effectLst/>
                          <a:hlinkClick r:id="rId51"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52"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FC3"/>
                    </a:solidFill>
                  </a:tcPr>
                </a:tc>
                <a:extLst>
                  <a:ext uri="{0D108BD9-81ED-4DB2-BD59-A6C34878D82A}">
                    <a16:rowId xmlns:a16="http://schemas.microsoft.com/office/drawing/2014/main" val="10008"/>
                  </a:ext>
                </a:extLst>
              </a:tr>
              <a:tr h="189095">
                <a:tc vMerge="1">
                  <a:txBody>
                    <a:bodyPr/>
                    <a:lstStyle/>
                    <a:p>
                      <a:endParaRPr lang="en-GB"/>
                    </a:p>
                  </a:txBody>
                  <a:tcPr/>
                </a:tc>
                <a:tc vMerge="1">
                  <a:txBody>
                    <a:bodyPr/>
                    <a:lstStyle/>
                    <a:p>
                      <a:endParaRPr lang="en-GB"/>
                    </a:p>
                  </a:txBody>
                  <a:tcPr/>
                </a:tc>
                <a:tc rowSpan="5">
                  <a:txBody>
                    <a:bodyPr/>
                    <a:lstStyle/>
                    <a:p>
                      <a:pPr algn="ctr" fontAlgn="ctr"/>
                      <a:r>
                        <a:rPr lang="en-GB" sz="1200" b="1" u="none" strike="noStrike" dirty="0">
                          <a:solidFill>
                            <a:schemeClr val="bg1"/>
                          </a:solidFill>
                          <a:effectLst/>
                        </a:rPr>
                        <a:t>Public-Private </a:t>
                      </a:r>
                      <a:r>
                        <a:rPr lang="en-GB" sz="1200" b="1" u="none" strike="noStrike" dirty="0" smtClean="0">
                          <a:solidFill>
                            <a:schemeClr val="bg1"/>
                          </a:solidFill>
                          <a:effectLst/>
                        </a:rPr>
                        <a:t>Partnership</a:t>
                      </a:r>
                    </a:p>
                    <a:p>
                      <a:pPr algn="ctr" fontAlgn="ctr"/>
                      <a:r>
                        <a:rPr lang="en-GB" sz="1200" b="1" u="none" strike="noStrike" dirty="0" smtClean="0">
                          <a:solidFill>
                            <a:schemeClr val="bg1"/>
                          </a:solidFill>
                          <a:effectLst/>
                          <a:hlinkClick r:id="rId53"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54" action="ppaction://hlinksldjump"/>
                        </a:rPr>
                        <a:t>Examples</a:t>
                      </a:r>
                      <a:endParaRPr lang="en-GB" sz="1200" b="1" i="0" u="none" strike="noStrike" dirty="0" smtClean="0">
                        <a:solidFill>
                          <a:schemeClr val="bg1"/>
                        </a:solidFill>
                        <a:effectLst/>
                        <a:latin typeface="+mn-lt"/>
                      </a:endParaRPr>
                    </a:p>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solidFill>
                  </a:tcP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8"/>
                  </a:ext>
                </a:extLst>
              </a:tr>
              <a:tr h="17666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CC"/>
                    </a:solidFill>
                  </a:tcPr>
                </a:tc>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CC"/>
                    </a:solidFill>
                  </a:tcPr>
                </a:tc>
                <a:tc rowSpan="2">
                  <a:txBody>
                    <a:bodyPr/>
                    <a:lstStyle/>
                    <a:p>
                      <a:pPr algn="ctr" fontAlgn="ctr"/>
                      <a:r>
                        <a:rPr lang="en-GB" sz="1200" b="1" u="none" strike="noStrike" dirty="0">
                          <a:solidFill>
                            <a:schemeClr val="bg1"/>
                          </a:solidFill>
                          <a:effectLst/>
                        </a:rPr>
                        <a:t>Demand </a:t>
                      </a:r>
                      <a:r>
                        <a:rPr lang="en-GB" sz="1200" b="1" u="none" strike="noStrike" dirty="0" smtClean="0">
                          <a:solidFill>
                            <a:schemeClr val="bg1"/>
                          </a:solidFill>
                          <a:effectLst/>
                        </a:rPr>
                        <a:t>Promotion</a:t>
                      </a:r>
                    </a:p>
                    <a:p>
                      <a:pPr algn="ctr" fontAlgn="ctr"/>
                      <a:r>
                        <a:rPr lang="en-GB" sz="1200" b="1" u="none" strike="noStrike" dirty="0" smtClean="0">
                          <a:solidFill>
                            <a:schemeClr val="bg1"/>
                          </a:solidFill>
                          <a:effectLst/>
                          <a:hlinkClick r:id="rId55"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56"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6AA"/>
                    </a:solidFill>
                  </a:tcPr>
                </a:tc>
                <a:extLst>
                  <a:ext uri="{0D108BD9-81ED-4DB2-BD59-A6C34878D82A}">
                    <a16:rowId xmlns:a16="http://schemas.microsoft.com/office/drawing/2014/main" val="10009"/>
                  </a:ext>
                </a:extLst>
              </a:tr>
              <a:tr h="19862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rowSpan="3">
                  <a:txBody>
                    <a:bodyPr/>
                    <a:lstStyle/>
                    <a:p>
                      <a:pPr algn="ctr" fontAlgn="ctr"/>
                      <a:r>
                        <a:rPr lang="en-GB" sz="1200" b="1" u="none" strike="noStrike" dirty="0" smtClean="0">
                          <a:solidFill>
                            <a:schemeClr val="bg1"/>
                          </a:solidFill>
                          <a:effectLst/>
                        </a:rPr>
                        <a:t>Guarantees</a:t>
                      </a:r>
                    </a:p>
                    <a:p>
                      <a:pPr algn="ctr" fontAlgn="ctr"/>
                      <a:r>
                        <a:rPr lang="en-GB" sz="1200" b="1" u="none" strike="noStrike" dirty="0" smtClean="0">
                          <a:solidFill>
                            <a:schemeClr val="bg1"/>
                          </a:solidFill>
                          <a:effectLst/>
                          <a:hlinkClick r:id="rId57" action="ppaction://hlinksldjump"/>
                        </a:rPr>
                        <a:t>Description</a:t>
                      </a:r>
                      <a:endParaRPr lang="en-GB" sz="1200" b="1" u="none" strike="noStrike" dirty="0" smtClean="0">
                        <a:solidFill>
                          <a:schemeClr val="bg1"/>
                        </a:solidFill>
                        <a:effectLst/>
                      </a:endParaRPr>
                    </a:p>
                    <a:p>
                      <a:pPr algn="ctr" fontAlgn="ctr"/>
                      <a:r>
                        <a:rPr lang="en-GB" sz="1200" b="1" u="none" strike="noStrike" dirty="0" smtClean="0">
                          <a:solidFill>
                            <a:schemeClr val="bg1"/>
                          </a:solidFill>
                          <a:effectLst/>
                          <a:hlinkClick r:id="rId58" action="ppaction://hlinksldjump"/>
                        </a:rPr>
                        <a:t>Examples</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CC"/>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0019"/>
                  </a:ext>
                </a:extLst>
              </a:tr>
              <a:tr h="41747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200" b="1" u="none" strike="noStrike" dirty="0">
                          <a:solidFill>
                            <a:schemeClr val="bg1"/>
                          </a:solidFill>
                          <a:effectLst/>
                        </a:rPr>
                        <a:t>Technology </a:t>
                      </a:r>
                      <a:r>
                        <a:rPr lang="en-GB" sz="1200" b="1" u="none" strike="noStrike" dirty="0" smtClean="0">
                          <a:solidFill>
                            <a:schemeClr val="bg1"/>
                          </a:solidFill>
                          <a:effectLst/>
                        </a:rPr>
                        <a:t>Development/Adoption </a:t>
                      </a:r>
                    </a:p>
                    <a:p>
                      <a:pPr algn="ctr" fontAlgn="ctr"/>
                      <a:r>
                        <a:rPr lang="en-GB" sz="1200" b="1" u="none" strike="noStrike" dirty="0" smtClean="0">
                          <a:solidFill>
                            <a:schemeClr val="bg1"/>
                          </a:solidFill>
                          <a:effectLst/>
                          <a:hlinkClick r:id="rId59"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60" action="ppaction://hlinksldjump"/>
                        </a:rPr>
                        <a:t>Examples </a:t>
                      </a: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D91"/>
                    </a:solidFill>
                  </a:tcPr>
                </a:tc>
                <a:extLst>
                  <a:ext uri="{0D108BD9-81ED-4DB2-BD59-A6C34878D82A}">
                    <a16:rowId xmlns:a16="http://schemas.microsoft.com/office/drawing/2014/main" val="10010"/>
                  </a:ext>
                </a:extLst>
              </a:tr>
              <a:tr h="343395">
                <a:tc vMerge="1">
                  <a:txBody>
                    <a:bodyPr/>
                    <a:lstStyle/>
                    <a:p>
                      <a:pPr algn="ctr" fontAlgn="ctr"/>
                      <a:endParaRPr lang="en-GB" sz="1200" b="1" i="0" u="none" strike="noStrike" dirty="0">
                        <a:solidFill>
                          <a:schemeClr val="bg1"/>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vMerge="1">
                  <a:txBody>
                    <a:bodyPr/>
                    <a:lstStyle/>
                    <a:p>
                      <a:endParaRPr lang="en-GB"/>
                    </a:p>
                  </a:txBody>
                  <a:tcPr/>
                </a:tc>
                <a:tc vMerge="1">
                  <a:txBody>
                    <a:bodyPr/>
                    <a:lstStyle/>
                    <a:p>
                      <a:endParaRPr lang="en-GB"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vMerge="1">
                  <a:txBody>
                    <a:bodyPr/>
                    <a:lstStyle/>
                    <a:p>
                      <a:endParaRPr lang="en-GB"/>
                    </a:p>
                  </a:txBody>
                  <a:tcPr/>
                </a:tc>
                <a:tc gridSpan="3" vMerge="1">
                  <a:txBody>
                    <a:bodyPr/>
                    <a:lstStyle/>
                    <a:p>
                      <a:endParaRPr lang="en-GB"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vMerge="1">
                  <a:txBody>
                    <a:bodyPr/>
                    <a:lstStyle/>
                    <a:p>
                      <a:endParaRPr lang="en-GB"/>
                    </a:p>
                  </a:txBody>
                  <a:tcPr/>
                </a:tc>
                <a:tc>
                  <a:txBody>
                    <a:bodyPr/>
                    <a:lstStyle/>
                    <a:p>
                      <a:pPr algn="ctr" fontAlgn="ctr"/>
                      <a:r>
                        <a:rPr lang="en-GB" sz="1200" b="1" u="none" strike="noStrike" dirty="0" smtClean="0">
                          <a:solidFill>
                            <a:schemeClr val="bg1"/>
                          </a:solidFill>
                          <a:effectLst/>
                        </a:rPr>
                        <a:t>National Energy Planning</a:t>
                      </a:r>
                      <a:endParaRPr lang="en-GB" sz="1800" b="1" u="none" strike="noStrike" dirty="0" smtClean="0">
                        <a:solidFill>
                          <a:schemeClr val="bg1"/>
                        </a:solidFill>
                        <a:effectLst/>
                      </a:endParaRPr>
                    </a:p>
                    <a:p>
                      <a:pPr algn="ctr" fontAlgn="ctr"/>
                      <a:r>
                        <a:rPr lang="en-GB" sz="1200" b="1" u="none" strike="noStrike" dirty="0" smtClean="0">
                          <a:solidFill>
                            <a:schemeClr val="bg1"/>
                          </a:solidFill>
                          <a:effectLst/>
                          <a:hlinkClick r:id="rId61" action="ppaction://hlinksldjump"/>
                        </a:rPr>
                        <a:t>Description</a:t>
                      </a:r>
                      <a:r>
                        <a:rPr lang="en-GB" sz="1200" b="1" u="none" strike="noStrike" dirty="0" smtClean="0">
                          <a:solidFill>
                            <a:schemeClr val="bg1"/>
                          </a:solidFill>
                          <a:effectLst/>
                        </a:rPr>
                        <a:t>     </a:t>
                      </a:r>
                      <a:r>
                        <a:rPr lang="en-GB" sz="1200" b="1" u="none" strike="noStrike" dirty="0" smtClean="0">
                          <a:solidFill>
                            <a:schemeClr val="bg1"/>
                          </a:solidFill>
                          <a:effectLst/>
                          <a:hlinkClick r:id="rId62" action="ppaction://hlinksldjump"/>
                        </a:rPr>
                        <a:t>Examples</a:t>
                      </a:r>
                      <a:endParaRPr lang="en-GB" sz="1200"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47D"/>
                    </a:solidFill>
                  </a:tcPr>
                </a:tc>
                <a:extLst>
                  <a:ext uri="{0D108BD9-81ED-4DB2-BD59-A6C34878D82A}">
                    <a16:rowId xmlns:a16="http://schemas.microsoft.com/office/drawing/2014/main" val="10011"/>
                  </a:ext>
                </a:extLst>
              </a:tr>
            </a:tbl>
          </a:graphicData>
        </a:graphic>
      </p:graphicFrame>
      <p:sp>
        <p:nvSpPr>
          <p:cNvPr id="7" name="TextBox 6"/>
          <p:cNvSpPr txBox="1"/>
          <p:nvPr/>
        </p:nvSpPr>
        <p:spPr>
          <a:xfrm>
            <a:off x="10813313" y="6492206"/>
            <a:ext cx="1381983"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63" action="ppaction://hlinksldjump"/>
              </a:rPr>
              <a:t>NEXT</a:t>
            </a:r>
            <a:endParaRPr lang="en-GB" dirty="0"/>
          </a:p>
        </p:txBody>
      </p:sp>
      <p:sp>
        <p:nvSpPr>
          <p:cNvPr id="10" name="TextBox 9"/>
          <p:cNvSpPr txBox="1"/>
          <p:nvPr/>
        </p:nvSpPr>
        <p:spPr>
          <a:xfrm>
            <a:off x="10813313" y="6127959"/>
            <a:ext cx="1381984"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64" action="ppaction://hlinksldjump"/>
              </a:rPr>
              <a:t>PREVIOUS</a:t>
            </a:r>
            <a:endParaRPr lang="en-GB" dirty="0"/>
          </a:p>
        </p:txBody>
      </p:sp>
      <p:sp>
        <p:nvSpPr>
          <p:cNvPr id="8" name="TextBox 7">
            <a:hlinkClick r:id="rId65" action="ppaction://hlinksldjump"/>
          </p:cNvPr>
          <p:cNvSpPr txBox="1"/>
          <p:nvPr/>
        </p:nvSpPr>
        <p:spPr>
          <a:xfrm>
            <a:off x="10813312" y="5739371"/>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EXAMPLES</a:t>
            </a:r>
            <a:endParaRPr lang="en-GB" dirty="0"/>
          </a:p>
        </p:txBody>
      </p:sp>
    </p:spTree>
    <p:extLst>
      <p:ext uri="{BB962C8B-B14F-4D97-AF65-F5344CB8AC3E}">
        <p14:creationId xmlns:p14="http://schemas.microsoft.com/office/powerpoint/2010/main" val="2655178854"/>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2553" y="1016116"/>
            <a:ext cx="11810999" cy="5479782"/>
          </a:xfrm>
        </p:spPr>
        <p:txBody>
          <a:bodyPr>
            <a:normAutofit fontScale="77500" lnSpcReduction="20000"/>
          </a:bodyPr>
          <a:lstStyle/>
          <a:p>
            <a:pPr marL="0" indent="0">
              <a:buNone/>
            </a:pPr>
            <a:r>
              <a:rPr lang="en-GB" sz="2100" b="1" dirty="0" smtClean="0">
                <a:solidFill>
                  <a:schemeClr val="accent1">
                    <a:lumMod val="75000"/>
                  </a:schemeClr>
                </a:solidFill>
                <a:latin typeface="+mj-lt"/>
                <a:ea typeface="+mj-ea"/>
                <a:cs typeface="+mj-cs"/>
              </a:rPr>
              <a:t>References:</a:t>
            </a:r>
          </a:p>
          <a:p>
            <a:r>
              <a:rPr lang="en-GB" sz="1900" dirty="0">
                <a:latin typeface="+mj-lt"/>
              </a:rPr>
              <a:t>http://allafrica.com/stories/201508102287.html</a:t>
            </a:r>
          </a:p>
          <a:p>
            <a:r>
              <a:rPr lang="en-GB" sz="1900" dirty="0" smtClean="0">
                <a:latin typeface="+mj-lt"/>
              </a:rPr>
              <a:t>Clean </a:t>
            </a:r>
            <a:r>
              <a:rPr lang="en-GB" sz="1900" dirty="0">
                <a:latin typeface="+mj-lt"/>
              </a:rPr>
              <a:t>Energy Solutions Centre &amp; </a:t>
            </a:r>
            <a:r>
              <a:rPr lang="en-GB" sz="1900" dirty="0" err="1">
                <a:latin typeface="+mj-lt"/>
              </a:rPr>
              <a:t>iied</a:t>
            </a:r>
            <a:r>
              <a:rPr lang="en-GB" sz="1900" dirty="0">
                <a:latin typeface="+mj-lt"/>
              </a:rPr>
              <a:t>. (2015). Policies to Spur Energy Access </a:t>
            </a:r>
            <a:r>
              <a:rPr lang="en-GB" sz="1900" dirty="0">
                <a:latin typeface="+mj-lt"/>
                <a:hlinkClick r:id="rId2"/>
              </a:rPr>
              <a:t>https://cleanenergysolutions.org/resources/policies-spur-energy-access</a:t>
            </a:r>
            <a:endParaRPr lang="en-GB" sz="1900" dirty="0">
              <a:latin typeface="+mj-lt"/>
            </a:endParaRPr>
          </a:p>
          <a:p>
            <a:r>
              <a:rPr lang="en-GB" sz="1900" dirty="0">
                <a:latin typeface="+mj-lt"/>
              </a:rPr>
              <a:t>http://documents.worldbank.org/curated/en/781791487789244953/pdf/112967-WP-P105651-PUBLIC-Beyond-Electricity-Access-Ethiopia-FINAL.pdf</a:t>
            </a:r>
          </a:p>
          <a:p>
            <a:r>
              <a:rPr lang="en-GB" sz="1900" dirty="0">
                <a:latin typeface="+mj-lt"/>
              </a:rPr>
              <a:t>http://global-climatescope.org/en/country/ethiopia/#/details</a:t>
            </a:r>
          </a:p>
          <a:p>
            <a:r>
              <a:rPr lang="en-GB" sz="1900" dirty="0" err="1" smtClean="0">
                <a:latin typeface="+mj-lt"/>
              </a:rPr>
              <a:t>Hystra</a:t>
            </a:r>
            <a:r>
              <a:rPr lang="en-GB" sz="1900" dirty="0" smtClean="0">
                <a:latin typeface="+mj-lt"/>
              </a:rPr>
              <a:t> </a:t>
            </a:r>
            <a:r>
              <a:rPr lang="en-GB" sz="1900" dirty="0">
                <a:latin typeface="+mj-lt"/>
              </a:rPr>
              <a:t>(2009), Access to Energy for the Base of the Pyramid </a:t>
            </a:r>
            <a:r>
              <a:rPr lang="en-GB" sz="1900" dirty="0">
                <a:latin typeface="+mj-lt"/>
                <a:hlinkClick r:id="rId3"/>
              </a:rPr>
              <a:t>https://static1.squarespace.com/static/51bef39fe4b010d205f84a92/t/51f246b0e4b08fce1a8b9326/1374832304353/HYSTRA_Access_to+_Energy.pdf</a:t>
            </a:r>
            <a:endParaRPr lang="en-GB" sz="1900" dirty="0">
              <a:latin typeface="+mj-lt"/>
            </a:endParaRPr>
          </a:p>
          <a:p>
            <a:r>
              <a:rPr lang="en-GB" sz="1900" dirty="0">
                <a:latin typeface="+mj-lt"/>
              </a:rPr>
              <a:t>http://www.mitigationmomentum.org/downloads/NAMA-proposal-for-Off-grid-Rural-electrification-in-Ethiopia_April-2016.pdf</a:t>
            </a:r>
          </a:p>
          <a:p>
            <a:r>
              <a:rPr lang="en-GB" sz="1900" dirty="0" smtClean="0">
                <a:latin typeface="+mj-lt"/>
              </a:rPr>
              <a:t>Practical </a:t>
            </a:r>
            <a:r>
              <a:rPr lang="en-GB" sz="1900" dirty="0">
                <a:latin typeface="+mj-lt"/>
              </a:rPr>
              <a:t>Action, ODI, Solar Aid, GOGLA. (2016). Accelerating Access to Electricity in Africa with Off-grid Solar </a:t>
            </a:r>
            <a:r>
              <a:rPr lang="en-GB" sz="1900" dirty="0">
                <a:latin typeface="+mj-lt"/>
                <a:hlinkClick r:id="rId4"/>
              </a:rPr>
              <a:t>https://policy.practicalaction.org/policy-themes/energy/off-grid-solar</a:t>
            </a:r>
            <a:endParaRPr lang="en-GB" sz="1900" dirty="0">
              <a:latin typeface="+mj-lt"/>
            </a:endParaRPr>
          </a:p>
          <a:p>
            <a:r>
              <a:rPr lang="en-GB" sz="1900" dirty="0">
                <a:latin typeface="+mj-lt"/>
              </a:rPr>
              <a:t>The Second Growth and Transformation Plan (GTP II), (2015/16-2019/20); National Planning Commission, September 2015, Addis Ababa</a:t>
            </a:r>
          </a:p>
          <a:p>
            <a:r>
              <a:rPr lang="en-GB" sz="1900" dirty="0" smtClean="0">
                <a:latin typeface="+mj-lt"/>
              </a:rPr>
              <a:t>http</a:t>
            </a:r>
            <a:r>
              <a:rPr lang="en-GB" sz="1900" dirty="0">
                <a:latin typeface="+mj-lt"/>
              </a:rPr>
              <a:t>://sun-connect-news.org/fileadmin/DATEIEN/Dateien/New/Ethiopia_solar_GB_final.pdf</a:t>
            </a:r>
          </a:p>
          <a:p>
            <a:r>
              <a:rPr lang="en-GB" sz="1900" dirty="0" smtClean="0">
                <a:latin typeface="+mj-lt"/>
              </a:rPr>
              <a:t>https</a:t>
            </a:r>
            <a:r>
              <a:rPr lang="en-GB" sz="1900" dirty="0">
                <a:latin typeface="+mj-lt"/>
              </a:rPr>
              <a:t>://sustainabledevelopment.un.org/content/documents/22747Solar%20Energy%20Foundation%20experiance%20and%20best%20practices.pdf</a:t>
            </a:r>
          </a:p>
          <a:p>
            <a:r>
              <a:rPr lang="en-GB" sz="1900" dirty="0" smtClean="0">
                <a:latin typeface="+mj-lt"/>
              </a:rPr>
              <a:t>UNEP </a:t>
            </a:r>
            <a:r>
              <a:rPr lang="en-GB" sz="1900" dirty="0">
                <a:latin typeface="+mj-lt"/>
              </a:rPr>
              <a:t>&amp; GOGLA, (2015), Developing Effective Off-Grid Lighting Policy </a:t>
            </a:r>
            <a:r>
              <a:rPr lang="en-GB" sz="1900" dirty="0">
                <a:latin typeface="+mj-lt"/>
                <a:hlinkClick r:id="rId5"/>
              </a:rPr>
              <a:t>https://</a:t>
            </a:r>
            <a:r>
              <a:rPr lang="en-GB" sz="1900" dirty="0" smtClean="0">
                <a:latin typeface="+mj-lt"/>
                <a:hlinkClick r:id="rId5"/>
              </a:rPr>
              <a:t>www.gogla.org/sites/www.gogla.org/files/recource_docs/developing-effective-off-grid-lighting-policy.pdf</a:t>
            </a:r>
            <a:endParaRPr lang="en-GB" sz="1900" dirty="0" smtClean="0">
              <a:latin typeface="+mj-lt"/>
            </a:endParaRPr>
          </a:p>
          <a:p>
            <a:r>
              <a:rPr lang="en-GB" sz="1900" dirty="0">
                <a:latin typeface="+mj-lt"/>
              </a:rPr>
              <a:t>http://www.unosd.org/content/documents/17599.%20Ethiopia%20Energy%20Sector%20Highlight%20February%202016%20main.pdf</a:t>
            </a:r>
          </a:p>
          <a:p>
            <a:r>
              <a:rPr lang="en-GB" sz="1900" dirty="0" smtClean="0">
                <a:latin typeface="+mj-lt"/>
              </a:rPr>
              <a:t>http</a:t>
            </a:r>
            <a:r>
              <a:rPr lang="en-GB" sz="1900" dirty="0">
                <a:latin typeface="+mj-lt"/>
              </a:rPr>
              <a:t>://www.unosd.org/content/documents/1786Ethiopia_Off-grid%20PV%20systems,%20Technologies%20and%20Innovations%20for%20rural%20area%20electrification.pdf</a:t>
            </a:r>
          </a:p>
          <a:p>
            <a:r>
              <a:rPr lang="en-GB" sz="1900" dirty="0" smtClean="0">
                <a:latin typeface="+mj-lt"/>
              </a:rPr>
              <a:t>World </a:t>
            </a:r>
            <a:r>
              <a:rPr lang="en-GB" sz="1900" dirty="0">
                <a:latin typeface="+mj-lt"/>
              </a:rPr>
              <a:t>Resources Institute (2015),Clean Energy Access in Developing Countries: Perspectives on Policy and Regulation, Issue Brief </a:t>
            </a:r>
            <a:r>
              <a:rPr lang="en-GB" sz="1900" dirty="0" smtClean="0">
                <a:latin typeface="+mj-lt"/>
              </a:rPr>
              <a:t>2 </a:t>
            </a:r>
            <a:r>
              <a:rPr lang="en-GB" sz="1900" dirty="0" smtClean="0">
                <a:latin typeface="+mj-lt"/>
                <a:hlinkClick r:id="rId6"/>
              </a:rPr>
              <a:t>http</a:t>
            </a:r>
            <a:r>
              <a:rPr lang="en-GB" sz="1900" dirty="0">
                <a:latin typeface="+mj-lt"/>
                <a:hlinkClick r:id="rId6"/>
              </a:rPr>
              <a:t>://</a:t>
            </a:r>
            <a:r>
              <a:rPr lang="en-GB" sz="1900" dirty="0" smtClean="0">
                <a:latin typeface="+mj-lt"/>
                <a:hlinkClick r:id="rId6"/>
              </a:rPr>
              <a:t>www.wri.org/sites/default/files/clean-energy-access-developing-countries-issue-brief.pdf</a:t>
            </a:r>
            <a:endParaRPr lang="en-GB" sz="1900" dirty="0" smtClean="0">
              <a:latin typeface="+mj-lt"/>
            </a:endParaRPr>
          </a:p>
        </p:txBody>
      </p:sp>
      <p:sp>
        <p:nvSpPr>
          <p:cNvPr id="8" name="Title 1"/>
          <p:cNvSpPr>
            <a:spLocks noGrp="1"/>
          </p:cNvSpPr>
          <p:nvPr>
            <p:ph type="title"/>
          </p:nvPr>
        </p:nvSpPr>
        <p:spPr>
          <a:xfrm>
            <a:off x="191844" y="123628"/>
            <a:ext cx="10907486" cy="788765"/>
          </a:xfrm>
        </p:spPr>
        <p:txBody>
          <a:bodyPr>
            <a:normAutofit/>
          </a:bodyPr>
          <a:lstStyle/>
          <a:p>
            <a:pPr lvl="0"/>
            <a:r>
              <a:rPr lang="en-GB" sz="4000" dirty="0" smtClean="0">
                <a:solidFill>
                  <a:schemeClr val="accent1">
                    <a:lumMod val="75000"/>
                  </a:schemeClr>
                </a:solidFill>
              </a:rPr>
              <a:t>Ethiopia, Solar Market Development</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7" action="ppaction://hlinksldjump"/>
              </a:rPr>
              <a:t>NEXT</a:t>
            </a:r>
            <a:endParaRPr lang="en-GB" b="1" dirty="0"/>
          </a:p>
        </p:txBody>
      </p:sp>
    </p:spTree>
    <p:extLst>
      <p:ext uri="{BB962C8B-B14F-4D97-AF65-F5344CB8AC3E}">
        <p14:creationId xmlns:p14="http://schemas.microsoft.com/office/powerpoint/2010/main" val="1707918251"/>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50367" y="-81198"/>
            <a:ext cx="10907486" cy="788765"/>
          </a:xfrm>
        </p:spPr>
        <p:txBody>
          <a:bodyPr>
            <a:normAutofit/>
          </a:bodyPr>
          <a:lstStyle/>
          <a:p>
            <a:pPr lvl="0"/>
            <a:r>
              <a:rPr lang="en-GB" sz="4000" dirty="0" smtClean="0">
                <a:solidFill>
                  <a:schemeClr val="accent1">
                    <a:lumMod val="75000"/>
                  </a:schemeClr>
                </a:solidFill>
              </a:rPr>
              <a:t>Ethiopia, Solar Market Development</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346914622"/>
              </p:ext>
            </p:extLst>
          </p:nvPr>
        </p:nvGraphicFramePr>
        <p:xfrm>
          <a:off x="206826" y="848086"/>
          <a:ext cx="11800116" cy="5531501"/>
        </p:xfrm>
        <a:graphic>
          <a:graphicData uri="http://schemas.openxmlformats.org/drawingml/2006/table">
            <a:tbl>
              <a:tblPr/>
              <a:tblGrid>
                <a:gridCol w="1966686">
                  <a:extLst>
                    <a:ext uri="{9D8B030D-6E8A-4147-A177-3AD203B41FA5}">
                      <a16:colId xmlns:a16="http://schemas.microsoft.com/office/drawing/2014/main" val="20000"/>
                    </a:ext>
                  </a:extLst>
                </a:gridCol>
                <a:gridCol w="1966686">
                  <a:extLst>
                    <a:ext uri="{9D8B030D-6E8A-4147-A177-3AD203B41FA5}">
                      <a16:colId xmlns:a16="http://schemas.microsoft.com/office/drawing/2014/main" val="20001"/>
                    </a:ext>
                  </a:extLst>
                </a:gridCol>
                <a:gridCol w="1966686">
                  <a:extLst>
                    <a:ext uri="{9D8B030D-6E8A-4147-A177-3AD203B41FA5}">
                      <a16:colId xmlns:a16="http://schemas.microsoft.com/office/drawing/2014/main" val="20002"/>
                    </a:ext>
                  </a:extLst>
                </a:gridCol>
                <a:gridCol w="1966686">
                  <a:extLst>
                    <a:ext uri="{9D8B030D-6E8A-4147-A177-3AD203B41FA5}">
                      <a16:colId xmlns:a16="http://schemas.microsoft.com/office/drawing/2014/main" val="20003"/>
                    </a:ext>
                  </a:extLst>
                </a:gridCol>
                <a:gridCol w="1966686">
                  <a:extLst>
                    <a:ext uri="{9D8B030D-6E8A-4147-A177-3AD203B41FA5}">
                      <a16:colId xmlns:a16="http://schemas.microsoft.com/office/drawing/2014/main" val="20004"/>
                    </a:ext>
                  </a:extLst>
                </a:gridCol>
                <a:gridCol w="1966686">
                  <a:extLst>
                    <a:ext uri="{9D8B030D-6E8A-4147-A177-3AD203B41FA5}">
                      <a16:colId xmlns:a16="http://schemas.microsoft.com/office/drawing/2014/main" val="20005"/>
                    </a:ext>
                  </a:extLst>
                </a:gridCol>
              </a:tblGrid>
              <a:tr h="467936">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67936">
                <a:tc rowSpan="2">
                  <a:txBody>
                    <a:bodyPr/>
                    <a:lstStyle/>
                    <a:p>
                      <a:pPr algn="ctr" fontAlgn="ctr"/>
                      <a:r>
                        <a:rPr lang="en-GB" sz="1400" b="0" i="0" u="none" strike="noStrike" dirty="0">
                          <a:solidFill>
                            <a:srgbClr val="000000"/>
                          </a:solidFill>
                          <a:effectLst/>
                          <a:latin typeface="Calibri"/>
                        </a:rPr>
                        <a:t>Grid Extension</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smtClean="0">
                          <a:solidFill>
                            <a:srgbClr val="000000"/>
                          </a:solidFill>
                          <a:effectLst/>
                          <a:latin typeface="Calibri"/>
                        </a:rPr>
                        <a:t>Government/</a:t>
                      </a:r>
                      <a:br>
                        <a:rPr lang="en-GB" sz="1400" b="0" i="0" u="none" strike="noStrike" smtClean="0">
                          <a:solidFill>
                            <a:srgbClr val="000000"/>
                          </a:solidFill>
                          <a:effectLst/>
                          <a:latin typeface="Calibri"/>
                        </a:rPr>
                      </a:br>
                      <a:r>
                        <a:rPr lang="en-GB" sz="1400" b="0" i="0" u="none" strike="noStrike" smtClean="0">
                          <a:solidFill>
                            <a:srgbClr val="000000"/>
                          </a:solidFill>
                          <a:effectLst/>
                          <a:latin typeface="Calibri"/>
                        </a:rPr>
                        <a:t>Public </a:t>
                      </a:r>
                      <a:r>
                        <a:rPr lang="en-GB" sz="1400" b="0" i="0" u="none" strike="noStrike" dirty="0">
                          <a:solidFill>
                            <a:srgbClr val="000000"/>
                          </a:solidFill>
                          <a:effectLst/>
                          <a:latin typeface="Calibri"/>
                        </a:rPr>
                        <a:t>Utility</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Concession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a:solidFill>
                            <a:srgbClr val="000000"/>
                          </a:solidFill>
                          <a:effectLst/>
                          <a:latin typeface="Calibri"/>
                        </a:rPr>
                        <a:t>Uniform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2"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ctr" fontAlgn="ctr"/>
                      <a:r>
                        <a:rPr lang="en-GB" sz="1400" b="0" i="0" u="none" strike="noStrike">
                          <a:solidFill>
                            <a:srgbClr val="000000"/>
                          </a:solidFill>
                          <a:effectLst/>
                          <a:latin typeface="Calibri"/>
                        </a:rPr>
                        <a:t>Direct Energy Access Provision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6793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User </a:t>
                      </a:r>
                      <a:r>
                        <a:rPr lang="en-GB" sz="1400" b="0" i="0" u="none" strike="noStrike" dirty="0" smtClean="0">
                          <a:solidFill>
                            <a:schemeClr val="bg1"/>
                          </a:solidFill>
                          <a:effectLst/>
                          <a:latin typeface="Calibri"/>
                        </a:rPr>
                        <a:t>Finance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en-GB" sz="1400" b="0" i="0" u="none" strike="noStrike">
                          <a:solidFill>
                            <a:srgbClr val="000000"/>
                          </a:solidFill>
                          <a:effectLst/>
                          <a:latin typeface="Calibri"/>
                        </a:rPr>
                        <a:t>Institutional Restructuring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621">
                <a:tc rowSpan="2">
                  <a:txBody>
                    <a:bodyPr/>
                    <a:lstStyle/>
                    <a:p>
                      <a:pPr algn="ctr" fontAlgn="ctr"/>
                      <a:r>
                        <a:rPr lang="en-GB" sz="1400" b="0" i="0" u="none" strike="noStrike" dirty="0">
                          <a:solidFill>
                            <a:srgbClr val="000000"/>
                          </a:solidFill>
                          <a:effectLst/>
                          <a:latin typeface="Calibri"/>
                        </a:rPr>
                        <a:t>Grid-connected </a:t>
                      </a:r>
                      <a:r>
                        <a:rPr lang="en-GB" sz="1400" b="0" i="0" u="none" strike="noStrike" dirty="0" smtClean="0">
                          <a:solidFill>
                            <a:srgbClr val="000000"/>
                          </a:solidFill>
                          <a:effectLst/>
                          <a:latin typeface="Calibri"/>
                        </a:rPr>
                        <a:t>mini-grid/ </a:t>
                      </a:r>
                      <a:r>
                        <a:rPr lang="en-GB" sz="1400" b="0" i="0" u="none" strike="noStrike" dirty="0">
                          <a:solidFill>
                            <a:srgbClr val="000000"/>
                          </a:solidFill>
                          <a:effectLst/>
                          <a:latin typeface="Calibri"/>
                        </a:rPr>
                        <a:t>distribution system</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chemeClr val="bg1"/>
                          </a:solidFill>
                          <a:effectLst/>
                          <a:latin typeface="Calibri"/>
                        </a:rPr>
                        <a:t>Regulatory </a:t>
                      </a:r>
                      <a:r>
                        <a:rPr lang="en-GB" sz="1400" b="0" i="0" u="none" strike="noStrike" dirty="0" smtClean="0">
                          <a:solidFill>
                            <a:schemeClr val="bg1"/>
                          </a:solidFill>
                          <a:effectLst/>
                          <a:latin typeface="Calibri"/>
                        </a:rPr>
                        <a:t>Reform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46793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701903">
                <a:tc rowSpan="3">
                  <a:txBody>
                    <a:bodyPr/>
                    <a:lstStyle/>
                    <a:p>
                      <a:pPr algn="ctr" fontAlgn="ctr"/>
                      <a:r>
                        <a:rPr lang="en-GB" sz="1400" b="0" i="0" u="none" strike="noStrike" dirty="0">
                          <a:solidFill>
                            <a:srgbClr val="000000"/>
                          </a:solidFill>
                          <a:effectLst/>
                          <a:latin typeface="Calibri"/>
                        </a:rPr>
                        <a:t>Isolated </a:t>
                      </a:r>
                      <a:r>
                        <a:rPr lang="en-GB" sz="1400" b="0" i="0" u="none" strike="noStrike" dirty="0" smtClean="0">
                          <a:solidFill>
                            <a:srgbClr val="000000"/>
                          </a:solidFill>
                          <a:effectLst/>
                          <a:latin typeface="Calibri"/>
                        </a:rPr>
                        <a:t>mini-grid</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Private Sector </a:t>
                      </a:r>
                      <a:r>
                        <a:rPr lang="en-GB" sz="1400" b="0" i="0" u="none" strike="noStrike" smtClean="0">
                          <a:solidFill>
                            <a:srgbClr val="000000"/>
                          </a:solidFill>
                          <a:effectLst/>
                          <a:latin typeface="Calibri"/>
                        </a:rPr>
                        <a:t/>
                      </a:r>
                      <a:br>
                        <a:rPr lang="en-GB" sz="1400" b="0" i="0" u="none" strike="noStrike" smtClean="0">
                          <a:solidFill>
                            <a:srgbClr val="000000"/>
                          </a:solidFill>
                          <a:effectLst/>
                          <a:latin typeface="Calibri"/>
                        </a:rPr>
                      </a:br>
                      <a:r>
                        <a:rPr lang="en-GB" sz="1400" b="0" i="0" u="none" strike="noStrike" smtClean="0">
                          <a:solidFill>
                            <a:srgbClr val="000000"/>
                          </a:solidFill>
                          <a:effectLst/>
                          <a:latin typeface="Calibri"/>
                        </a:rPr>
                        <a:t>(</a:t>
                      </a:r>
                      <a:r>
                        <a:rPr lang="en-GB" sz="1400" b="0" i="0" u="none" strike="noStrike">
                          <a:solidFill>
                            <a:srgbClr val="000000"/>
                          </a:solidFill>
                          <a:effectLst/>
                          <a:latin typeface="Calibri"/>
                        </a:rPr>
                        <a:t>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License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Individual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a:solidFill>
                            <a:srgbClr val="000000"/>
                          </a:solidFill>
                          <a:effectLst/>
                          <a:latin typeface="Calibri"/>
                        </a:rPr>
                        <a:t>Cross-Subsidies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chemeClr val="bg1"/>
                          </a:solidFill>
                          <a:effectLst/>
                          <a:latin typeface="Calibri"/>
                        </a:rPr>
                        <a:t>Quality/Technical Standards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5"/>
                  </a:ext>
                </a:extLst>
              </a:tr>
              <a:tr h="23396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Technical Assistance</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63550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a:solidFill>
                            <a:schemeClr val="bg1"/>
                          </a:solidFill>
                          <a:effectLst/>
                          <a:latin typeface="Calibri"/>
                        </a:rPr>
                        <a:t>Tax </a:t>
                      </a:r>
                      <a:r>
                        <a:rPr lang="en-GB" sz="1400" b="0" i="0" u="none" strike="noStrike" dirty="0" smtClean="0">
                          <a:solidFill>
                            <a:schemeClr val="bg1"/>
                          </a:solidFill>
                          <a:effectLst/>
                          <a:latin typeface="Calibri"/>
                        </a:rPr>
                        <a:t>Exemptions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tc>
                  <a:txBody>
                    <a:bodyPr/>
                    <a:lstStyle/>
                    <a:p>
                      <a:pPr algn="ctr" fontAlgn="ctr"/>
                      <a:r>
                        <a:rPr lang="en-GB" sz="1400" b="0" i="0" u="none" strike="noStrike" dirty="0">
                          <a:solidFill>
                            <a:schemeClr val="bg1"/>
                          </a:solidFill>
                          <a:effectLst/>
                          <a:latin typeface="Calibri"/>
                        </a:rPr>
                        <a:t>Capacity Building/ Awareness </a:t>
                      </a:r>
                      <a:r>
                        <a:rPr lang="en-GB" sz="1400" b="0" i="0" u="none" strike="noStrike" dirty="0" smtClean="0">
                          <a:solidFill>
                            <a:schemeClr val="bg1"/>
                          </a:solidFill>
                          <a:effectLst/>
                          <a:latin typeface="Calibri"/>
                        </a:rPr>
                        <a:t>Raising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7"/>
                  </a:ext>
                </a:extLst>
              </a:tr>
              <a:tr h="701903">
                <a:tc rowSpan="4">
                  <a:txBody>
                    <a:bodyPr/>
                    <a:lstStyle/>
                    <a:p>
                      <a:pPr algn="ctr" fontAlgn="ctr"/>
                      <a:r>
                        <a:rPr lang="en-GB" sz="1400" b="0" i="0" u="none" strike="noStrike" dirty="0">
                          <a:solidFill>
                            <a:schemeClr val="bg1"/>
                          </a:solidFill>
                          <a:effectLst/>
                          <a:latin typeface="Calibri"/>
                        </a:rPr>
                        <a:t>Standalone systems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smtClean="0">
                          <a:solidFill>
                            <a:schemeClr val="bg1"/>
                          </a:solidFill>
                          <a:effectLst/>
                          <a:latin typeface="Calibri"/>
                        </a:rPr>
                        <a:t>Unregulated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2"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33968">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Demand Promotion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69155">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3968">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6" name="TextBox 5">
            <a:hlinkClick r:id="rId13"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4" action="ppaction://hlinksldjump"/>
              </a:rPr>
              <a:t>CATEGORY DASHBOARD</a:t>
            </a:r>
            <a:endParaRPr lang="en-GB" dirty="0"/>
          </a:p>
        </p:txBody>
      </p:sp>
      <p:sp>
        <p:nvSpPr>
          <p:cNvPr id="7" name="TextBox 6">
            <a:hlinkClick r:id="rId13"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5" action="ppaction://hlinksldjump"/>
              </a:rPr>
              <a:t>EXAMPLES TABLE</a:t>
            </a:r>
            <a:endParaRPr lang="en-GB" dirty="0"/>
          </a:p>
        </p:txBody>
      </p:sp>
    </p:spTree>
    <p:extLst>
      <p:ext uri="{BB962C8B-B14F-4D97-AF65-F5344CB8AC3E}">
        <p14:creationId xmlns:p14="http://schemas.microsoft.com/office/powerpoint/2010/main" val="248791558"/>
      </p:ext>
    </p:extLst>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Kenya, Off-Grid for Vision 2030</a:t>
            </a:r>
            <a:endParaRPr lang="en-GB" sz="4000" dirty="0">
              <a:solidFill>
                <a:schemeClr val="accent1">
                  <a:lumMod val="75000"/>
                </a:schemeClr>
              </a:solidFill>
            </a:endParaRPr>
          </a:p>
        </p:txBody>
      </p:sp>
      <p:sp>
        <p:nvSpPr>
          <p:cNvPr id="5" name="Content Placeholder 4"/>
          <p:cNvSpPr>
            <a:spLocks noGrp="1"/>
          </p:cNvSpPr>
          <p:nvPr>
            <p:ph idx="1"/>
          </p:nvPr>
        </p:nvSpPr>
        <p:spPr>
          <a:xfrm>
            <a:off x="185053" y="642255"/>
            <a:ext cx="12006947" cy="6215746"/>
          </a:xfrm>
        </p:spPr>
        <p:txBody>
          <a:bodyPr>
            <a:noAutofit/>
          </a:bodyPr>
          <a:lstStyle/>
          <a:p>
            <a:pPr marL="0" indent="0">
              <a:lnSpc>
                <a:spcPct val="100000"/>
              </a:lnSpc>
              <a:spcBef>
                <a:spcPts val="0"/>
              </a:spcBef>
              <a:buNone/>
            </a:pPr>
            <a:r>
              <a:rPr lang="en-GB" sz="1600" b="1" dirty="0">
                <a:solidFill>
                  <a:schemeClr val="accent1">
                    <a:lumMod val="75000"/>
                  </a:schemeClr>
                </a:solidFill>
                <a:latin typeface="+mj-lt"/>
              </a:rPr>
              <a:t>Categories </a:t>
            </a:r>
          </a:p>
          <a:p>
            <a:pPr marL="0" indent="0">
              <a:lnSpc>
                <a:spcPct val="100000"/>
              </a:lnSpc>
              <a:spcBef>
                <a:spcPts val="0"/>
              </a:spcBef>
              <a:buNone/>
            </a:pPr>
            <a:r>
              <a:rPr lang="en-GB" sz="1600" dirty="0">
                <a:latin typeface="+mj-lt"/>
              </a:rPr>
              <a:t>(</a:t>
            </a:r>
            <a:r>
              <a:rPr lang="en-GB" sz="1600" dirty="0" smtClean="0">
                <a:latin typeface="+mj-lt"/>
              </a:rPr>
              <a:t>highlighted):</a:t>
            </a:r>
            <a:endParaRPr lang="en-GB" sz="1600" dirty="0">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r>
              <a:rPr lang="en-GB" sz="1600" b="1" dirty="0" smtClean="0">
                <a:solidFill>
                  <a:schemeClr val="accent1">
                    <a:lumMod val="75000"/>
                  </a:schemeClr>
                </a:solidFill>
                <a:latin typeface="+mj-lt"/>
              </a:rPr>
              <a:t/>
            </a:r>
            <a:br>
              <a:rPr lang="en-GB" sz="1600" b="1" dirty="0" smtClean="0">
                <a:solidFill>
                  <a:schemeClr val="accent1">
                    <a:lumMod val="75000"/>
                  </a:schemeClr>
                </a:solidFill>
                <a:latin typeface="+mj-lt"/>
              </a:rPr>
            </a:b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r>
              <a:rPr lang="en-GB" sz="1600" b="1" dirty="0" smtClean="0">
                <a:solidFill>
                  <a:schemeClr val="accent1">
                    <a:lumMod val="75000"/>
                  </a:schemeClr>
                </a:solidFill>
                <a:latin typeface="+mj-lt"/>
              </a:rPr>
              <a:t>Description </a:t>
            </a:r>
            <a:r>
              <a:rPr lang="en-GB" sz="1600" b="1" dirty="0">
                <a:solidFill>
                  <a:schemeClr val="accent1">
                    <a:lumMod val="75000"/>
                  </a:schemeClr>
                </a:solidFill>
                <a:latin typeface="+mj-lt"/>
              </a:rPr>
              <a:t>- </a:t>
            </a:r>
            <a:r>
              <a:rPr lang="en-GB" sz="1600" dirty="0">
                <a:latin typeface="+mj-lt"/>
              </a:rPr>
              <a:t>The aim is to increase access to electricity (equally in all 47 counties) and promote renewable energy development. An integrated approach is being employed, involving the expansion of national grid in </a:t>
            </a:r>
            <a:r>
              <a:rPr lang="en-GB" sz="1600" dirty="0" smtClean="0">
                <a:latin typeface="+mj-lt"/>
              </a:rPr>
              <a:t>rural </a:t>
            </a:r>
            <a:r>
              <a:rPr lang="en-GB" sz="1600" dirty="0">
                <a:latin typeface="+mj-lt"/>
              </a:rPr>
              <a:t>areas, development of mini-grids </a:t>
            </a:r>
            <a:r>
              <a:rPr lang="en-GB" sz="1600" dirty="0" smtClean="0">
                <a:latin typeface="+mj-lt"/>
              </a:rPr>
              <a:t>and </a:t>
            </a:r>
            <a:r>
              <a:rPr lang="en-GB" sz="1600" dirty="0">
                <a:latin typeface="+mj-lt"/>
              </a:rPr>
              <a:t>installation of stand-alone systems (primarily solar PV) - all with an equal (cross-subsidised) tariff. USAID estimates </a:t>
            </a:r>
            <a:r>
              <a:rPr lang="en-GB" sz="1600" dirty="0" smtClean="0">
                <a:latin typeface="+mj-lt"/>
              </a:rPr>
              <a:t>that </a:t>
            </a:r>
            <a:r>
              <a:rPr lang="en-GB" sz="1600" dirty="0">
                <a:latin typeface="+mj-lt"/>
              </a:rPr>
              <a:t>about 10% of new connections by 2025 will be off-grid. Providing for basic needs in remote communities has also involved </a:t>
            </a:r>
            <a:r>
              <a:rPr lang="en-GB" sz="1600" dirty="0" smtClean="0">
                <a:latin typeface="+mj-lt"/>
              </a:rPr>
              <a:t>widespread </a:t>
            </a:r>
            <a:r>
              <a:rPr lang="en-GB" sz="1600" dirty="0">
                <a:latin typeface="+mj-lt"/>
              </a:rPr>
              <a:t>dissemination of solar </a:t>
            </a:r>
            <a:r>
              <a:rPr lang="en-GB" sz="1600" dirty="0" smtClean="0">
                <a:latin typeface="+mj-lt"/>
              </a:rPr>
              <a:t>lanterns</a:t>
            </a:r>
            <a:r>
              <a:rPr lang="en-GB" sz="1600" dirty="0">
                <a:latin typeface="+mj-lt"/>
              </a:rPr>
              <a:t>.  Promotion of a private sector-driven approach to rural electrification has been a focus by encouraging private investments in off-grid systems such as solar home systems, solar lanterns and mini-grids. For example, at </a:t>
            </a:r>
            <a:r>
              <a:rPr lang="en-GB" sz="1600" dirty="0" err="1">
                <a:latin typeface="+mj-lt"/>
              </a:rPr>
              <a:t>Kissi</a:t>
            </a:r>
            <a:r>
              <a:rPr lang="en-GB" sz="1600" dirty="0">
                <a:latin typeface="+mj-lt"/>
              </a:rPr>
              <a:t>, private operators are leading the design, build and management of 4 advanced 100% solar micro-grids in villages with a total solar generation capacity of 80 kW; </a:t>
            </a:r>
            <a:r>
              <a:rPr lang="en-GB" sz="1600" dirty="0" smtClean="0">
                <a:latin typeface="+mj-lt"/>
              </a:rPr>
              <a:t>together with a </a:t>
            </a:r>
            <a:r>
              <a:rPr lang="en-GB" sz="1600" dirty="0">
                <a:latin typeface="+mj-lt"/>
              </a:rPr>
              <a:t>pre-payment </a:t>
            </a:r>
            <a:r>
              <a:rPr lang="en-GB" sz="1600" dirty="0" smtClean="0">
                <a:latin typeface="+mj-lt"/>
              </a:rPr>
              <a:t>platform. </a:t>
            </a:r>
            <a:r>
              <a:rPr lang="en-GB" sz="1600" dirty="0">
                <a:latin typeface="+mj-lt"/>
              </a:rPr>
              <a:t>The Rural Energy Authority (REA) has overall responsibility for increasing energy access in rural areas through all appropriate means, whether via grid expansion </a:t>
            </a:r>
            <a:endParaRPr lang="en-GB" sz="1600" dirty="0" smtClean="0">
              <a:latin typeface="+mj-lt"/>
            </a:endParaRPr>
          </a:p>
          <a:p>
            <a:pPr marL="0" indent="0">
              <a:spcBef>
                <a:spcPts val="0"/>
              </a:spcBef>
              <a:buNone/>
            </a:pPr>
            <a:r>
              <a:rPr lang="en-GB" sz="1600" dirty="0" smtClean="0">
                <a:latin typeface="+mj-lt"/>
              </a:rPr>
              <a:t>or </a:t>
            </a:r>
            <a:r>
              <a:rPr lang="en-GB" sz="1600" dirty="0">
                <a:latin typeface="+mj-lt"/>
              </a:rPr>
              <a:t>through off-grid applications; REA is currently involved with constructing mini-grids in 11 sites. </a:t>
            </a:r>
          </a:p>
          <a:p>
            <a:pPr marL="0" indent="0">
              <a:spcBef>
                <a:spcPts val="0"/>
              </a:spcBef>
              <a:buNone/>
            </a:pPr>
            <a:endParaRPr lang="en-GB" sz="1600" dirty="0" smtClean="0">
              <a:latin typeface="+mj-lt"/>
            </a:endParaRPr>
          </a:p>
          <a:p>
            <a:pPr marL="0" indent="0">
              <a:spcBef>
                <a:spcPts val="0"/>
              </a:spcBef>
              <a:buNone/>
            </a:pPr>
            <a:endParaRPr lang="en-GB" sz="1600" dirty="0"/>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6" name="Picture 5" descr="windrad.jpg"/>
          <p:cNvPicPr>
            <a:picLocks noChangeAspect="1"/>
          </p:cNvPicPr>
          <p:nvPr/>
        </p:nvPicPr>
        <p:blipFill>
          <a:blip r:embed="rId3" cstate="screen"/>
          <a:srcRect/>
          <a:stretch>
            <a:fillRect/>
          </a:stretch>
        </p:blipFill>
        <p:spPr>
          <a:xfrm>
            <a:off x="10424160" y="1655864"/>
            <a:ext cx="1767840" cy="3047543"/>
          </a:xfrm>
          <a:prstGeom prst="rect">
            <a:avLst/>
          </a:prstGeom>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1916" y="738854"/>
            <a:ext cx="7724775" cy="3964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20517"/>
      </p:ext>
    </p:extLst>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08323" y="893028"/>
            <a:ext cx="10885716" cy="5780306"/>
          </a:xfrm>
        </p:spPr>
        <p:txBody>
          <a:bodyPr>
            <a:normAutofit/>
          </a:bodyPr>
          <a:lstStyle/>
          <a:p>
            <a:pPr marL="0" indent="0">
              <a:buNone/>
            </a:pPr>
            <a:r>
              <a:rPr lang="en-GB" sz="1600" b="1" dirty="0">
                <a:solidFill>
                  <a:schemeClr val="accent1">
                    <a:lumMod val="75000"/>
                  </a:schemeClr>
                </a:solidFill>
                <a:latin typeface="+mj-lt"/>
                <a:ea typeface="+mj-ea"/>
                <a:cs typeface="+mj-cs"/>
              </a:rPr>
              <a:t>Context</a:t>
            </a:r>
            <a:r>
              <a:rPr lang="en-GB" sz="1600" b="1" dirty="0" smtClean="0">
                <a:solidFill>
                  <a:schemeClr val="accent1">
                    <a:lumMod val="75000"/>
                  </a:schemeClr>
                </a:solidFill>
                <a:latin typeface="+mj-lt"/>
                <a:ea typeface="+mj-ea"/>
                <a:cs typeface="+mj-cs"/>
              </a:rPr>
              <a:t>: </a:t>
            </a:r>
            <a:r>
              <a:rPr lang="en-GB" sz="1600" dirty="0">
                <a:latin typeface="+mj-lt"/>
                <a:ea typeface="+mj-ea"/>
                <a:cs typeface="+mj-cs"/>
              </a:rPr>
              <a:t>The installed capacity  of the interconnected system </a:t>
            </a:r>
            <a:r>
              <a:rPr lang="en-GB" sz="1600" dirty="0" smtClean="0">
                <a:latin typeface="+mj-lt"/>
                <a:ea typeface="+mj-ea"/>
                <a:cs typeface="+mj-cs"/>
              </a:rPr>
              <a:t>as </a:t>
            </a:r>
            <a:r>
              <a:rPr lang="en-GB" sz="1600" dirty="0">
                <a:latin typeface="+mj-lt"/>
                <a:ea typeface="+mj-ea"/>
                <a:cs typeface="+mj-cs"/>
              </a:rPr>
              <a:t>at March 2016 was 2,341 MW which included 632 MW of geothermal energy and 821 MW of hydro power.  The off-grid system installed capacity in 2015 was 28 MW and consisted of diesel, solar and wind power plants with supporting mini-grids.  Following the full operationalization of the new 280MW geothermal plant in </a:t>
            </a:r>
            <a:r>
              <a:rPr lang="en-GB" sz="1600" dirty="0" err="1">
                <a:latin typeface="+mj-lt"/>
                <a:ea typeface="+mj-ea"/>
                <a:cs typeface="+mj-cs"/>
              </a:rPr>
              <a:t>Olkaria</a:t>
            </a:r>
            <a:r>
              <a:rPr lang="en-GB" sz="1600" dirty="0">
                <a:latin typeface="+mj-lt"/>
                <a:ea typeface="+mj-ea"/>
                <a:cs typeface="+mj-cs"/>
              </a:rPr>
              <a:t>, the  national electricity consumption by mode will be 47% geothermal, 39% hydro, 13% thermal and 1% wind.  Kenya’s demand is expected to rise to 15,000 MW by 2030.  The Government's "Vision 2030" recognizes energy as a key priority, which requires an alignment of the energy sector policy and legislation. The target for rural electrification is “full access” for the rural population by connecting those public facilities (trading centres, state schools, health centres) that are not yet electrified (about 4,000 from the total of 25,000).  However, this target of full access does not mean that all households will be connected.  The tariff system is uniform (cross-subsidy) irrespective of grid or off-grid and is based on energy consumption and fuel used for generation (the average generation cost in 2010 was $0.29/kWh).  In order to offset fuel consumption, renewable energy is being introduced into the off-grid systems. There is a huge potential for replacing diesel with solar power in </a:t>
            </a:r>
            <a:r>
              <a:rPr lang="en-GB" sz="1600" dirty="0" smtClean="0">
                <a:latin typeface="+mj-lt"/>
                <a:ea typeface="+mj-ea"/>
                <a:cs typeface="+mj-cs"/>
              </a:rPr>
              <a:t>micro-grids</a:t>
            </a:r>
            <a:r>
              <a:rPr lang="en-GB" sz="1600" dirty="0">
                <a:latin typeface="+mj-lt"/>
                <a:ea typeface="+mj-ea"/>
                <a:cs typeface="+mj-cs"/>
              </a:rPr>
              <a:t>. </a:t>
            </a:r>
            <a:endParaRPr lang="en-GB" sz="1600" dirty="0" smtClean="0">
              <a:latin typeface="+mj-lt"/>
              <a:ea typeface="+mj-ea"/>
              <a:cs typeface="+mj-cs"/>
            </a:endParaRPr>
          </a:p>
          <a:p>
            <a:pPr marL="0" indent="0">
              <a:buNone/>
            </a:pPr>
            <a:r>
              <a:rPr lang="en-GB" sz="1600" b="1" dirty="0" smtClean="0">
                <a:solidFill>
                  <a:schemeClr val="accent1">
                    <a:lumMod val="75000"/>
                  </a:schemeClr>
                </a:solidFill>
                <a:latin typeface="+mj-lt"/>
                <a:ea typeface="+mj-ea"/>
                <a:cs typeface="+mj-cs"/>
              </a:rPr>
              <a:t>Objectives</a:t>
            </a:r>
            <a:r>
              <a:rPr lang="en-GB" sz="1600" b="1" dirty="0">
                <a:solidFill>
                  <a:schemeClr val="accent1">
                    <a:lumMod val="75000"/>
                  </a:schemeClr>
                </a:solidFill>
                <a:latin typeface="+mj-lt"/>
                <a:ea typeface="+mj-ea"/>
                <a:cs typeface="+mj-cs"/>
              </a:rPr>
              <a:t>:</a:t>
            </a:r>
            <a:r>
              <a:rPr lang="en-GB" sz="1600" dirty="0">
                <a:solidFill>
                  <a:schemeClr val="accent1">
                    <a:lumMod val="75000"/>
                  </a:schemeClr>
                </a:solidFill>
                <a:latin typeface="+mj-lt"/>
                <a:ea typeface="+mj-ea"/>
                <a:cs typeface="+mj-cs"/>
              </a:rPr>
              <a:t> </a:t>
            </a:r>
            <a:r>
              <a:rPr lang="en-GB" sz="1600" dirty="0">
                <a:latin typeface="+mj-lt"/>
                <a:ea typeface="+mj-ea"/>
                <a:cs typeface="+mj-cs"/>
              </a:rPr>
              <a:t>Although overall electricity access increased from 23% in 2009 to 50% in 2015, the coverage is still limited to the coastal, central and some eastern and western parts of the country, with remote regions (such as northern Kenya) having access of only about 5%. The mandate of REA to power the Vision 2030 is to reach ‘universal connectivity by 2030’.  REA has a target of 23% of the population to be served by mini-grids, both publicly and privately owned. There are no such formal targets for stand-alone systems, though the government estimates that the cost of connecting a rural household to the national grid is between $800 and $1000 whereas a stand-alone solar system (providing enough power for an off-grid household) costs an average of between $150 and $300 – this acknowledgement is likely to see increased support for such systems as part of Vision 2030.</a:t>
            </a:r>
          </a:p>
          <a:p>
            <a:pPr marL="0" indent="0">
              <a:buNone/>
            </a:pPr>
            <a:r>
              <a:rPr lang="en-GB" sz="1600" b="1" dirty="0" smtClean="0">
                <a:solidFill>
                  <a:schemeClr val="accent1">
                    <a:lumMod val="75000"/>
                  </a:schemeClr>
                </a:solidFill>
                <a:latin typeface="+mj-lt"/>
                <a:ea typeface="+mj-ea"/>
                <a:cs typeface="+mj-cs"/>
              </a:rPr>
              <a:t>Legal Basis: </a:t>
            </a:r>
            <a:r>
              <a:rPr lang="en-GB" sz="1600" dirty="0" smtClean="0">
                <a:latin typeface="+mj-lt"/>
                <a:ea typeface="+mj-ea"/>
                <a:cs typeface="+mj-cs"/>
              </a:rPr>
              <a:t>National Energy and Petroleum Policy (2015), provides the basis for the development of a comprehensive electrification strategy towards universal access by 2020.  This provides dedicated targets for rural electrification and </a:t>
            </a:r>
            <a:r>
              <a:rPr lang="en-GB" sz="1600" dirty="0">
                <a:latin typeface="+mj-lt"/>
                <a:ea typeface="+mj-ea"/>
                <a:cs typeface="+mj-cs"/>
              </a:rPr>
              <a:t>off-grid generation. For mini-grids, generation, distribution and supply licences are required from the Energy Regulatory Commission (ERC) as well as clearance from the National Environmental Management Authority (NEMA).  For stand-alone solar systems, a licence is required </a:t>
            </a:r>
            <a:r>
              <a:rPr lang="en-GB" sz="1600" dirty="0" smtClean="0">
                <a:latin typeface="+mj-lt"/>
                <a:ea typeface="+mj-ea"/>
                <a:cs typeface="+mj-cs"/>
              </a:rPr>
              <a:t>for </a:t>
            </a:r>
            <a:r>
              <a:rPr lang="en-GB" sz="1600" dirty="0">
                <a:latin typeface="+mj-lt"/>
                <a:ea typeface="+mj-ea"/>
                <a:cs typeface="+mj-cs"/>
              </a:rPr>
              <a:t>any person who “carries out any solar PV system manufacture, import, vending or installation work” according to the Energy (Solar PV) Regulation, 2012.</a:t>
            </a:r>
          </a:p>
        </p:txBody>
      </p:sp>
      <p:sp>
        <p:nvSpPr>
          <p:cNvPr id="7" name="Title 1"/>
          <p:cNvSpPr>
            <a:spLocks noGrp="1"/>
          </p:cNvSpPr>
          <p:nvPr>
            <p:ph type="title"/>
          </p:nvPr>
        </p:nvSpPr>
        <p:spPr>
          <a:xfrm>
            <a:off x="642257" y="-37654"/>
            <a:ext cx="10515596" cy="788765"/>
          </a:xfrm>
        </p:spPr>
        <p:txBody>
          <a:bodyPr>
            <a:normAutofit/>
          </a:bodyPr>
          <a:lstStyle/>
          <a:p>
            <a:pPr lvl="0"/>
            <a:r>
              <a:rPr lang="en-GB" sz="4000" dirty="0">
                <a:solidFill>
                  <a:schemeClr val="accent1">
                    <a:lumMod val="75000"/>
                  </a:schemeClr>
                </a:solidFill>
              </a:rPr>
              <a:t>Kenya, Off-Grid for Vision 2030</a:t>
            </a: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20958930"/>
      </p:ext>
    </p:extLst>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63088" y="566839"/>
            <a:ext cx="11628912" cy="5921829"/>
          </a:xfrm>
        </p:spPr>
        <p:txBody>
          <a:bodyPr>
            <a:noAutofit/>
          </a:bodyPr>
          <a:lstStyle/>
          <a:p>
            <a:pPr marL="0" indent="0">
              <a:buNone/>
            </a:pPr>
            <a:r>
              <a:rPr lang="en-GB" sz="1600" b="1" dirty="0">
                <a:solidFill>
                  <a:schemeClr val="accent1">
                    <a:lumMod val="75000"/>
                  </a:schemeClr>
                </a:solidFill>
                <a:latin typeface="+mj-lt"/>
                <a:ea typeface="+mj-ea"/>
                <a:cs typeface="+mj-cs"/>
              </a:rPr>
              <a:t>Institutions, Roles and Responsibilities</a:t>
            </a:r>
            <a:r>
              <a:rPr lang="en-GB" sz="1600" dirty="0">
                <a:latin typeface="+mj-lt"/>
                <a:ea typeface="+mj-ea"/>
                <a:cs typeface="+mj-cs"/>
              </a:rPr>
              <a:t>: The national utility Kenya Power &amp; Lighting Company (KPLC) is a for-profit corporation, majority-owned by the </a:t>
            </a:r>
            <a:r>
              <a:rPr lang="en-GB" sz="1600" dirty="0" smtClean="0">
                <a:latin typeface="+mj-lt"/>
                <a:ea typeface="+mj-ea"/>
                <a:cs typeface="+mj-cs"/>
              </a:rPr>
              <a:t>government</a:t>
            </a:r>
            <a:r>
              <a:rPr lang="en-GB" sz="1600" dirty="0">
                <a:latin typeface="+mj-lt"/>
                <a:ea typeface="+mj-ea"/>
                <a:cs typeface="+mj-cs"/>
              </a:rPr>
              <a:t>. It is one of the two companies that dominate the Kenyan power sector</a:t>
            </a:r>
            <a:r>
              <a:rPr lang="en-GB" sz="1600" dirty="0" smtClean="0">
                <a:latin typeface="+mj-lt"/>
                <a:ea typeface="+mj-ea"/>
                <a:cs typeface="+mj-cs"/>
              </a:rPr>
              <a:t>. While KPLC is </a:t>
            </a:r>
            <a:r>
              <a:rPr lang="en-GB" sz="1600" dirty="0">
                <a:latin typeface="+mj-lt"/>
                <a:ea typeface="+mj-ea"/>
                <a:cs typeface="+mj-cs"/>
              </a:rPr>
              <a:t>responsible for power </a:t>
            </a:r>
            <a:r>
              <a:rPr lang="en-GB" sz="1600" dirty="0" smtClean="0">
                <a:latin typeface="+mj-lt"/>
                <a:ea typeface="+mj-ea"/>
                <a:cs typeface="+mj-cs"/>
              </a:rPr>
              <a:t>transmission, </a:t>
            </a:r>
            <a:r>
              <a:rPr lang="en-GB" sz="1600" dirty="0">
                <a:latin typeface="+mj-lt"/>
                <a:ea typeface="+mj-ea"/>
                <a:cs typeface="+mj-cs"/>
              </a:rPr>
              <a:t>distribution </a:t>
            </a:r>
            <a:r>
              <a:rPr lang="en-GB" sz="1600" dirty="0" smtClean="0">
                <a:latin typeface="+mj-lt"/>
                <a:ea typeface="+mj-ea"/>
                <a:cs typeface="+mj-cs"/>
              </a:rPr>
              <a:t>and supplies </a:t>
            </a:r>
            <a:r>
              <a:rPr lang="en-GB" sz="1600" dirty="0">
                <a:latin typeface="+mj-lt"/>
                <a:ea typeface="+mj-ea"/>
                <a:cs typeface="+mj-cs"/>
              </a:rPr>
              <a:t>to </a:t>
            </a:r>
            <a:r>
              <a:rPr lang="en-GB" sz="1600" dirty="0" smtClean="0">
                <a:latin typeface="+mj-lt"/>
                <a:ea typeface="+mj-ea"/>
                <a:cs typeface="+mj-cs"/>
              </a:rPr>
              <a:t>consumers, and manages diesel-powered </a:t>
            </a:r>
            <a:r>
              <a:rPr lang="en-GB" sz="1600" dirty="0">
                <a:latin typeface="+mj-lt"/>
                <a:ea typeface="+mj-ea"/>
                <a:cs typeface="+mj-cs"/>
              </a:rPr>
              <a:t>mini-grids set up in off-grid areas of commercial or strategic </a:t>
            </a:r>
            <a:r>
              <a:rPr lang="en-GB" sz="1600" dirty="0" smtClean="0">
                <a:latin typeface="+mj-lt"/>
                <a:ea typeface="+mj-ea"/>
                <a:cs typeface="+mj-cs"/>
              </a:rPr>
              <a:t>importance, </a:t>
            </a:r>
            <a:r>
              <a:rPr lang="en-GB" sz="1600" dirty="0">
                <a:latin typeface="+mj-lt"/>
                <a:ea typeface="+mj-ea"/>
                <a:cs typeface="+mj-cs"/>
              </a:rPr>
              <a:t>Kenya Electricity Generating Company Limited (</a:t>
            </a:r>
            <a:r>
              <a:rPr lang="en-GB" sz="1600" dirty="0" err="1">
                <a:latin typeface="+mj-lt"/>
                <a:ea typeface="+mj-ea"/>
                <a:cs typeface="+mj-cs"/>
              </a:rPr>
              <a:t>KenGen</a:t>
            </a:r>
            <a:r>
              <a:rPr lang="en-GB" sz="1600" dirty="0">
                <a:latin typeface="+mj-lt"/>
                <a:ea typeface="+mj-ea"/>
                <a:cs typeface="+mj-cs"/>
              </a:rPr>
              <a:t>) is the leading electric power generation company, producing about 75% of installed electricity capacity (using hydro, geothermal, thermal and wind). Independent Power Producers (IPPs) such as </a:t>
            </a:r>
            <a:r>
              <a:rPr lang="en-GB" sz="1600" dirty="0" err="1">
                <a:latin typeface="+mj-lt"/>
                <a:ea typeface="+mj-ea"/>
                <a:cs typeface="+mj-cs"/>
              </a:rPr>
              <a:t>IberAfrica</a:t>
            </a:r>
            <a:r>
              <a:rPr lang="en-GB" sz="1600" dirty="0">
                <a:latin typeface="+mj-lt"/>
                <a:ea typeface="+mj-ea"/>
                <a:cs typeface="+mj-cs"/>
              </a:rPr>
              <a:t>, </a:t>
            </a:r>
            <a:r>
              <a:rPr lang="en-GB" sz="1600" dirty="0" err="1">
                <a:latin typeface="+mj-lt"/>
                <a:ea typeface="+mj-ea"/>
                <a:cs typeface="+mj-cs"/>
              </a:rPr>
              <a:t>Tsavo</a:t>
            </a:r>
            <a:r>
              <a:rPr lang="en-GB" sz="1600" dirty="0">
                <a:latin typeface="+mj-lt"/>
                <a:ea typeface="+mj-ea"/>
                <a:cs typeface="+mj-cs"/>
              </a:rPr>
              <a:t>, Or-power4 Inc., </a:t>
            </a:r>
            <a:r>
              <a:rPr lang="en-GB" sz="1600" dirty="0" err="1">
                <a:latin typeface="+mj-lt"/>
                <a:ea typeface="+mj-ea"/>
                <a:cs typeface="+mj-cs"/>
              </a:rPr>
              <a:t>Rabai</a:t>
            </a:r>
            <a:r>
              <a:rPr lang="en-GB" sz="1600" dirty="0">
                <a:latin typeface="+mj-lt"/>
                <a:ea typeface="+mj-ea"/>
                <a:cs typeface="+mj-cs"/>
              </a:rPr>
              <a:t>, </a:t>
            </a:r>
            <a:r>
              <a:rPr lang="en-GB" sz="1600" dirty="0" err="1">
                <a:latin typeface="+mj-lt"/>
                <a:ea typeface="+mj-ea"/>
                <a:cs typeface="+mj-cs"/>
              </a:rPr>
              <a:t>Imenti</a:t>
            </a:r>
            <a:r>
              <a:rPr lang="en-GB" sz="1600" dirty="0">
                <a:latin typeface="+mj-lt"/>
                <a:ea typeface="+mj-ea"/>
                <a:cs typeface="+mj-cs"/>
              </a:rPr>
              <a:t>, and </a:t>
            </a:r>
            <a:r>
              <a:rPr lang="en-GB" sz="1600" dirty="0" err="1">
                <a:latin typeface="+mj-lt"/>
                <a:ea typeface="+mj-ea"/>
                <a:cs typeface="+mj-cs"/>
              </a:rPr>
              <a:t>Mumias</a:t>
            </a:r>
            <a:r>
              <a:rPr lang="en-GB" sz="1600" dirty="0">
                <a:latin typeface="+mj-lt"/>
                <a:ea typeface="+mj-ea"/>
                <a:cs typeface="+mj-cs"/>
              </a:rPr>
              <a:t> -  own and operate private power stations </a:t>
            </a:r>
            <a:r>
              <a:rPr lang="en-GB" sz="1600" dirty="0" smtClean="0">
                <a:latin typeface="+mj-lt"/>
                <a:ea typeface="+mj-ea"/>
                <a:cs typeface="+mj-cs"/>
              </a:rPr>
              <a:t>connected to the grid and </a:t>
            </a:r>
            <a:r>
              <a:rPr lang="en-GB" sz="1600" dirty="0">
                <a:latin typeface="+mj-lt"/>
                <a:ea typeface="+mj-ea"/>
                <a:cs typeface="+mj-cs"/>
              </a:rPr>
              <a:t>sell electricity to KPLC. Collectively, they account for about 28% of the country’s installed capacity.  The Geothermal Development Company (GDC) </a:t>
            </a:r>
            <a:r>
              <a:rPr lang="en-GB" sz="1600" dirty="0" smtClean="0">
                <a:latin typeface="+mj-lt"/>
                <a:ea typeface="+mj-ea"/>
                <a:cs typeface="+mj-cs"/>
              </a:rPr>
              <a:t>was formed </a:t>
            </a:r>
            <a:r>
              <a:rPr lang="en-GB" sz="1600" dirty="0">
                <a:latin typeface="+mj-lt"/>
                <a:ea typeface="+mj-ea"/>
                <a:cs typeface="+mj-cs"/>
              </a:rPr>
              <a:t>by </a:t>
            </a:r>
            <a:r>
              <a:rPr lang="en-GB" sz="1600" dirty="0" smtClean="0">
                <a:latin typeface="+mj-lt"/>
                <a:ea typeface="+mj-ea"/>
                <a:cs typeface="+mj-cs"/>
              </a:rPr>
              <a:t>Government </a:t>
            </a:r>
            <a:r>
              <a:rPr lang="en-GB" sz="1600" dirty="0">
                <a:latin typeface="+mj-lt"/>
                <a:ea typeface="+mj-ea"/>
                <a:cs typeface="+mj-cs"/>
              </a:rPr>
              <a:t>in 2008 to develop geothermal electric power. The Rural Electrification Authority (REA) was established in 2007 to extend electricity to rural areas - REA is responsible for the Implementation and sourcing of additional funds for the rural electrification programme – it handles the planning of network extension (including the development of mini-grid sites throughout the country), facilitates links with private investors/operators, and manages the Rural Electrification Program Fund. KPLC  oversees the implementation of these mini-grids. </a:t>
            </a:r>
            <a:r>
              <a:rPr lang="en-GB" sz="1600" dirty="0" smtClean="0">
                <a:latin typeface="+mj-lt"/>
                <a:ea typeface="+mj-ea"/>
                <a:cs typeface="+mj-cs"/>
              </a:rPr>
              <a:t>For </a:t>
            </a:r>
            <a:r>
              <a:rPr lang="en-GB" sz="1600" dirty="0">
                <a:latin typeface="+mj-lt"/>
                <a:ea typeface="+mj-ea"/>
                <a:cs typeface="+mj-cs"/>
              </a:rPr>
              <a:t>the 18 existing mini-grids,  distribution and sales are done by KPLC, and the generating equipment is owned either by </a:t>
            </a:r>
            <a:r>
              <a:rPr lang="en-GB" sz="1600" dirty="0" err="1">
                <a:latin typeface="+mj-lt"/>
                <a:ea typeface="+mj-ea"/>
                <a:cs typeface="+mj-cs"/>
              </a:rPr>
              <a:t>KenGen</a:t>
            </a:r>
            <a:r>
              <a:rPr lang="en-GB" sz="1600" dirty="0">
                <a:latin typeface="+mj-lt"/>
                <a:ea typeface="+mj-ea"/>
                <a:cs typeface="+mj-cs"/>
              </a:rPr>
              <a:t> or REA (all three are government organisations). There are a few private developers (e.g. </a:t>
            </a:r>
            <a:r>
              <a:rPr lang="en-GB" sz="1600" dirty="0" err="1">
                <a:latin typeface="+mj-lt"/>
                <a:ea typeface="+mj-ea"/>
                <a:cs typeface="+mj-cs"/>
              </a:rPr>
              <a:t>Powerhive</a:t>
            </a:r>
            <a:r>
              <a:rPr lang="en-GB" sz="1600" dirty="0">
                <a:latin typeface="+mj-lt"/>
                <a:ea typeface="+mj-ea"/>
                <a:cs typeface="+mj-cs"/>
              </a:rPr>
              <a:t>, </a:t>
            </a:r>
            <a:r>
              <a:rPr lang="en-GB" sz="1600" dirty="0" err="1">
                <a:latin typeface="+mj-lt"/>
                <a:ea typeface="+mj-ea"/>
                <a:cs typeface="+mj-cs"/>
              </a:rPr>
              <a:t>Powergen</a:t>
            </a:r>
            <a:r>
              <a:rPr lang="en-GB" sz="1600" dirty="0">
                <a:latin typeface="+mj-lt"/>
                <a:ea typeface="+mj-ea"/>
                <a:cs typeface="+mj-cs"/>
              </a:rPr>
              <a:t> RE, and </a:t>
            </a:r>
            <a:r>
              <a:rPr lang="en-GB" sz="1600" dirty="0" err="1">
                <a:latin typeface="+mj-lt"/>
                <a:ea typeface="+mj-ea"/>
                <a:cs typeface="+mj-cs"/>
              </a:rPr>
              <a:t>Talek</a:t>
            </a:r>
            <a:r>
              <a:rPr lang="en-GB" sz="1600" dirty="0">
                <a:latin typeface="+mj-lt"/>
                <a:ea typeface="+mj-ea"/>
                <a:cs typeface="+mj-cs"/>
              </a:rPr>
              <a:t> Power) that own and operate independent mini-grids, though the licensing/tariff regulation regime presents a major barrier (regulations are still quite vague and generally prioritise grid expansion over non-grid electrification in remote areas), and the uniform national tariff is still predominant (though exceptions have been agreed e.g. for </a:t>
            </a:r>
            <a:r>
              <a:rPr lang="en-GB" sz="1600" dirty="0" err="1">
                <a:latin typeface="+mj-lt"/>
                <a:ea typeface="+mj-ea"/>
                <a:cs typeface="+mj-cs"/>
              </a:rPr>
              <a:t>Powerhive</a:t>
            </a:r>
            <a:r>
              <a:rPr lang="en-GB" sz="1600" dirty="0" smtClean="0">
                <a:latin typeface="+mj-lt"/>
                <a:ea typeface="+mj-ea"/>
                <a:cs typeface="+mj-cs"/>
              </a:rPr>
              <a:t>). Other </a:t>
            </a:r>
            <a:r>
              <a:rPr lang="en-GB" sz="1600" dirty="0">
                <a:latin typeface="+mj-lt"/>
                <a:ea typeface="+mj-ea"/>
                <a:cs typeface="+mj-cs"/>
              </a:rPr>
              <a:t>key players </a:t>
            </a:r>
            <a:r>
              <a:rPr lang="en-GB" sz="1600" dirty="0" smtClean="0">
                <a:latin typeface="+mj-lt"/>
                <a:ea typeface="+mj-ea"/>
                <a:cs typeface="+mj-cs"/>
              </a:rPr>
              <a:t>include the Ministry </a:t>
            </a:r>
            <a:r>
              <a:rPr lang="en-GB" sz="1600" dirty="0">
                <a:latin typeface="+mj-lt"/>
                <a:ea typeface="+mj-ea"/>
                <a:cs typeface="+mj-cs"/>
              </a:rPr>
              <a:t>of Energy (</a:t>
            </a:r>
            <a:r>
              <a:rPr lang="en-GB" sz="1600" dirty="0" err="1">
                <a:latin typeface="+mj-lt"/>
                <a:ea typeface="+mj-ea"/>
                <a:cs typeface="+mj-cs"/>
              </a:rPr>
              <a:t>MoE</a:t>
            </a:r>
            <a:r>
              <a:rPr lang="en-GB" sz="1600" dirty="0">
                <a:latin typeface="+mj-lt"/>
                <a:ea typeface="+mj-ea"/>
                <a:cs typeface="+mj-cs"/>
              </a:rPr>
              <a:t>) - responsible for policy as well as generation and distribution </a:t>
            </a:r>
            <a:r>
              <a:rPr lang="en-GB" sz="1600" dirty="0" smtClean="0">
                <a:latin typeface="+mj-lt"/>
                <a:ea typeface="+mj-ea"/>
                <a:cs typeface="+mj-cs"/>
              </a:rPr>
              <a:t>licenses - and the Energy </a:t>
            </a:r>
            <a:r>
              <a:rPr lang="en-GB" sz="1600" dirty="0">
                <a:latin typeface="+mj-lt"/>
                <a:ea typeface="+mj-ea"/>
                <a:cs typeface="+mj-cs"/>
              </a:rPr>
              <a:t>Regulatory Commission (ERC) </a:t>
            </a:r>
            <a:r>
              <a:rPr lang="en-GB" sz="1600" dirty="0" smtClean="0">
                <a:latin typeface="+mj-lt"/>
                <a:ea typeface="+mj-ea"/>
                <a:cs typeface="+mj-cs"/>
              </a:rPr>
              <a:t>– responsible for energy </a:t>
            </a:r>
            <a:r>
              <a:rPr lang="en-GB" sz="1600" dirty="0">
                <a:latin typeface="+mj-lt"/>
                <a:ea typeface="+mj-ea"/>
                <a:cs typeface="+mj-cs"/>
              </a:rPr>
              <a:t>planning, tariff setting, </a:t>
            </a:r>
            <a:r>
              <a:rPr lang="en-GB" sz="1600" dirty="0" smtClean="0">
                <a:latin typeface="+mj-lt"/>
                <a:ea typeface="+mj-ea"/>
                <a:cs typeface="+mj-cs"/>
              </a:rPr>
              <a:t>and recommendations </a:t>
            </a:r>
            <a:r>
              <a:rPr lang="en-GB" sz="1600" dirty="0">
                <a:latin typeface="+mj-lt"/>
                <a:ea typeface="+mj-ea"/>
                <a:cs typeface="+mj-cs"/>
              </a:rPr>
              <a:t>for licenses</a:t>
            </a:r>
          </a:p>
          <a:p>
            <a:pPr marL="0" indent="0">
              <a:buNone/>
            </a:pPr>
            <a:r>
              <a:rPr lang="en-GB" sz="1600" b="1" dirty="0" smtClean="0">
                <a:solidFill>
                  <a:schemeClr val="accent1">
                    <a:lumMod val="75000"/>
                  </a:schemeClr>
                </a:solidFill>
                <a:latin typeface="+mj-lt"/>
                <a:ea typeface="+mj-ea"/>
                <a:cs typeface="+mj-cs"/>
              </a:rPr>
              <a:t>Interventions</a:t>
            </a:r>
            <a:r>
              <a:rPr lang="en-GB" sz="1600" b="1" dirty="0">
                <a:solidFill>
                  <a:schemeClr val="accent1">
                    <a:lumMod val="75000"/>
                  </a:schemeClr>
                </a:solidFill>
                <a:latin typeface="+mj-lt"/>
                <a:ea typeface="+mj-ea"/>
                <a:cs typeface="+mj-cs"/>
              </a:rPr>
              <a:t>: </a:t>
            </a:r>
            <a:r>
              <a:rPr lang="en-GB" sz="1600" dirty="0">
                <a:latin typeface="+mj-lt"/>
                <a:ea typeface="+mj-ea"/>
                <a:cs typeface="+mj-cs"/>
              </a:rPr>
              <a:t>The off-grid energy market in Kenya has developed on the basis of a wide range of well-co-ordinated interventions at many levels, including:</a:t>
            </a:r>
          </a:p>
          <a:p>
            <a:pPr>
              <a:spcBef>
                <a:spcPts val="0"/>
              </a:spcBef>
            </a:pPr>
            <a:r>
              <a:rPr lang="en-GB" sz="1600" dirty="0">
                <a:latin typeface="+mj-lt"/>
                <a:ea typeface="+mj-ea"/>
                <a:cs typeface="+mj-cs"/>
              </a:rPr>
              <a:t>Vision 2030 to prioritise energy and prepare appropriate policy/regulation frameworks</a:t>
            </a:r>
          </a:p>
          <a:p>
            <a:pPr>
              <a:spcBef>
                <a:spcPts val="0"/>
              </a:spcBef>
            </a:pPr>
            <a:r>
              <a:rPr lang="en-GB" sz="1600" dirty="0">
                <a:latin typeface="+mj-lt"/>
                <a:ea typeface="+mj-ea"/>
                <a:cs typeface="+mj-cs"/>
              </a:rPr>
              <a:t>the establishment of a dedicated Government agency (REA) with focussed mandate and a clear target (full access by 2030)</a:t>
            </a:r>
          </a:p>
          <a:p>
            <a:pPr>
              <a:spcBef>
                <a:spcPts val="0"/>
              </a:spcBef>
            </a:pPr>
            <a:r>
              <a:rPr lang="en-GB" sz="1600" dirty="0">
                <a:latin typeface="+mj-lt"/>
                <a:ea typeface="+mj-ea"/>
                <a:cs typeface="+mj-cs"/>
              </a:rPr>
              <a:t>specific actions to address barriers and encourage the private sector, </a:t>
            </a:r>
            <a:r>
              <a:rPr lang="en-GB" sz="1600" dirty="0" smtClean="0">
                <a:latin typeface="+mj-lt"/>
                <a:ea typeface="+mj-ea"/>
                <a:cs typeface="+mj-cs"/>
              </a:rPr>
              <a:t>including </a:t>
            </a:r>
            <a:r>
              <a:rPr lang="en-GB" sz="1600" dirty="0">
                <a:latin typeface="+mj-lt"/>
                <a:ea typeface="+mj-ea"/>
                <a:cs typeface="+mj-cs"/>
              </a:rPr>
              <a:t>pilot projects to demonstrate that cost-reflective tariffs were socially possible for </a:t>
            </a:r>
            <a:r>
              <a:rPr lang="en-GB" sz="1600" dirty="0" smtClean="0">
                <a:latin typeface="+mj-lt"/>
                <a:ea typeface="+mj-ea"/>
                <a:cs typeface="+mj-cs"/>
              </a:rPr>
              <a:t>mini-grids</a:t>
            </a:r>
            <a:r>
              <a:rPr lang="en-GB" sz="1600" dirty="0">
                <a:latin typeface="+mj-lt"/>
                <a:ea typeface="+mj-ea"/>
                <a:cs typeface="+mj-cs"/>
              </a:rPr>
              <a:t>, capex provided by government, cross subsidy from all KPLC customers,  the removal of value-added tax on solar products</a:t>
            </a:r>
          </a:p>
          <a:p>
            <a:pPr>
              <a:spcBef>
                <a:spcPts val="0"/>
              </a:spcBef>
            </a:pPr>
            <a:r>
              <a:rPr lang="en-GB" sz="1600" dirty="0">
                <a:latin typeface="+mj-lt"/>
                <a:ea typeface="+mj-ea"/>
                <a:cs typeface="+mj-cs"/>
              </a:rPr>
              <a:t>proactive and customer-oriented marketing strategy that also covered the poor </a:t>
            </a:r>
            <a:r>
              <a:rPr lang="en-GB" sz="1600" dirty="0" err="1">
                <a:latin typeface="+mj-lt"/>
                <a:ea typeface="+mj-ea"/>
                <a:cs typeface="+mj-cs"/>
              </a:rPr>
              <a:t>peri</a:t>
            </a:r>
            <a:r>
              <a:rPr lang="en-GB" sz="1600" dirty="0">
                <a:latin typeface="+mj-lt"/>
                <a:ea typeface="+mj-ea"/>
                <a:cs typeface="+mj-cs"/>
              </a:rPr>
              <a:t>-urban </a:t>
            </a:r>
            <a:r>
              <a:rPr lang="en-GB" sz="1600" dirty="0" smtClean="0">
                <a:latin typeface="+mj-lt"/>
                <a:ea typeface="+mj-ea"/>
                <a:cs typeface="+mj-cs"/>
              </a:rPr>
              <a:t>districts</a:t>
            </a:r>
          </a:p>
          <a:p>
            <a:pPr>
              <a:spcBef>
                <a:spcPts val="0"/>
              </a:spcBef>
            </a:pPr>
            <a:r>
              <a:rPr lang="en-GB" sz="1600" dirty="0" smtClean="0">
                <a:latin typeface="+mj-lt"/>
                <a:ea typeface="+mj-ea"/>
                <a:cs typeface="+mj-cs"/>
              </a:rPr>
              <a:t>promotion </a:t>
            </a:r>
            <a:r>
              <a:rPr lang="en-GB" sz="1600" dirty="0">
                <a:latin typeface="+mj-lt"/>
                <a:ea typeface="+mj-ea"/>
                <a:cs typeface="+mj-cs"/>
              </a:rPr>
              <a:t>of solar lanterns as a substitute to the use of kerosene as the main source of lighting in rural areas and as the </a:t>
            </a:r>
            <a:r>
              <a:rPr lang="en-GB" sz="1600" dirty="0" smtClean="0">
                <a:latin typeface="+mj-lt"/>
                <a:ea typeface="+mj-ea"/>
                <a:cs typeface="+mj-cs"/>
              </a:rPr>
              <a:t>main              back </a:t>
            </a:r>
            <a:r>
              <a:rPr lang="en-GB" sz="1600" dirty="0">
                <a:latin typeface="+mj-lt"/>
                <a:ea typeface="+mj-ea"/>
                <a:cs typeface="+mj-cs"/>
              </a:rPr>
              <a:t>up lighting system in urban areas</a:t>
            </a:r>
          </a:p>
          <a:p>
            <a:pPr>
              <a:spcBef>
                <a:spcPts val="0"/>
              </a:spcBef>
            </a:pPr>
            <a:endParaRPr lang="en-GB" sz="1600" dirty="0" smtClean="0">
              <a:latin typeface="+mj-lt"/>
              <a:ea typeface="+mj-ea"/>
              <a:cs typeface="+mj-cs"/>
            </a:endParaRPr>
          </a:p>
          <a:p>
            <a:pPr>
              <a:spcBef>
                <a:spcPts val="0"/>
              </a:spcBef>
            </a:pPr>
            <a:endParaRPr lang="en-GB" sz="1600" dirty="0">
              <a:latin typeface="+mj-lt"/>
              <a:ea typeface="+mj-ea"/>
              <a:cs typeface="+mj-cs"/>
            </a:endParaRPr>
          </a:p>
          <a:p>
            <a:pPr marL="0" indent="0">
              <a:spcBef>
                <a:spcPts val="0"/>
              </a:spcBef>
              <a:buNone/>
            </a:pPr>
            <a:endParaRPr lang="en-GB" sz="1600" dirty="0">
              <a:latin typeface="+mj-lt"/>
              <a:ea typeface="+mj-ea"/>
              <a:cs typeface="+mj-cs"/>
            </a:endParaRPr>
          </a:p>
        </p:txBody>
      </p:sp>
      <p:sp>
        <p:nvSpPr>
          <p:cNvPr id="7" name="Title 1"/>
          <p:cNvSpPr>
            <a:spLocks noGrp="1"/>
          </p:cNvSpPr>
          <p:nvPr>
            <p:ph type="title"/>
          </p:nvPr>
        </p:nvSpPr>
        <p:spPr>
          <a:xfrm>
            <a:off x="653143" y="-97031"/>
            <a:ext cx="10504710" cy="788765"/>
          </a:xfrm>
        </p:spPr>
        <p:txBody>
          <a:bodyPr>
            <a:normAutofit/>
          </a:bodyPr>
          <a:lstStyle/>
          <a:p>
            <a:pPr lvl="0"/>
            <a:r>
              <a:rPr lang="en-GB" sz="4000" dirty="0">
                <a:solidFill>
                  <a:schemeClr val="accent1">
                    <a:lumMod val="75000"/>
                  </a:schemeClr>
                </a:solidFill>
              </a:rPr>
              <a:t>Kenya, Off-Grid for Vision 2030</a:t>
            </a: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692667701"/>
      </p:ext>
    </p:extLst>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33402" y="780591"/>
            <a:ext cx="11567554" cy="5315404"/>
          </a:xfrm>
        </p:spPr>
        <p:txBody>
          <a:bodyPr>
            <a:noAutofit/>
          </a:bodyPr>
          <a:lstStyle/>
          <a:p>
            <a:pPr marL="0" indent="0">
              <a:buNone/>
            </a:pPr>
            <a:r>
              <a:rPr lang="en-GB" sz="1600" b="1" dirty="0" smtClean="0">
                <a:solidFill>
                  <a:schemeClr val="accent1">
                    <a:lumMod val="75000"/>
                  </a:schemeClr>
                </a:solidFill>
                <a:latin typeface="+mj-lt"/>
                <a:ea typeface="+mj-ea"/>
                <a:cs typeface="+mj-cs"/>
              </a:rPr>
              <a:t>Impacts Achieved</a:t>
            </a:r>
            <a:r>
              <a:rPr lang="en-GB" sz="1600" b="1" dirty="0">
                <a:solidFill>
                  <a:schemeClr val="accent1">
                    <a:lumMod val="75000"/>
                  </a:schemeClr>
                </a:solidFill>
                <a:latin typeface="+mj-lt"/>
                <a:ea typeface="+mj-ea"/>
                <a:cs typeface="+mj-cs"/>
              </a:rPr>
              <a:t>: </a:t>
            </a:r>
            <a:r>
              <a:rPr lang="en-GB" sz="1600" dirty="0" smtClean="0">
                <a:latin typeface="+mj-lt"/>
              </a:rPr>
              <a:t>Kenya </a:t>
            </a:r>
            <a:r>
              <a:rPr lang="en-GB" sz="1600" dirty="0">
                <a:latin typeface="+mj-lt"/>
              </a:rPr>
              <a:t>added 1.3 million households to its electricity grid during 2016, raising the percentage of connected Kenyans to 55%, from just 27% in 2013. This has been complemented by a dramatic growth in implementation of off-grid solar powered electrification; it is projected that the installed capacity of solar photovoltaic systems in Kenya will reach 100 </a:t>
            </a:r>
            <a:r>
              <a:rPr lang="en-GB" sz="1600" dirty="0" err="1">
                <a:latin typeface="+mj-lt"/>
              </a:rPr>
              <a:t>MWe</a:t>
            </a:r>
            <a:r>
              <a:rPr lang="en-GB" sz="1600" dirty="0">
                <a:latin typeface="+mj-lt"/>
              </a:rPr>
              <a:t>, generating 220 </a:t>
            </a:r>
            <a:r>
              <a:rPr lang="en-GB" sz="1600" dirty="0" err="1">
                <a:latin typeface="+mj-lt"/>
              </a:rPr>
              <a:t>GWh</a:t>
            </a:r>
            <a:r>
              <a:rPr lang="en-GB" sz="1600" dirty="0">
                <a:latin typeface="+mj-lt"/>
              </a:rPr>
              <a:t> annually, by 2020. (In  mid-2013, it was estimated that about 2.5 million people were already using off-grid solar lighting products, with evidence of more than 35% annual growth in this sector). The policy and regulatory environment for electrification is fairly advanced, with significant and growing IPP presence, unbundling and partial privatization of national utilities, and increasing take-up of cost reflective tariffs. Over 30% of the off-grid population has first hand experience with solar lighting (BNEF/GOGLA market trends report 2016), with many replacing kerosene and other fossil fuels with </a:t>
            </a:r>
            <a:r>
              <a:rPr lang="en-GB" sz="1600" dirty="0" err="1">
                <a:latin typeface="+mj-lt"/>
              </a:rPr>
              <a:t>pico</a:t>
            </a:r>
            <a:r>
              <a:rPr lang="en-GB" sz="1600" dirty="0">
                <a:latin typeface="+mj-lt"/>
              </a:rPr>
              <a:t> and small home solar PV systems for lighting, resulting in significant energy-related savings. However, there is need for continued effort in order to achieve the universal access goal, with additional connections becoming more challenging as they become more remote. By the end of 2016, 5.7 million households had been connected. The next target is 6.5 million connected households by 2017. </a:t>
            </a:r>
          </a:p>
          <a:p>
            <a:pPr marL="0" indent="0">
              <a:buNone/>
            </a:pPr>
            <a:r>
              <a:rPr lang="en-GB" sz="1600" b="1" dirty="0" smtClean="0">
                <a:solidFill>
                  <a:schemeClr val="accent1">
                    <a:lumMod val="75000"/>
                  </a:schemeClr>
                </a:solidFill>
                <a:latin typeface="+mj-lt"/>
              </a:rPr>
              <a:t>Lessons </a:t>
            </a:r>
            <a:r>
              <a:rPr lang="en-GB" sz="1600" b="1" dirty="0">
                <a:solidFill>
                  <a:schemeClr val="accent1">
                    <a:lumMod val="75000"/>
                  </a:schemeClr>
                </a:solidFill>
                <a:latin typeface="+mj-lt"/>
              </a:rPr>
              <a:t>Learned: </a:t>
            </a:r>
            <a:r>
              <a:rPr lang="en-GB" sz="1600" dirty="0">
                <a:latin typeface="+mj-lt"/>
              </a:rPr>
              <a:t>The potential for increased private sector </a:t>
            </a:r>
            <a:r>
              <a:rPr lang="en-GB" sz="1600" dirty="0" smtClean="0">
                <a:latin typeface="+mj-lt"/>
              </a:rPr>
              <a:t>involvement </a:t>
            </a:r>
            <a:r>
              <a:rPr lang="en-GB" sz="1600" dirty="0">
                <a:latin typeface="+mj-lt"/>
              </a:rPr>
              <a:t>is not yet clear and the viability/sustainability of existing initiatives  to increase electrification has not been fully proven mainly due to tariff issues. The Government has established regulatory and policy frameworks to encourage private sector investment, but there is still a lack of local capacity for planning and for financial assessments to consider the load demand growth. Clear national plans are required to motivate private reinvestment for new customers. The Solar Lantern programme has shown how government policy and strategy have a significant impact on the private sector’s ability to advance in these </a:t>
            </a:r>
            <a:r>
              <a:rPr lang="en-GB" sz="1600" dirty="0" smtClean="0">
                <a:latin typeface="+mj-lt"/>
              </a:rPr>
              <a:t>markets,  but </a:t>
            </a:r>
            <a:r>
              <a:rPr lang="en-GB" sz="1600" dirty="0">
                <a:latin typeface="+mj-lt"/>
              </a:rPr>
              <a:t>a key to commercial success </a:t>
            </a:r>
            <a:r>
              <a:rPr lang="en-GB" sz="1600" dirty="0" smtClean="0">
                <a:latin typeface="+mj-lt"/>
              </a:rPr>
              <a:t>will be </a:t>
            </a:r>
            <a:r>
              <a:rPr lang="en-GB" sz="1600" dirty="0">
                <a:latin typeface="+mj-lt"/>
              </a:rPr>
              <a:t>making these products and services affordable and attractive to Kenyans.  It is probably possible for high-quality off-grid lighting to compete with inexpensive, low-quality products if sufficient attention is given to consumer outreach, advertising, </a:t>
            </a:r>
            <a:r>
              <a:rPr lang="en-GB" sz="1600" dirty="0" smtClean="0">
                <a:latin typeface="+mj-lt"/>
              </a:rPr>
              <a:t>to raise awareness of quality differentiators.  </a:t>
            </a:r>
            <a:r>
              <a:rPr lang="en-GB" sz="1600" dirty="0">
                <a:latin typeface="+mj-lt"/>
              </a:rPr>
              <a:t>Another critical factor has been mobile pay-as-you-go off-grid solar vendors’ ability to leverage the popular M-</a:t>
            </a:r>
            <a:r>
              <a:rPr lang="en-GB" sz="1600" dirty="0" err="1">
                <a:latin typeface="+mj-lt"/>
              </a:rPr>
              <a:t>Pesa</a:t>
            </a:r>
            <a:r>
              <a:rPr lang="en-GB" sz="1600" dirty="0">
                <a:latin typeface="+mj-lt"/>
              </a:rPr>
              <a:t> mobile money and payments service for standalone solar products.  Private enterprises generally agree that direct subsidies are counterproductive in the case of small lighting products such as solar lanterns and small SHSs. Such support is not needed, since this segment of the rural electrification market will grow quickly by itself. The private sector believes that government efforts should rather be centred on enabling issues such as consumer education (on quality), access to finance, and training of skilled local retailers</a:t>
            </a:r>
            <a:r>
              <a:rPr lang="en-GB" sz="1600" dirty="0" smtClean="0">
                <a:latin typeface="+mj-lt"/>
              </a:rPr>
              <a:t>.</a:t>
            </a:r>
            <a:endParaRPr lang="en-GB" sz="1600" dirty="0">
              <a:latin typeface="+mj-lt"/>
            </a:endParaRPr>
          </a:p>
        </p:txBody>
      </p:sp>
      <p:sp>
        <p:nvSpPr>
          <p:cNvPr id="6" name="Title 1"/>
          <p:cNvSpPr>
            <a:spLocks noGrp="1"/>
          </p:cNvSpPr>
          <p:nvPr>
            <p:ph type="title"/>
          </p:nvPr>
        </p:nvSpPr>
        <p:spPr>
          <a:xfrm>
            <a:off x="609599" y="-4996"/>
            <a:ext cx="10548253" cy="788765"/>
          </a:xfrm>
        </p:spPr>
        <p:txBody>
          <a:bodyPr>
            <a:normAutofit/>
          </a:bodyPr>
          <a:lstStyle/>
          <a:p>
            <a:pPr lvl="0"/>
            <a:r>
              <a:rPr lang="en-GB" sz="4000" dirty="0">
                <a:solidFill>
                  <a:schemeClr val="accent1">
                    <a:lumMod val="75000"/>
                  </a:schemeClr>
                </a:solidFill>
              </a:rPr>
              <a:t>Kenya, Off-Grid for Vision 2030</a:t>
            </a: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24191884"/>
      </p:ext>
    </p:extLst>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ecker.jpg"/>
          <p:cNvPicPr>
            <a:picLocks noChangeAspect="1"/>
          </p:cNvPicPr>
          <p:nvPr/>
        </p:nvPicPr>
        <p:blipFill>
          <a:blip r:embed="rId2" cstate="screen"/>
          <a:srcRect/>
          <a:stretch>
            <a:fillRect/>
          </a:stretch>
        </p:blipFill>
        <p:spPr>
          <a:xfrm flipH="1" flipV="1">
            <a:off x="8719718" y="2245085"/>
            <a:ext cx="3472282" cy="2610506"/>
          </a:xfrm>
          <a:prstGeom prst="rect">
            <a:avLst/>
          </a:prstGeom>
        </p:spPr>
      </p:pic>
      <p:sp>
        <p:nvSpPr>
          <p:cNvPr id="5" name="Content Placeholder 4"/>
          <p:cNvSpPr>
            <a:spLocks noGrp="1"/>
          </p:cNvSpPr>
          <p:nvPr>
            <p:ph idx="1"/>
          </p:nvPr>
        </p:nvSpPr>
        <p:spPr>
          <a:xfrm>
            <a:off x="408807" y="771182"/>
            <a:ext cx="11444845" cy="5576661"/>
          </a:xfrm>
        </p:spPr>
        <p:txBody>
          <a:bodyPr>
            <a:noAutofit/>
          </a:bodyPr>
          <a:lstStyle/>
          <a:p>
            <a:pPr marL="0" indent="0">
              <a:buNone/>
            </a:pPr>
            <a:r>
              <a:rPr lang="en-GB" sz="1600" b="1" dirty="0">
                <a:solidFill>
                  <a:schemeClr val="accent1">
                    <a:lumMod val="75000"/>
                  </a:schemeClr>
                </a:solidFill>
                <a:latin typeface="+mj-lt"/>
              </a:rPr>
              <a:t>Effectiveness: </a:t>
            </a:r>
            <a:r>
              <a:rPr lang="en-GB" sz="1600" dirty="0">
                <a:latin typeface="+mj-lt"/>
              </a:rPr>
              <a:t>A key to the success of this national programme </a:t>
            </a:r>
            <a:r>
              <a:rPr lang="en-GB" sz="1600" dirty="0" smtClean="0">
                <a:latin typeface="+mj-lt"/>
              </a:rPr>
              <a:t>in increasing </a:t>
            </a:r>
            <a:r>
              <a:rPr lang="en-GB" sz="1600" dirty="0">
                <a:latin typeface="+mj-lt"/>
              </a:rPr>
              <a:t>use of off-grid energy systems has been the integrated approach to market development.  This has combined policy frameworks with financial support mechanisms and customer education, which has led to growing market demand for off-grid products.  It is important to note that direct subsidies from government are not seen as an effective route to a sustainable market.  Despite this lack of direct financial support from the public sector, the growth of off-grid electrification (primarily through solar applications) has been substantial enough to represent a nascent commercial market.  This has been stimulated by a range of supportive measures, with access to mobile banking services and customer awareness initiatives having the greatest impact.  This facilitative approach has had positive results to date and certainly appears to represent a very cost-effective means to extend national electrification</a:t>
            </a:r>
            <a:r>
              <a:rPr lang="en-GB" sz="1600" dirty="0" smtClean="0">
                <a:latin typeface="+mj-lt"/>
              </a:rPr>
              <a:t>.</a:t>
            </a:r>
          </a:p>
          <a:p>
            <a:pPr marL="0" indent="0">
              <a:buNone/>
            </a:pPr>
            <a:r>
              <a:rPr lang="en-GB" sz="1600" b="1" dirty="0" smtClean="0">
                <a:solidFill>
                  <a:schemeClr val="accent1">
                    <a:lumMod val="75000"/>
                  </a:schemeClr>
                </a:solidFill>
                <a:latin typeface="+mj-lt"/>
                <a:ea typeface="+mj-ea"/>
                <a:cs typeface="+mj-cs"/>
              </a:rPr>
              <a:t>References:</a:t>
            </a:r>
          </a:p>
          <a:p>
            <a:r>
              <a:rPr lang="en-GB" sz="1600" dirty="0">
                <a:latin typeface="+mj-lt"/>
                <a:hlinkClick r:id="rId3"/>
              </a:rPr>
              <a:t>http://www.erc.go.ke/images/docs/National_Energy_Petroleum_Policy_August_2015.pdf</a:t>
            </a:r>
            <a:endParaRPr lang="en-GB" sz="1600" dirty="0">
              <a:latin typeface="+mj-lt"/>
            </a:endParaRPr>
          </a:p>
          <a:p>
            <a:r>
              <a:rPr lang="en-GB" sz="1600" dirty="0">
                <a:latin typeface="+mj-lt"/>
                <a:hlinkClick r:id="rId4"/>
              </a:rPr>
              <a:t>http://www.kplc.co.ke/content/item/1119/electrification-project-</a:t>
            </a:r>
            <a:endParaRPr lang="en-GB" sz="1600" dirty="0">
              <a:latin typeface="+mj-lt"/>
            </a:endParaRPr>
          </a:p>
          <a:p>
            <a:r>
              <a:rPr lang="en-GB" sz="1600" dirty="0" smtClean="0">
                <a:latin typeface="+mj-lt"/>
              </a:rPr>
              <a:t>Practical </a:t>
            </a:r>
            <a:r>
              <a:rPr lang="en-GB" sz="1600" dirty="0">
                <a:latin typeface="+mj-lt"/>
              </a:rPr>
              <a:t>Action, ODI, Solar Aid, GOGLA. (2016). Accelerating Access to Electricity in Africa with Off-grid Solar </a:t>
            </a:r>
            <a:r>
              <a:rPr lang="en-GB" sz="1600" dirty="0">
                <a:latin typeface="+mj-lt"/>
                <a:hlinkClick r:id="rId5"/>
              </a:rPr>
              <a:t>https://policy.practicalaction.org/policy-themes/energy/off-grid-solar</a:t>
            </a:r>
            <a:endParaRPr lang="en-GB" sz="1600" dirty="0">
              <a:latin typeface="+mj-lt"/>
            </a:endParaRPr>
          </a:p>
          <a:p>
            <a:r>
              <a:rPr lang="en-GB" sz="1600" dirty="0">
                <a:latin typeface="+mj-lt"/>
                <a:hlinkClick r:id="rId6"/>
              </a:rPr>
              <a:t>http://www.renewableenergy.go.ke/downloads/policy-docs/Updated_SREP_Draft_Investment_Plan_May_2011.pdf</a:t>
            </a:r>
            <a:endParaRPr lang="en-GB" sz="1600" dirty="0">
              <a:latin typeface="+mj-lt"/>
            </a:endParaRPr>
          </a:p>
          <a:p>
            <a:r>
              <a:rPr lang="en-GB" sz="1600" dirty="0" smtClean="0">
                <a:latin typeface="+mj-lt"/>
                <a:hlinkClick r:id="rId7"/>
              </a:rPr>
              <a:t>http</a:t>
            </a:r>
            <a:r>
              <a:rPr lang="en-GB" sz="1600" dirty="0">
                <a:latin typeface="+mj-lt"/>
                <a:hlinkClick r:id="rId7"/>
              </a:rPr>
              <a:t>://siteresources.worldbank.org/EXTAFRREGTOPENERGY/Resources/717305-1327690230600/8397692-1327691237767/Rural_Electrification_in_Kenya_presentation_Final_11thNov2011.pdf</a:t>
            </a:r>
            <a:endParaRPr lang="en-GB" sz="1600" dirty="0">
              <a:latin typeface="+mj-lt"/>
            </a:endParaRPr>
          </a:p>
          <a:p>
            <a:r>
              <a:rPr lang="en-GB" sz="1600" dirty="0">
                <a:latin typeface="+mj-lt"/>
                <a:hlinkClick r:id="rId8"/>
              </a:rPr>
              <a:t>http://www.vision2030.go.ke/projects/?pj=2</a:t>
            </a:r>
            <a:endParaRPr lang="en-GB" sz="1600" dirty="0">
              <a:latin typeface="+mj-lt"/>
            </a:endParaRPr>
          </a:p>
          <a:p>
            <a:r>
              <a:rPr lang="en-GB" sz="1600" dirty="0" smtClean="0">
                <a:latin typeface="+mj-lt"/>
              </a:rPr>
              <a:t>World </a:t>
            </a:r>
            <a:r>
              <a:rPr lang="en-GB" sz="1600" dirty="0">
                <a:latin typeface="+mj-lt"/>
              </a:rPr>
              <a:t>Resources Institute (2015),Clean Energy Access in Developing </a:t>
            </a:r>
            <a:r>
              <a:rPr lang="en-GB" sz="1600" dirty="0" smtClean="0">
                <a:latin typeface="+mj-lt"/>
              </a:rPr>
              <a:t>Countries: Perspectives </a:t>
            </a:r>
            <a:r>
              <a:rPr lang="en-GB" sz="1600" dirty="0">
                <a:latin typeface="+mj-lt"/>
              </a:rPr>
              <a:t>on Policy and Regulation, Issue Brief </a:t>
            </a:r>
            <a:r>
              <a:rPr lang="en-GB" sz="1600" dirty="0" smtClean="0">
                <a:latin typeface="+mj-lt"/>
              </a:rPr>
              <a:t>2 </a:t>
            </a:r>
            <a:r>
              <a:rPr lang="en-GB" sz="1600" dirty="0">
                <a:latin typeface="+mj-lt"/>
                <a:hlinkClick r:id="rId9"/>
              </a:rPr>
              <a:t>http://www.wri.org/sites/default/files/clean-energy-access-developing-countries-issue-brief.pdf</a:t>
            </a:r>
            <a:endParaRPr lang="en-GB" sz="1600" dirty="0">
              <a:latin typeface="+mj-lt"/>
            </a:endParaRPr>
          </a:p>
          <a:p>
            <a:r>
              <a:rPr lang="en-GB" sz="1600" dirty="0">
                <a:latin typeface="+mj-lt"/>
              </a:rPr>
              <a:t>World Resources Institute (Year Unknown), Implementation Strategies for </a:t>
            </a:r>
            <a:r>
              <a:rPr lang="en-GB" sz="1600" dirty="0" smtClean="0">
                <a:latin typeface="+mj-lt"/>
              </a:rPr>
              <a:t>Renewable Energy </a:t>
            </a:r>
            <a:r>
              <a:rPr lang="en-GB" sz="1600" dirty="0">
                <a:latin typeface="+mj-lt"/>
              </a:rPr>
              <a:t>Services in Low-Income, Rural Areas. Policy Brief Issue 1. </a:t>
            </a:r>
            <a:r>
              <a:rPr lang="en-GB" sz="1600" dirty="0">
                <a:latin typeface="+mj-lt"/>
                <a:hlinkClick r:id="rId10"/>
              </a:rPr>
              <a:t>https://</a:t>
            </a:r>
            <a:r>
              <a:rPr lang="en-GB" sz="1600" dirty="0" smtClean="0">
                <a:latin typeface="+mj-lt"/>
                <a:hlinkClick r:id="rId10"/>
              </a:rPr>
              <a:t>www.wri.org/sites/default/files/pdf/implementation_strategies_renewable_energy_services_low_income_rural_areas.pdf</a:t>
            </a:r>
            <a:endParaRPr lang="en-GB" sz="1600" dirty="0" smtClean="0">
              <a:latin typeface="+mj-lt"/>
            </a:endParaRPr>
          </a:p>
        </p:txBody>
      </p:sp>
      <p:sp>
        <p:nvSpPr>
          <p:cNvPr id="7" name="Title 1"/>
          <p:cNvSpPr>
            <a:spLocks noGrp="1"/>
          </p:cNvSpPr>
          <p:nvPr>
            <p:ph type="title"/>
          </p:nvPr>
        </p:nvSpPr>
        <p:spPr>
          <a:xfrm>
            <a:off x="261253" y="16776"/>
            <a:ext cx="10907486" cy="788765"/>
          </a:xfrm>
        </p:spPr>
        <p:txBody>
          <a:bodyPr>
            <a:normAutofit/>
          </a:bodyPr>
          <a:lstStyle/>
          <a:p>
            <a:pPr lvl="0"/>
            <a:r>
              <a:rPr lang="en-GB" sz="4000" dirty="0">
                <a:solidFill>
                  <a:schemeClr val="accent1">
                    <a:lumMod val="75000"/>
                  </a:schemeClr>
                </a:solidFill>
              </a:rPr>
              <a:t>Kenya, Off-Grid for Vision 2030</a:t>
            </a: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1" action="ppaction://hlinksldjump"/>
              </a:rPr>
              <a:t>NEXT</a:t>
            </a:r>
            <a:endParaRPr lang="en-GB" b="1" dirty="0"/>
          </a:p>
        </p:txBody>
      </p:sp>
    </p:spTree>
    <p:extLst>
      <p:ext uri="{BB962C8B-B14F-4D97-AF65-F5344CB8AC3E}">
        <p14:creationId xmlns:p14="http://schemas.microsoft.com/office/powerpoint/2010/main" val="2057994799"/>
      </p:ext>
    </p:extLst>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61253" y="-59426"/>
            <a:ext cx="10907486" cy="788765"/>
          </a:xfrm>
        </p:spPr>
        <p:txBody>
          <a:bodyPr>
            <a:normAutofit/>
          </a:bodyPr>
          <a:lstStyle/>
          <a:p>
            <a:pPr lvl="0"/>
            <a:r>
              <a:rPr lang="en-GB" sz="4000" dirty="0">
                <a:solidFill>
                  <a:schemeClr val="accent1">
                    <a:lumMod val="75000"/>
                  </a:schemeClr>
                </a:solidFill>
              </a:rPr>
              <a:t>Kenya, Off-Grid for Vision 2030</a:t>
            </a:r>
          </a:p>
        </p:txBody>
      </p:sp>
      <p:graphicFrame>
        <p:nvGraphicFramePr>
          <p:cNvPr id="3" name="Table 2"/>
          <p:cNvGraphicFramePr>
            <a:graphicFrameLocks noGrp="1"/>
          </p:cNvGraphicFramePr>
          <p:nvPr>
            <p:extLst>
              <p:ext uri="{D42A27DB-BD31-4B8C-83A1-F6EECF244321}">
                <p14:modId xmlns:p14="http://schemas.microsoft.com/office/powerpoint/2010/main" val="715477835"/>
              </p:ext>
            </p:extLst>
          </p:nvPr>
        </p:nvGraphicFramePr>
        <p:xfrm>
          <a:off x="424542" y="712228"/>
          <a:ext cx="11527972" cy="5694329"/>
        </p:xfrm>
        <a:graphic>
          <a:graphicData uri="http://schemas.openxmlformats.org/drawingml/2006/table">
            <a:tbl>
              <a:tblPr/>
              <a:tblGrid>
                <a:gridCol w="1905000">
                  <a:extLst>
                    <a:ext uri="{9D8B030D-6E8A-4147-A177-3AD203B41FA5}">
                      <a16:colId xmlns:a16="http://schemas.microsoft.com/office/drawing/2014/main" val="20000"/>
                    </a:ext>
                  </a:extLst>
                </a:gridCol>
                <a:gridCol w="19050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gridCol w="1905000">
                  <a:extLst>
                    <a:ext uri="{9D8B030D-6E8A-4147-A177-3AD203B41FA5}">
                      <a16:colId xmlns:a16="http://schemas.microsoft.com/office/drawing/2014/main" val="20003"/>
                    </a:ext>
                  </a:extLst>
                </a:gridCol>
                <a:gridCol w="1905000">
                  <a:extLst>
                    <a:ext uri="{9D8B030D-6E8A-4147-A177-3AD203B41FA5}">
                      <a16:colId xmlns:a16="http://schemas.microsoft.com/office/drawing/2014/main" val="20004"/>
                    </a:ext>
                  </a:extLst>
                </a:gridCol>
                <a:gridCol w="2002972">
                  <a:extLst>
                    <a:ext uri="{9D8B030D-6E8A-4147-A177-3AD203B41FA5}">
                      <a16:colId xmlns:a16="http://schemas.microsoft.com/office/drawing/2014/main" val="20005"/>
                    </a:ext>
                  </a:extLst>
                </a:gridCol>
              </a:tblGrid>
              <a:tr h="479346">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79346">
                <a:tc rowSpan="2">
                  <a:txBody>
                    <a:bodyPr/>
                    <a:lstStyle/>
                    <a:p>
                      <a:pPr algn="ctr" fontAlgn="ctr"/>
                      <a:r>
                        <a:rPr lang="en-GB" sz="1400" b="0" i="0" u="none" strike="noStrike">
                          <a:solidFill>
                            <a:srgbClr val="000000"/>
                          </a:solidFill>
                          <a:effectLst/>
                          <a:latin typeface="Calibri"/>
                        </a:rPr>
                        <a:t>Grid Extension</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Government/ Public Utility</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Concession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Uniform Regulated </a:t>
                      </a:r>
                      <a:endParaRPr lang="en-GB" sz="1400" b="0" i="0" u="none" strike="noStrike" dirty="0" smtClean="0">
                        <a:solidFill>
                          <a:schemeClr val="bg1"/>
                        </a:solidFill>
                        <a:effectLst/>
                        <a:latin typeface="Calibri"/>
                      </a:endParaRP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2"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ctr" fontAlgn="ctr"/>
                      <a:r>
                        <a:rPr lang="en-GB" sz="1400" b="0" i="0" u="none" strike="noStrike" dirty="0">
                          <a:solidFill>
                            <a:srgbClr val="000000"/>
                          </a:solidFill>
                          <a:effectLst/>
                          <a:latin typeface="Calibri"/>
                        </a:rPr>
                        <a:t>Direct Energy Access Provision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934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User </a:t>
                      </a:r>
                      <a:r>
                        <a:rPr lang="en-GB" sz="1400" b="0" i="0" u="none" strike="noStrike" dirty="0" smtClean="0">
                          <a:solidFill>
                            <a:schemeClr val="bg1"/>
                          </a:solidFill>
                          <a:effectLst/>
                          <a:latin typeface="Calibri"/>
                        </a:rPr>
                        <a:t>Finance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en-GB" sz="1400" b="0" i="0" u="none" strike="noStrike" dirty="0">
                          <a:solidFill>
                            <a:schemeClr val="bg1"/>
                          </a:solidFill>
                          <a:effectLst/>
                          <a:latin typeface="Calibri"/>
                        </a:rPr>
                        <a:t>Institutional </a:t>
                      </a:r>
                      <a:r>
                        <a:rPr lang="en-GB" sz="1400" b="0" i="0" u="none" strike="noStrike" dirty="0" smtClean="0">
                          <a:solidFill>
                            <a:schemeClr val="bg1"/>
                          </a:solidFill>
                          <a:effectLst/>
                          <a:latin typeface="Calibri"/>
                        </a:rPr>
                        <a:t>Restructuring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2"/>
                  </a:ext>
                </a:extLst>
              </a:tr>
              <a:tr h="428892">
                <a:tc rowSpan="2">
                  <a:txBody>
                    <a:bodyPr/>
                    <a:lstStyle/>
                    <a:p>
                      <a:pPr algn="ctr" fontAlgn="ctr"/>
                      <a:r>
                        <a:rPr lang="en-GB" sz="1400" b="0" i="0" u="none" strike="noStrike" dirty="0">
                          <a:solidFill>
                            <a:srgbClr val="000000"/>
                          </a:solidFill>
                          <a:effectLst/>
                          <a:latin typeface="Calibri"/>
                        </a:rPr>
                        <a:t>Grid-connected </a:t>
                      </a:r>
                      <a:r>
                        <a:rPr lang="en-GB" sz="1400" b="0" i="0" u="none" strike="noStrike" dirty="0" smtClean="0">
                          <a:solidFill>
                            <a:srgbClr val="000000"/>
                          </a:solidFill>
                          <a:effectLst/>
                          <a:latin typeface="Calibri"/>
                        </a:rPr>
                        <a:t>mini-grid/ </a:t>
                      </a:r>
                      <a:r>
                        <a:rPr lang="en-GB" sz="1400" b="0" i="0" u="none" strike="noStrike" dirty="0">
                          <a:solidFill>
                            <a:srgbClr val="000000"/>
                          </a:solidFill>
                          <a:effectLst/>
                          <a:latin typeface="Calibri"/>
                        </a:rPr>
                        <a:t>distribution system</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chemeClr val="bg1"/>
                          </a:solidFill>
                          <a:effectLst/>
                          <a:latin typeface="Calibri"/>
                        </a:rPr>
                        <a:t>Regulatory </a:t>
                      </a:r>
                      <a:r>
                        <a:rPr lang="en-GB" sz="1400" b="0" i="0" u="none" strike="noStrike" dirty="0" smtClean="0">
                          <a:solidFill>
                            <a:schemeClr val="bg1"/>
                          </a:solidFill>
                          <a:effectLst/>
                          <a:latin typeface="Calibri"/>
                        </a:rPr>
                        <a:t>Reform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47934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719017">
                <a:tc rowSpan="3">
                  <a:txBody>
                    <a:bodyPr/>
                    <a:lstStyle/>
                    <a:p>
                      <a:pPr algn="ctr" fontAlgn="ctr"/>
                      <a:r>
                        <a:rPr lang="en-GB" sz="1400" b="0" i="0" u="none" strike="noStrike" dirty="0">
                          <a:solidFill>
                            <a:schemeClr val="bg1"/>
                          </a:solidFill>
                          <a:effectLst/>
                          <a:latin typeface="Calibri"/>
                        </a:rPr>
                        <a:t>Isolated </a:t>
                      </a:r>
                      <a:r>
                        <a:rPr lang="en-GB" sz="1400" b="0" i="0" u="none" strike="noStrike" dirty="0" smtClean="0">
                          <a:solidFill>
                            <a:schemeClr val="bg1"/>
                          </a:solidFill>
                          <a:effectLst/>
                          <a:latin typeface="Calibri"/>
                        </a:rPr>
                        <a:t>mini-grid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tc rowSpan="3">
                  <a:txBody>
                    <a:bodyPr/>
                    <a:lstStyle/>
                    <a:p>
                      <a:pPr algn="ctr" fontAlgn="ctr"/>
                      <a:r>
                        <a:rPr lang="en-GB" sz="1400" b="0" i="0" u="none" strike="noStrike" dirty="0">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smtClean="0">
                          <a:solidFill>
                            <a:schemeClr val="bg1"/>
                          </a:solidFill>
                          <a:effectLst/>
                          <a:latin typeface="Calibri"/>
                        </a:rPr>
                        <a:t>License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0" action="ppaction://hlinksldjump"/>
                        </a:rPr>
                        <a:t>Return to Examples</a:t>
                      </a: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3">
                  <a:txBody>
                    <a:bodyPr/>
                    <a:lstStyle/>
                    <a:p>
                      <a:pPr algn="ctr" fontAlgn="ctr"/>
                      <a:r>
                        <a:rPr lang="en-GB" sz="1400" b="0" i="0" u="none" strike="noStrike" dirty="0">
                          <a:solidFill>
                            <a:srgbClr val="000000"/>
                          </a:solidFill>
                          <a:effectLst/>
                          <a:latin typeface="Calibri"/>
                        </a:rPr>
                        <a:t>Individual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a:solidFill>
                            <a:srgbClr val="000000"/>
                          </a:solidFill>
                          <a:effectLst/>
                          <a:latin typeface="Calibri"/>
                        </a:rPr>
                        <a:t>Cross-Subsidies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Quality/Technical Standards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3967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Technical Assistance</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63888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a:solidFill>
                            <a:srgbClr val="000000"/>
                          </a:solidFill>
                          <a:effectLst/>
                          <a:latin typeface="Calibri"/>
                        </a:rPr>
                        <a:t>Tax Exemptions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Capacity Building/ Awareness </a:t>
                      </a:r>
                      <a:r>
                        <a:rPr lang="en-GB" sz="1400" b="0" i="0" u="none" strike="noStrike" dirty="0" smtClean="0">
                          <a:solidFill>
                            <a:schemeClr val="bg1"/>
                          </a:solidFill>
                          <a:effectLst/>
                          <a:latin typeface="Calibri"/>
                        </a:rPr>
                        <a:t>Raising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7"/>
                  </a:ext>
                </a:extLst>
              </a:tr>
              <a:tr h="719017">
                <a:tc rowSpan="4">
                  <a:txBody>
                    <a:bodyPr/>
                    <a:lstStyle/>
                    <a:p>
                      <a:pPr algn="ctr" fontAlgn="ctr"/>
                      <a:r>
                        <a:rPr lang="en-GB" sz="1400" b="0" i="0" u="none" strike="noStrike" dirty="0">
                          <a:solidFill>
                            <a:schemeClr val="bg1"/>
                          </a:solidFill>
                          <a:effectLst/>
                          <a:latin typeface="Calibri"/>
                        </a:rPr>
                        <a:t>Standalone </a:t>
                      </a:r>
                      <a:r>
                        <a:rPr lang="en-GB" sz="1400" b="0" i="0" u="none" strike="noStrike" dirty="0" smtClean="0">
                          <a:solidFill>
                            <a:schemeClr val="bg1"/>
                          </a:solidFill>
                          <a:effectLst/>
                          <a:latin typeface="Calibri"/>
                        </a:rPr>
                        <a:t>systems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2" action="ppaction://hlinksldjump"/>
                        </a:rPr>
                        <a:t>Return to Examples</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3"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smtClean="0">
                          <a:solidFill>
                            <a:schemeClr val="bg1"/>
                          </a:solidFill>
                          <a:effectLst/>
                          <a:latin typeface="Calibri"/>
                        </a:rPr>
                        <a:t>Unregulated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4"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39673">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Demand Promotion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535000">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9673">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6" name="TextBox 5">
            <a:hlinkClick r:id="rId15"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6" action="ppaction://hlinksldjump"/>
              </a:rPr>
              <a:t>CATEGORY DASHBOARD</a:t>
            </a:r>
            <a:endParaRPr lang="en-GB" dirty="0"/>
          </a:p>
        </p:txBody>
      </p:sp>
      <p:sp>
        <p:nvSpPr>
          <p:cNvPr id="8" name="TextBox 7">
            <a:hlinkClick r:id="rId15"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7" action="ppaction://hlinksldjump"/>
              </a:rPr>
              <a:t>EXAMPLES TABLE</a:t>
            </a:r>
            <a:endParaRPr lang="en-GB" dirty="0"/>
          </a:p>
        </p:txBody>
      </p:sp>
    </p:spTree>
    <p:extLst>
      <p:ext uri="{BB962C8B-B14F-4D97-AF65-F5344CB8AC3E}">
        <p14:creationId xmlns:p14="http://schemas.microsoft.com/office/powerpoint/2010/main" val="624403124"/>
      </p:ext>
    </p:extLst>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trommast_05.jpg"/>
          <p:cNvPicPr>
            <a:picLocks noChangeAspect="1"/>
          </p:cNvPicPr>
          <p:nvPr/>
        </p:nvPicPr>
        <p:blipFill>
          <a:blip r:embed="rId2" cstate="screen"/>
          <a:srcRect/>
          <a:stretch>
            <a:fillRect/>
          </a:stretch>
        </p:blipFill>
        <p:spPr>
          <a:xfrm flipH="1">
            <a:off x="10248405" y="2080846"/>
            <a:ext cx="1701415" cy="2100018"/>
          </a:xfrm>
          <a:prstGeom prst="rect">
            <a:avLst/>
          </a:prstGeom>
        </p:spPr>
      </p:pic>
      <p:sp>
        <p:nvSpPr>
          <p:cNvPr id="2" name="Title 1"/>
          <p:cNvSpPr>
            <a:spLocks noGrp="1"/>
          </p:cNvSpPr>
          <p:nvPr>
            <p:ph type="title"/>
          </p:nvPr>
        </p:nvSpPr>
        <p:spPr>
          <a:xfrm>
            <a:off x="250367" y="-37654"/>
            <a:ext cx="10907486" cy="788765"/>
          </a:xfrm>
        </p:spPr>
        <p:txBody>
          <a:bodyPr>
            <a:normAutofit/>
          </a:bodyPr>
          <a:lstStyle/>
          <a:p>
            <a:pPr lvl="0"/>
            <a:r>
              <a:rPr lang="en-GB" sz="4000" dirty="0" err="1" smtClean="0">
                <a:solidFill>
                  <a:schemeClr val="accent1">
                    <a:lumMod val="75000"/>
                  </a:schemeClr>
                </a:solidFill>
              </a:rPr>
              <a:t>Mali</a:t>
            </a:r>
            <a:r>
              <a:rPr lang="en-GB" sz="4000" dirty="0" smtClean="0">
                <a:solidFill>
                  <a:schemeClr val="accent1">
                    <a:lumMod val="75000"/>
                  </a:schemeClr>
                </a:solidFill>
              </a:rPr>
              <a:t>, Rural Electrification Programme</a:t>
            </a:r>
            <a:endParaRPr lang="en-GB" sz="4000" dirty="0">
              <a:solidFill>
                <a:schemeClr val="accent1">
                  <a:lumMod val="75000"/>
                </a:schemeClr>
              </a:solidFill>
            </a:endParaRPr>
          </a:p>
        </p:txBody>
      </p:sp>
      <p:sp>
        <p:nvSpPr>
          <p:cNvPr id="5" name="Content Placeholder 4"/>
          <p:cNvSpPr>
            <a:spLocks noGrp="1"/>
          </p:cNvSpPr>
          <p:nvPr>
            <p:ph idx="1"/>
          </p:nvPr>
        </p:nvSpPr>
        <p:spPr>
          <a:xfrm>
            <a:off x="185053" y="642255"/>
            <a:ext cx="12006947" cy="6183090"/>
          </a:xfrm>
        </p:spPr>
        <p:txBody>
          <a:bodyPr>
            <a:noAutofit/>
          </a:bodyPr>
          <a:lstStyle/>
          <a:p>
            <a:pPr marL="0" indent="0">
              <a:lnSpc>
                <a:spcPct val="100000"/>
              </a:lnSpc>
              <a:spcBef>
                <a:spcPts val="0"/>
              </a:spcBef>
              <a:buNone/>
            </a:pPr>
            <a:r>
              <a:rPr lang="en-GB" sz="1500" b="1" dirty="0">
                <a:solidFill>
                  <a:schemeClr val="accent1">
                    <a:lumMod val="75000"/>
                  </a:schemeClr>
                </a:solidFill>
                <a:latin typeface="+mj-lt"/>
              </a:rPr>
              <a:t>Categories </a:t>
            </a:r>
          </a:p>
          <a:p>
            <a:pPr marL="0" indent="0">
              <a:lnSpc>
                <a:spcPct val="100000"/>
              </a:lnSpc>
              <a:spcBef>
                <a:spcPts val="0"/>
              </a:spcBef>
              <a:buNone/>
            </a:pPr>
            <a:r>
              <a:rPr lang="en-GB" sz="1500" dirty="0">
                <a:latin typeface="+mj-lt"/>
              </a:rPr>
              <a:t>(</a:t>
            </a:r>
            <a:r>
              <a:rPr lang="en-GB" sz="1500" dirty="0" smtClean="0">
                <a:latin typeface="+mj-lt"/>
              </a:rPr>
              <a:t>highlighted):</a:t>
            </a:r>
            <a:endParaRPr lang="en-GB" sz="1500" dirty="0">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r>
              <a:rPr lang="en-GB" sz="1500" b="1" dirty="0" smtClean="0">
                <a:solidFill>
                  <a:schemeClr val="accent1">
                    <a:lumMod val="75000"/>
                  </a:schemeClr>
                </a:solidFill>
                <a:latin typeface="+mj-lt"/>
              </a:rPr>
              <a:t/>
            </a:r>
            <a:br>
              <a:rPr lang="en-GB" sz="1500" b="1" dirty="0" smtClean="0">
                <a:solidFill>
                  <a:schemeClr val="accent1">
                    <a:lumMod val="75000"/>
                  </a:schemeClr>
                </a:solidFill>
                <a:latin typeface="+mj-lt"/>
              </a:rPr>
            </a:b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600"/>
              </a:spcBef>
              <a:buNone/>
            </a:pPr>
            <a:r>
              <a:rPr lang="en-GB" sz="1500" b="1" dirty="0" smtClean="0">
                <a:solidFill>
                  <a:schemeClr val="accent1">
                    <a:lumMod val="75000"/>
                  </a:schemeClr>
                </a:solidFill>
                <a:latin typeface="+mj-lt"/>
              </a:rPr>
              <a:t>Description </a:t>
            </a:r>
            <a:r>
              <a:rPr lang="en-GB" sz="1500" b="1" dirty="0">
                <a:solidFill>
                  <a:schemeClr val="accent1">
                    <a:lumMod val="75000"/>
                  </a:schemeClr>
                </a:solidFill>
                <a:latin typeface="+mj-lt"/>
              </a:rPr>
              <a:t>- </a:t>
            </a:r>
            <a:r>
              <a:rPr lang="en-GB" sz="1500" dirty="0">
                <a:latin typeface="+mj-lt"/>
                <a:ea typeface="+mj-ea"/>
                <a:cs typeface="+mj-cs"/>
              </a:rPr>
              <a:t>A programme to support the private sector delivery of mini-grids was implemented, managed by the national energy agency, AMADER.  AMADER provided technical assistance and financial support (investment subsidies) and ensured the successful completion of the procurement process for mini-grid concessions.  The tariffs negotiated between the operators and AMADER were different for each concession. Although there is no uniform tariff, the pressure to keep electricity prices low is significant and substantial subsidies were granted to private operators to overcome the gap between the cost-reflective tariff and the (lower) approved tariff.  (For mini-grids operated by EDM, tariffs were kept at the same level as those of grid-connected customers, around $0.20/kWh; tariffs for the mini-grids operated by private operators were often much higher at around  $0.50/kWh). The private investments were subsidized through the Rural Electrification Fund that is managed by AMADER.  Investment subsidies from the REF are designed to yield affordable tariffs for rural customers but still provide an acceptable financial return for the investors.  These subsidies were limited to 75% of capital costs, with the local private operators providing the remainder.  In this public private partnership, the electricity tariffs were set to recover the private capital cost.  </a:t>
            </a:r>
            <a:endParaRPr lang="en-GB" sz="1500" dirty="0" smtClean="0">
              <a:latin typeface="+mj-lt"/>
              <a:ea typeface="+mj-ea"/>
              <a:cs typeface="+mj-cs"/>
            </a:endParaRPr>
          </a:p>
          <a:p>
            <a:pPr marL="0" indent="0">
              <a:spcBef>
                <a:spcPts val="0"/>
              </a:spcBef>
              <a:buNone/>
            </a:pPr>
            <a:r>
              <a:rPr lang="en-GB" sz="1500" dirty="0" smtClean="0">
                <a:latin typeface="+mj-lt"/>
                <a:ea typeface="+mj-ea"/>
                <a:cs typeface="+mj-cs"/>
              </a:rPr>
              <a:t>The </a:t>
            </a:r>
            <a:r>
              <a:rPr lang="en-GB" sz="1500" dirty="0">
                <a:latin typeface="+mj-lt"/>
                <a:ea typeface="+mj-ea"/>
                <a:cs typeface="+mj-cs"/>
              </a:rPr>
              <a:t>operation and maintenance costs were passed to end-users.</a:t>
            </a: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3" action="ppaction://hlinksldjump"/>
              </a:rPr>
              <a:t>NEXT</a:t>
            </a:r>
            <a:endParaRPr lang="en-GB" b="1" dirty="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1283" y="738853"/>
            <a:ext cx="7724775" cy="3918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2475829"/>
      </p:ext>
    </p:extLst>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2553" y="970460"/>
            <a:ext cx="10885716" cy="5780306"/>
          </a:xfrm>
        </p:spPr>
        <p:txBody>
          <a:bodyPr>
            <a:normAutofit/>
          </a:bodyPr>
          <a:lstStyle/>
          <a:p>
            <a:pPr marL="0" indent="0">
              <a:buNone/>
            </a:pPr>
            <a:r>
              <a:rPr lang="en-GB" sz="1600" b="1" dirty="0" smtClean="0">
                <a:solidFill>
                  <a:schemeClr val="accent1">
                    <a:lumMod val="75000"/>
                  </a:schemeClr>
                </a:solidFill>
                <a:latin typeface="+mj-lt"/>
                <a:ea typeface="+mj-ea"/>
                <a:cs typeface="+mj-cs"/>
              </a:rPr>
              <a:t>Context: </a:t>
            </a:r>
            <a:r>
              <a:rPr lang="en-GB" sz="1600" dirty="0">
                <a:latin typeface="+mj-lt"/>
                <a:ea typeface="+mj-ea"/>
                <a:cs typeface="+mj-cs"/>
              </a:rPr>
              <a:t>A s of 2014, </a:t>
            </a:r>
            <a:r>
              <a:rPr lang="en-GB" sz="1600" dirty="0" err="1">
                <a:latin typeface="+mj-lt"/>
                <a:ea typeface="+mj-ea"/>
                <a:cs typeface="+mj-cs"/>
              </a:rPr>
              <a:t>Energie</a:t>
            </a:r>
            <a:r>
              <a:rPr lang="en-GB" sz="1600" dirty="0">
                <a:latin typeface="+mj-lt"/>
                <a:ea typeface="+mj-ea"/>
                <a:cs typeface="+mj-cs"/>
              </a:rPr>
              <a:t> du </a:t>
            </a:r>
            <a:r>
              <a:rPr lang="en-GB" sz="1600" dirty="0" err="1">
                <a:latin typeface="+mj-lt"/>
                <a:ea typeface="+mj-ea"/>
                <a:cs typeface="+mj-cs"/>
              </a:rPr>
              <a:t>Mali</a:t>
            </a:r>
            <a:r>
              <a:rPr lang="en-GB" sz="1600" dirty="0">
                <a:latin typeface="+mj-lt"/>
                <a:ea typeface="+mj-ea"/>
                <a:cs typeface="+mj-cs"/>
              </a:rPr>
              <a:t> SA (EDM) had an estimated total installed capacity of around 400 MW, including both grid interconnected and isolated systems with about 60% hydropower and most of the remainder using imported fuel sources.    Approximately a quarter of the population is provided with electricity (59% in urban areas, 14% in rural areas).  This reported figure for rural electrification has risen from 2% a decade ago, but the quantity, quality, reliability and affordability of this rural access are often questionable. There is estimated potential for 1150MW of hydropower, of which 250 MW is presently developed (and partly shared with Senegal and Mauritania); this concerns primarily the hydroelectric plants of </a:t>
            </a:r>
            <a:r>
              <a:rPr lang="en-GB" sz="1600" dirty="0" err="1">
                <a:latin typeface="+mj-lt"/>
                <a:ea typeface="+mj-ea"/>
                <a:cs typeface="+mj-cs"/>
              </a:rPr>
              <a:t>Sélingué</a:t>
            </a:r>
            <a:r>
              <a:rPr lang="en-GB" sz="1600" dirty="0">
                <a:latin typeface="+mj-lt"/>
                <a:ea typeface="+mj-ea"/>
                <a:cs typeface="+mj-cs"/>
              </a:rPr>
              <a:t> (46 MW) and </a:t>
            </a:r>
            <a:r>
              <a:rPr lang="en-GB" sz="1600" dirty="0" err="1">
                <a:latin typeface="+mj-lt"/>
                <a:ea typeface="+mj-ea"/>
                <a:cs typeface="+mj-cs"/>
              </a:rPr>
              <a:t>Manantali</a:t>
            </a:r>
            <a:r>
              <a:rPr lang="en-GB" sz="1600" dirty="0">
                <a:latin typeface="+mj-lt"/>
                <a:ea typeface="+mj-ea"/>
                <a:cs typeface="+mj-cs"/>
              </a:rPr>
              <a:t> (200 MW). In addition, various other sites provide options for mini- or micro-hydro plants.  In 2015, the Norwegian project developer </a:t>
            </a:r>
            <a:r>
              <a:rPr lang="en-GB" sz="1600" dirty="0" err="1">
                <a:latin typeface="+mj-lt"/>
                <a:ea typeface="+mj-ea"/>
                <a:cs typeface="+mj-cs"/>
              </a:rPr>
              <a:t>Scatec</a:t>
            </a:r>
            <a:r>
              <a:rPr lang="en-GB" sz="1600" dirty="0">
                <a:latin typeface="+mj-lt"/>
                <a:ea typeface="+mj-ea"/>
                <a:cs typeface="+mj-cs"/>
              </a:rPr>
              <a:t> Solar, signed an agreement with EDM and MEE to build a 33MW solar plant, the first utility scale solar plant in West Africa.</a:t>
            </a:r>
          </a:p>
          <a:p>
            <a:pPr marL="0" indent="0">
              <a:buNone/>
            </a:pPr>
            <a:r>
              <a:rPr lang="en-GB" sz="1600" b="1" dirty="0" smtClean="0">
                <a:solidFill>
                  <a:schemeClr val="accent1">
                    <a:lumMod val="75000"/>
                  </a:schemeClr>
                </a:solidFill>
                <a:latin typeface="+mj-lt"/>
                <a:ea typeface="+mj-ea"/>
                <a:cs typeface="+mj-cs"/>
              </a:rPr>
              <a:t>Objectives</a:t>
            </a:r>
            <a:r>
              <a:rPr lang="en-GB" sz="1600" b="1" dirty="0">
                <a:solidFill>
                  <a:schemeClr val="accent1">
                    <a:lumMod val="75000"/>
                  </a:schemeClr>
                </a:solidFill>
                <a:latin typeface="+mj-lt"/>
                <a:ea typeface="+mj-ea"/>
                <a:cs typeface="+mj-cs"/>
              </a:rPr>
              <a:t>:</a:t>
            </a:r>
            <a:r>
              <a:rPr lang="en-GB" sz="1600" dirty="0">
                <a:solidFill>
                  <a:schemeClr val="accent1">
                    <a:lumMod val="75000"/>
                  </a:schemeClr>
                </a:solidFill>
                <a:latin typeface="+mj-lt"/>
                <a:ea typeface="+mj-ea"/>
                <a:cs typeface="+mj-cs"/>
              </a:rPr>
              <a:t> </a:t>
            </a:r>
            <a:r>
              <a:rPr lang="en-GB" sz="1600" dirty="0" smtClean="0">
                <a:latin typeface="+mj-lt"/>
                <a:ea typeface="+mj-ea"/>
                <a:cs typeface="+mj-cs"/>
              </a:rPr>
              <a:t>The </a:t>
            </a:r>
            <a:r>
              <a:rPr lang="en-GB" sz="1600" dirty="0">
                <a:latin typeface="+mj-lt"/>
                <a:ea typeface="+mj-ea"/>
                <a:cs typeface="+mj-cs"/>
              </a:rPr>
              <a:t>goal is to implement mini-grids when they are the least-cost solution for energy access to remote areas.  This requires integration with stand alone systems.  There is no apparent target agreed for the number of mini-grid connections to be achieved.</a:t>
            </a:r>
          </a:p>
          <a:p>
            <a:pPr marL="0" indent="0">
              <a:buNone/>
            </a:pPr>
            <a:r>
              <a:rPr lang="en-GB" sz="1600" b="1" dirty="0" smtClean="0">
                <a:solidFill>
                  <a:schemeClr val="accent1">
                    <a:lumMod val="75000"/>
                  </a:schemeClr>
                </a:solidFill>
                <a:latin typeface="+mj-lt"/>
                <a:ea typeface="+mj-ea"/>
                <a:cs typeface="+mj-cs"/>
              </a:rPr>
              <a:t>Legal </a:t>
            </a:r>
            <a:r>
              <a:rPr lang="en-GB" sz="1600" b="1" dirty="0">
                <a:solidFill>
                  <a:schemeClr val="accent1">
                    <a:lumMod val="75000"/>
                  </a:schemeClr>
                </a:solidFill>
                <a:latin typeface="+mj-lt"/>
                <a:ea typeface="+mj-ea"/>
                <a:cs typeface="+mj-cs"/>
              </a:rPr>
              <a:t>Basis</a:t>
            </a:r>
            <a:r>
              <a:rPr lang="en-GB" sz="1600" b="1" dirty="0" smtClean="0">
                <a:solidFill>
                  <a:schemeClr val="accent1">
                    <a:lumMod val="75000"/>
                  </a:schemeClr>
                </a:solidFill>
                <a:latin typeface="+mj-lt"/>
                <a:ea typeface="+mj-ea"/>
                <a:cs typeface="+mj-cs"/>
              </a:rPr>
              <a:t>:</a:t>
            </a:r>
            <a:r>
              <a:rPr lang="en-GB" sz="1600" dirty="0" smtClean="0">
                <a:latin typeface="+mj-lt"/>
                <a:ea typeface="+mj-ea"/>
                <a:cs typeface="+mj-cs"/>
              </a:rPr>
              <a:t> </a:t>
            </a:r>
            <a:r>
              <a:rPr lang="en-GB" sz="1600" dirty="0">
                <a:latin typeface="+mj-lt"/>
                <a:ea typeface="+mj-ea"/>
                <a:cs typeface="+mj-cs"/>
              </a:rPr>
              <a:t>The Energy Sector Organisation Law signed in 2000 allows private sector operators to supply </a:t>
            </a:r>
            <a:r>
              <a:rPr lang="en-GB" sz="1600" dirty="0" smtClean="0">
                <a:latin typeface="+mj-lt"/>
                <a:ea typeface="+mj-ea"/>
                <a:cs typeface="+mj-cs"/>
              </a:rPr>
              <a:t>electricity and mini-grid concessions to be established.</a:t>
            </a:r>
          </a:p>
          <a:p>
            <a:pPr marL="0" indent="0">
              <a:buNone/>
            </a:pPr>
            <a:r>
              <a:rPr lang="en-GB" sz="1600" b="1" dirty="0">
                <a:solidFill>
                  <a:schemeClr val="accent1">
                    <a:lumMod val="75000"/>
                  </a:schemeClr>
                </a:solidFill>
              </a:rPr>
              <a:t>Institutions, Roles and Responsibilities</a:t>
            </a:r>
            <a:r>
              <a:rPr lang="en-GB" sz="1600" dirty="0"/>
              <a:t>: </a:t>
            </a:r>
            <a:r>
              <a:rPr lang="en-GB" sz="1600" dirty="0" smtClean="0">
                <a:latin typeface="+mj-lt"/>
                <a:ea typeface="+mj-ea"/>
                <a:cs typeface="+mj-cs"/>
              </a:rPr>
              <a:t>The </a:t>
            </a:r>
            <a:r>
              <a:rPr lang="en-GB" sz="1600" dirty="0">
                <a:latin typeface="+mj-lt"/>
                <a:ea typeface="+mj-ea"/>
                <a:cs typeface="+mj-cs"/>
              </a:rPr>
              <a:t>National Energy Directorate created in 1999 (within the Ministry for Mines, Energy and Water) is responsible for the energy sector. The Electricity and Water Regulatory Commission (CREE) was established in 2000 and is responsible for energy regulation in all areas.  Urban electricity is provided by the state-owned utility, </a:t>
            </a:r>
            <a:r>
              <a:rPr lang="en-GB" sz="1600" dirty="0" err="1">
                <a:latin typeface="+mj-lt"/>
                <a:ea typeface="+mj-ea"/>
                <a:cs typeface="+mj-cs"/>
              </a:rPr>
              <a:t>Energie</a:t>
            </a:r>
            <a:r>
              <a:rPr lang="en-GB" sz="1600" dirty="0">
                <a:latin typeface="+mj-lt"/>
                <a:ea typeface="+mj-ea"/>
                <a:cs typeface="+mj-cs"/>
              </a:rPr>
              <a:t> de </a:t>
            </a:r>
            <a:r>
              <a:rPr lang="en-GB" sz="1600" dirty="0" err="1">
                <a:latin typeface="+mj-lt"/>
                <a:ea typeface="+mj-ea"/>
                <a:cs typeface="+mj-cs"/>
              </a:rPr>
              <a:t>Mali</a:t>
            </a:r>
            <a:r>
              <a:rPr lang="en-GB" sz="1600" dirty="0">
                <a:latin typeface="+mj-lt"/>
                <a:ea typeface="+mj-ea"/>
                <a:cs typeface="+mj-cs"/>
              </a:rPr>
              <a:t> (EDM). AMADER (the Malian Agency for the Development of Rural Electrification) was formed in 2003.  It regulates and supports rural electrification independently of CREE (it has responsibility for the regulation of off-grid energy service providers, with generation systems below 250 kW) and manages the Rural Electrification Fund (set up in 2005). AMADER manages the mini-grid program, which includes providing the initial capital cost subsidies to connect new customers (of about $625 per new connection), and makes all major decisions concerning mini-grids.</a:t>
            </a:r>
          </a:p>
          <a:p>
            <a:pPr marL="0" indent="0">
              <a:buNone/>
            </a:pPr>
            <a:endParaRPr lang="en-GB" sz="1600" dirty="0">
              <a:latin typeface="+mj-lt"/>
              <a:ea typeface="+mj-ea"/>
              <a:cs typeface="+mj-cs"/>
            </a:endParaRPr>
          </a:p>
        </p:txBody>
      </p:sp>
      <p:sp>
        <p:nvSpPr>
          <p:cNvPr id="6" name="Title 1"/>
          <p:cNvSpPr>
            <a:spLocks noGrp="1"/>
          </p:cNvSpPr>
          <p:nvPr>
            <p:ph type="title"/>
          </p:nvPr>
        </p:nvSpPr>
        <p:spPr>
          <a:xfrm>
            <a:off x="199161" y="115619"/>
            <a:ext cx="10907486" cy="788765"/>
          </a:xfrm>
        </p:spPr>
        <p:txBody>
          <a:bodyPr>
            <a:normAutofit/>
          </a:bodyPr>
          <a:lstStyle/>
          <a:p>
            <a:pPr lvl="0"/>
            <a:r>
              <a:rPr lang="en-GB" sz="4000" dirty="0" err="1" smtClean="0">
                <a:solidFill>
                  <a:schemeClr val="accent1">
                    <a:lumMod val="75000"/>
                  </a:schemeClr>
                </a:solidFill>
              </a:rPr>
              <a:t>Mali</a:t>
            </a:r>
            <a:r>
              <a:rPr lang="en-GB" sz="4000" dirty="0" smtClean="0">
                <a:solidFill>
                  <a:schemeClr val="accent1">
                    <a:lumMod val="75000"/>
                  </a:schemeClr>
                </a:solidFill>
              </a:rPr>
              <a:t>, Rural Electrification Programme</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8012493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windrad.jpg"/>
          <p:cNvPicPr>
            <a:picLocks noChangeAspect="1"/>
          </p:cNvPicPr>
          <p:nvPr/>
        </p:nvPicPr>
        <p:blipFill>
          <a:blip r:embed="rId2" cstate="screen"/>
          <a:stretch>
            <a:fillRect/>
          </a:stretch>
        </p:blipFill>
        <p:spPr>
          <a:xfrm>
            <a:off x="8259318" y="3259836"/>
            <a:ext cx="3598164" cy="3598164"/>
          </a:xfrm>
          <a:prstGeom prst="rect">
            <a:avLst/>
          </a:prstGeom>
        </p:spPr>
      </p:pic>
      <p:sp>
        <p:nvSpPr>
          <p:cNvPr id="2" name="Title 1"/>
          <p:cNvSpPr>
            <a:spLocks noGrp="1"/>
          </p:cNvSpPr>
          <p:nvPr>
            <p:ph type="title"/>
          </p:nvPr>
        </p:nvSpPr>
        <p:spPr>
          <a:xfrm>
            <a:off x="215883" y="108199"/>
            <a:ext cx="11070771" cy="767482"/>
          </a:xfrm>
        </p:spPr>
        <p:txBody>
          <a:bodyPr>
            <a:normAutofit/>
          </a:bodyPr>
          <a:lstStyle/>
          <a:p>
            <a:r>
              <a:rPr lang="en-GB" b="1" dirty="0" smtClean="0">
                <a:solidFill>
                  <a:schemeClr val="accent1">
                    <a:lumMod val="75000"/>
                  </a:schemeClr>
                </a:solidFill>
              </a:rPr>
              <a:t>Case Studies</a:t>
            </a:r>
            <a:endParaRPr lang="en-GB" sz="1800" dirty="0"/>
          </a:p>
        </p:txBody>
      </p:sp>
      <p:sp>
        <p:nvSpPr>
          <p:cNvPr id="3" name="Title 1"/>
          <p:cNvSpPr txBox="1">
            <a:spLocks/>
          </p:cNvSpPr>
          <p:nvPr/>
        </p:nvSpPr>
        <p:spPr>
          <a:xfrm>
            <a:off x="685800" y="924788"/>
            <a:ext cx="10806545" cy="524740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smtClean="0"/>
              <a:t>  </a:t>
            </a:r>
            <a:endParaRPr lang="en-GB" sz="2000" dirty="0"/>
          </a:p>
        </p:txBody>
      </p:sp>
      <p:sp>
        <p:nvSpPr>
          <p:cNvPr id="6" name="TextBox 5"/>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3" action="ppaction://hlinksldjump"/>
              </a:rPr>
              <a:t>NEXT</a:t>
            </a:r>
            <a:endParaRPr lang="en-GB" dirty="0"/>
          </a:p>
        </p:txBody>
      </p:sp>
      <p:sp>
        <p:nvSpPr>
          <p:cNvPr id="7" name="TextBox 6"/>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4" action="ppaction://hlinksldjump"/>
              </a:rPr>
              <a:t>PREVIOUS</a:t>
            </a:r>
            <a:endParaRPr lang="en-GB" dirty="0"/>
          </a:p>
        </p:txBody>
      </p:sp>
      <p:sp>
        <p:nvSpPr>
          <p:cNvPr id="9" name="Title 1"/>
          <p:cNvSpPr txBox="1">
            <a:spLocks/>
          </p:cNvSpPr>
          <p:nvPr/>
        </p:nvSpPr>
        <p:spPr>
          <a:xfrm>
            <a:off x="197428" y="924586"/>
            <a:ext cx="11294917" cy="5848109"/>
          </a:xfrm>
          <a:prstGeom prst="rect">
            <a:avLst/>
          </a:prstGeom>
        </p:spPr>
        <p:txBody>
          <a:bodyPr vert="horz" lIns="91440" tIns="45720" rIns="91440" bIns="45720" rtlCol="0" anchor="ctr">
            <a:normAutofit fontScale="97500"/>
          </a:bodyPr>
          <a:lstStyle>
            <a:defPPr>
              <a:defRPr lang="en-US"/>
            </a:defPPr>
            <a:lvl1pPr>
              <a:lnSpc>
                <a:spcPct val="90000"/>
              </a:lnSpc>
              <a:spcBef>
                <a:spcPct val="0"/>
              </a:spcBef>
              <a:buNone/>
              <a:defRPr>
                <a:latin typeface="+mj-lt"/>
                <a:ea typeface="+mj-ea"/>
                <a:cs typeface="+mj-cs"/>
              </a:defRPr>
            </a:lvl1pPr>
          </a:lstStyle>
          <a:p>
            <a:endParaRPr lang="en-GB" dirty="0"/>
          </a:p>
          <a:p>
            <a:r>
              <a:rPr lang="en-GB" dirty="0" smtClean="0"/>
              <a:t>This </a:t>
            </a:r>
            <a:r>
              <a:rPr lang="en-GB" dirty="0"/>
              <a:t>Review </a:t>
            </a:r>
            <a:r>
              <a:rPr lang="en-GB" dirty="0" smtClean="0"/>
              <a:t>Tool includes Case Studies of NEA in 15 Countries. This is a relatively small sub-set of the approaches to electrification which have been adopted over the past hundred years in Europe, the Americas, Asia and Africa. (The literature review undertaken as part of this study identified over 50 NEA in 36 countries).</a:t>
            </a:r>
          </a:p>
          <a:p>
            <a:endParaRPr lang="en-GB" dirty="0"/>
          </a:p>
          <a:p>
            <a:r>
              <a:rPr lang="en-GB" dirty="0" smtClean="0"/>
              <a:t>These 15 Case Studies were chosen through the literature review and consultation with stakeholders to represent the widest possible range of Approaches across developing countries in Asia, Africa and Latin America. Within these criteria, NEA were chosen which are well-documented and regarded by stakeholders as particularly noteworthy examples of their type.   </a:t>
            </a:r>
          </a:p>
          <a:p>
            <a:endParaRPr lang="en-GB" dirty="0"/>
          </a:p>
          <a:p>
            <a:r>
              <a:rPr lang="en-GB" dirty="0" smtClean="0"/>
              <a:t>Each Case Study provides a brief outline of its:</a:t>
            </a:r>
          </a:p>
          <a:p>
            <a:pPr marL="742950" lvl="1" indent="-285750">
              <a:buFont typeface="Arial" panose="020B0604020202020204" pitchFamily="34" charset="0"/>
              <a:buChar char="•"/>
            </a:pPr>
            <a:r>
              <a:rPr lang="en-GB" dirty="0" smtClean="0">
                <a:latin typeface="+mj-lt"/>
              </a:rPr>
              <a:t>National context; </a:t>
            </a:r>
          </a:p>
          <a:p>
            <a:pPr marL="742950" lvl="1" indent="-285750">
              <a:buFont typeface="Arial" panose="020B0604020202020204" pitchFamily="34" charset="0"/>
              <a:buChar char="•"/>
            </a:pPr>
            <a:r>
              <a:rPr lang="en-GB" dirty="0" smtClean="0">
                <a:latin typeface="+mj-lt"/>
              </a:rPr>
              <a:t>Institutions involved, </a:t>
            </a:r>
            <a:r>
              <a:rPr lang="en-GB" dirty="0">
                <a:latin typeface="+mj-lt"/>
              </a:rPr>
              <a:t>their roles and </a:t>
            </a:r>
            <a:r>
              <a:rPr lang="en-GB" dirty="0" smtClean="0">
                <a:latin typeface="+mj-lt"/>
              </a:rPr>
              <a:t>responsibilities; </a:t>
            </a:r>
            <a:endParaRPr lang="en-GB" dirty="0">
              <a:latin typeface="+mj-lt"/>
            </a:endParaRPr>
          </a:p>
          <a:p>
            <a:pPr marL="742950" lvl="1" indent="-285750">
              <a:buFont typeface="Arial" panose="020B0604020202020204" pitchFamily="34" charset="0"/>
              <a:buChar char="•"/>
            </a:pPr>
            <a:r>
              <a:rPr lang="en-GB" dirty="0" smtClean="0">
                <a:latin typeface="+mj-lt"/>
              </a:rPr>
              <a:t>Objectives;</a:t>
            </a:r>
            <a:endParaRPr lang="en-GB" dirty="0">
              <a:latin typeface="+mj-lt"/>
            </a:endParaRPr>
          </a:p>
          <a:p>
            <a:pPr marL="742950" lvl="1" indent="-285750">
              <a:buFont typeface="Arial" panose="020B0604020202020204" pitchFamily="34" charset="0"/>
              <a:buChar char="•"/>
            </a:pPr>
            <a:r>
              <a:rPr lang="en-GB" dirty="0" smtClean="0">
                <a:latin typeface="+mj-lt"/>
              </a:rPr>
              <a:t>Legal basis; </a:t>
            </a:r>
          </a:p>
          <a:p>
            <a:pPr marL="742950" lvl="1" indent="-285750">
              <a:buFont typeface="Arial" panose="020B0604020202020204" pitchFamily="34" charset="0"/>
              <a:buChar char="•"/>
            </a:pPr>
            <a:r>
              <a:rPr lang="en-GB" dirty="0" smtClean="0">
                <a:latin typeface="+mj-lt"/>
              </a:rPr>
              <a:t>Interventions;  </a:t>
            </a:r>
          </a:p>
          <a:p>
            <a:pPr marL="742950" lvl="1" indent="-285750">
              <a:buFont typeface="Arial" panose="020B0604020202020204" pitchFamily="34" charset="0"/>
              <a:buChar char="•"/>
            </a:pPr>
            <a:r>
              <a:rPr lang="en-GB" dirty="0" smtClean="0">
                <a:latin typeface="+mj-lt"/>
              </a:rPr>
              <a:t>Impacts achieved;</a:t>
            </a:r>
            <a:endParaRPr lang="en-GB" dirty="0">
              <a:latin typeface="+mj-lt"/>
            </a:endParaRPr>
          </a:p>
          <a:p>
            <a:pPr marL="742950" lvl="1" indent="-285750">
              <a:buFont typeface="Arial" panose="020B0604020202020204" pitchFamily="34" charset="0"/>
              <a:buChar char="•"/>
            </a:pPr>
            <a:r>
              <a:rPr lang="en-GB" dirty="0">
                <a:latin typeface="+mj-lt"/>
              </a:rPr>
              <a:t>Lessons </a:t>
            </a:r>
            <a:r>
              <a:rPr lang="en-GB" dirty="0" smtClean="0">
                <a:latin typeface="+mj-lt"/>
              </a:rPr>
              <a:t>Learned; and</a:t>
            </a:r>
            <a:endParaRPr lang="en-GB" dirty="0">
              <a:latin typeface="+mj-lt"/>
            </a:endParaRPr>
          </a:p>
          <a:p>
            <a:pPr marL="742950" lvl="1" indent="-285750">
              <a:buFont typeface="Arial" panose="020B0604020202020204" pitchFamily="34" charset="0"/>
              <a:buChar char="•"/>
            </a:pPr>
            <a:r>
              <a:rPr lang="en-GB" dirty="0">
                <a:latin typeface="+mj-lt"/>
              </a:rPr>
              <a:t>Effectiveness</a:t>
            </a:r>
          </a:p>
          <a:p>
            <a:endParaRPr lang="en-GB" b="1" dirty="0">
              <a:solidFill>
                <a:schemeClr val="accent1">
                  <a:lumMod val="75000"/>
                </a:schemeClr>
              </a:solidFill>
            </a:endParaRPr>
          </a:p>
          <a:p>
            <a:r>
              <a:rPr lang="en-GB" dirty="0" smtClean="0"/>
              <a:t>(It should be noted that these case studies are based </a:t>
            </a:r>
            <a:r>
              <a:rPr lang="en-GB" dirty="0"/>
              <a:t>on published </a:t>
            </a:r>
            <a:r>
              <a:rPr lang="en-GB" dirty="0" smtClean="0"/>
              <a:t>information and </a:t>
            </a:r>
          </a:p>
          <a:p>
            <a:r>
              <a:rPr lang="en-GB" dirty="0" smtClean="0"/>
              <a:t>have not been verified). </a:t>
            </a:r>
            <a:endParaRPr lang="en-GB" dirty="0"/>
          </a:p>
        </p:txBody>
      </p:sp>
      <p:sp>
        <p:nvSpPr>
          <p:cNvPr id="10" name="TextBox 9">
            <a:hlinkClick r:id="rId5" action="ppaction://hlinksldjump"/>
          </p:cNvPr>
          <p:cNvSpPr txBox="1"/>
          <p:nvPr/>
        </p:nvSpPr>
        <p:spPr>
          <a:xfrm>
            <a:off x="10813312" y="5725915"/>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11" name="TextBox 10">
            <a:hlinkClick r:id="rId5" action="ppaction://hlinksldjump"/>
          </p:cNvPr>
          <p:cNvSpPr txBox="1"/>
          <p:nvPr/>
        </p:nvSpPr>
        <p:spPr>
          <a:xfrm>
            <a:off x="10813312" y="5356583"/>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EXAMPLES</a:t>
            </a:r>
            <a:endParaRPr lang="en-GB" dirty="0"/>
          </a:p>
        </p:txBody>
      </p:sp>
    </p:spTree>
    <p:extLst>
      <p:ext uri="{BB962C8B-B14F-4D97-AF65-F5344CB8AC3E}">
        <p14:creationId xmlns:p14="http://schemas.microsoft.com/office/powerpoint/2010/main" val="2181678903"/>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olarhuette_02.jpg"/>
          <p:cNvPicPr>
            <a:picLocks noChangeAspect="1"/>
          </p:cNvPicPr>
          <p:nvPr/>
        </p:nvPicPr>
        <p:blipFill>
          <a:blip r:embed="rId2" cstate="screen"/>
          <a:stretch>
            <a:fillRect/>
          </a:stretch>
        </p:blipFill>
        <p:spPr>
          <a:xfrm>
            <a:off x="4156100" y="4266230"/>
            <a:ext cx="3879800" cy="2423335"/>
          </a:xfrm>
          <a:prstGeom prst="rect">
            <a:avLst/>
          </a:prstGeom>
        </p:spPr>
      </p:pic>
      <p:sp>
        <p:nvSpPr>
          <p:cNvPr id="5" name="Content Placeholder 4"/>
          <p:cNvSpPr>
            <a:spLocks noGrp="1"/>
          </p:cNvSpPr>
          <p:nvPr>
            <p:ph idx="1"/>
          </p:nvPr>
        </p:nvSpPr>
        <p:spPr>
          <a:xfrm>
            <a:off x="232955" y="972746"/>
            <a:ext cx="10863943" cy="5921829"/>
          </a:xfrm>
        </p:spPr>
        <p:txBody>
          <a:bodyPr>
            <a:noAutofit/>
          </a:bodyPr>
          <a:lstStyle/>
          <a:p>
            <a:pPr marL="0" indent="0">
              <a:buNone/>
            </a:pPr>
            <a:r>
              <a:rPr lang="en-GB" sz="1600" b="1" dirty="0">
                <a:solidFill>
                  <a:schemeClr val="accent1">
                    <a:lumMod val="75000"/>
                  </a:schemeClr>
                </a:solidFill>
                <a:latin typeface="+mj-lt"/>
                <a:ea typeface="+mj-ea"/>
                <a:cs typeface="+mj-cs"/>
              </a:rPr>
              <a:t>Interventions: </a:t>
            </a:r>
            <a:r>
              <a:rPr lang="en-GB" sz="1600" dirty="0">
                <a:latin typeface="+mj-lt"/>
                <a:ea typeface="+mj-ea"/>
                <a:cs typeface="+mj-cs"/>
              </a:rPr>
              <a:t>15-year concessions, granting the right to sell electricity within a specified service area,  are awarded by AMADER to private sector </a:t>
            </a:r>
            <a:r>
              <a:rPr lang="en-GB" sz="1600" dirty="0" smtClean="0">
                <a:latin typeface="+mj-lt"/>
                <a:ea typeface="+mj-ea"/>
                <a:cs typeface="+mj-cs"/>
              </a:rPr>
              <a:t>mini-grid </a:t>
            </a:r>
            <a:r>
              <a:rPr lang="en-GB" sz="1600" dirty="0">
                <a:latin typeface="+mj-lt"/>
                <a:ea typeface="+mj-ea"/>
                <a:cs typeface="+mj-cs"/>
              </a:rPr>
              <a:t>developers. Concessions specify the level and quality of electricity provision. Concessionaires set their own tariffs, subject to AMADER approval. (Initially AMADER set concession zones and asked developers to bid for these, but the process proved to be too cumbersome). The tariff is expected to cover operating costs and financial costs, and also to include a return on investment for the operator over the 15 years covered by the authorization. (The commonly accepted rate is around 8%, which is low compared to major infrastructure projects where it is generally around 15%). AMADER provides grants from a Rural Electrification Fund (funded by WB &amp; </a:t>
            </a:r>
            <a:r>
              <a:rPr lang="en-GB" sz="1600" dirty="0" err="1">
                <a:latin typeface="+mj-lt"/>
                <a:ea typeface="+mj-ea"/>
                <a:cs typeface="+mj-cs"/>
              </a:rPr>
              <a:t>KfW</a:t>
            </a:r>
            <a:r>
              <a:rPr lang="en-GB" sz="1600" dirty="0">
                <a:latin typeface="+mj-lt"/>
                <a:ea typeface="+mj-ea"/>
                <a:cs typeface="+mj-cs"/>
              </a:rPr>
              <a:t>) for up to $500k to subsidize up to 80% of capex costs (including generation, distribution and connections within 15m of distribution lines) for new mini-grids and for hybridizing diesel-powered mini-grids. Developers finance the balance from commercial loans and remittances. If the main grid is extended to the concession area, EDM takes over the assets and compensates the owner for the non-amortized portion of their value. RE components have been made exempt from VAT.  EDM grid tariffs have been adjusted towards cost-recovery levels since 2009</a:t>
            </a:r>
            <a:r>
              <a:rPr lang="en-GB" sz="1600" dirty="0" smtClean="0">
                <a:latin typeface="+mj-lt"/>
                <a:ea typeface="+mj-ea"/>
                <a:cs typeface="+mj-cs"/>
              </a:rPr>
              <a:t>.</a:t>
            </a:r>
          </a:p>
          <a:p>
            <a:pPr marL="0" indent="0">
              <a:buNone/>
            </a:pPr>
            <a:r>
              <a:rPr lang="en-GB" sz="1600" b="1" dirty="0">
                <a:solidFill>
                  <a:schemeClr val="accent1">
                    <a:lumMod val="75000"/>
                  </a:schemeClr>
                </a:solidFill>
                <a:latin typeface="+mj-lt"/>
                <a:ea typeface="+mj-ea"/>
                <a:cs typeface="+mj-cs"/>
              </a:rPr>
              <a:t>Impacts Achieved: </a:t>
            </a:r>
            <a:r>
              <a:rPr lang="en-GB" sz="1600" dirty="0" err="1">
                <a:latin typeface="+mj-lt"/>
                <a:ea typeface="+mj-ea"/>
                <a:cs typeface="+mj-cs"/>
              </a:rPr>
              <a:t>Mali</a:t>
            </a:r>
            <a:r>
              <a:rPr lang="en-GB" sz="1600" dirty="0">
                <a:latin typeface="+mj-lt"/>
                <a:ea typeface="+mj-ea"/>
                <a:cs typeface="+mj-cs"/>
              </a:rPr>
              <a:t> is seen as the most successful country in Africa with the application of isolated mini-grids.  There are more than 60 private mini-grid operators, and now more than 200 mini-grids (mostly small diesel) in operation across the country. By 2015, there were over 160 new isolated </a:t>
            </a:r>
            <a:r>
              <a:rPr lang="en-GB" sz="1600" dirty="0" smtClean="0">
                <a:latin typeface="+mj-lt"/>
                <a:ea typeface="+mj-ea"/>
                <a:cs typeface="+mj-cs"/>
              </a:rPr>
              <a:t>mini-grids </a:t>
            </a:r>
            <a:r>
              <a:rPr lang="en-GB" sz="1600" dirty="0">
                <a:latin typeface="+mj-lt"/>
                <a:ea typeface="+mj-ea"/>
                <a:cs typeface="+mj-cs"/>
              </a:rPr>
              <a:t>established (in addition to the mini-grids managed by EDM), serving an average of 500 connections each (a total of around 80,000 connections). </a:t>
            </a:r>
            <a:endParaRPr lang="en-GB" sz="1600" dirty="0" smtClean="0">
              <a:latin typeface="+mj-lt"/>
              <a:ea typeface="+mj-ea"/>
              <a:cs typeface="+mj-cs"/>
            </a:endParaRPr>
          </a:p>
          <a:p>
            <a:pPr marL="0" indent="0">
              <a:buNone/>
            </a:pPr>
            <a:endParaRPr lang="en-GB" sz="1600" dirty="0">
              <a:latin typeface="+mj-lt"/>
              <a:ea typeface="+mj-ea"/>
              <a:cs typeface="+mj-cs"/>
            </a:endParaRPr>
          </a:p>
        </p:txBody>
      </p:sp>
      <p:sp>
        <p:nvSpPr>
          <p:cNvPr id="6" name="Title 1"/>
          <p:cNvSpPr>
            <a:spLocks noGrp="1"/>
          </p:cNvSpPr>
          <p:nvPr>
            <p:ph type="title"/>
          </p:nvPr>
        </p:nvSpPr>
        <p:spPr>
          <a:xfrm>
            <a:off x="199162" y="123280"/>
            <a:ext cx="10907486" cy="788765"/>
          </a:xfrm>
        </p:spPr>
        <p:txBody>
          <a:bodyPr>
            <a:normAutofit/>
          </a:bodyPr>
          <a:lstStyle/>
          <a:p>
            <a:pPr lvl="0"/>
            <a:r>
              <a:rPr lang="en-GB" sz="4000" dirty="0" err="1" smtClean="0">
                <a:solidFill>
                  <a:schemeClr val="accent1">
                    <a:lumMod val="75000"/>
                  </a:schemeClr>
                </a:solidFill>
              </a:rPr>
              <a:t>Mali</a:t>
            </a:r>
            <a:r>
              <a:rPr lang="en-GB" sz="4000" dirty="0" smtClean="0">
                <a:solidFill>
                  <a:schemeClr val="accent1">
                    <a:lumMod val="75000"/>
                  </a:schemeClr>
                </a:solidFill>
              </a:rPr>
              <a:t>, Rural Electrification Programme</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3" action="ppaction://hlinksldjump"/>
              </a:rPr>
              <a:t>NEXT</a:t>
            </a:r>
            <a:endParaRPr lang="en-GB" b="1" dirty="0"/>
          </a:p>
        </p:txBody>
      </p:sp>
    </p:spTree>
    <p:extLst>
      <p:ext uri="{BB962C8B-B14F-4D97-AF65-F5344CB8AC3E}">
        <p14:creationId xmlns:p14="http://schemas.microsoft.com/office/powerpoint/2010/main" val="227706114"/>
      </p:ext>
    </p:extLst>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59229" y="693503"/>
            <a:ext cx="11702142" cy="5315404"/>
          </a:xfrm>
        </p:spPr>
        <p:txBody>
          <a:bodyPr>
            <a:noAutofit/>
          </a:bodyPr>
          <a:lstStyle/>
          <a:p>
            <a:pPr marL="0" indent="0">
              <a:buNone/>
            </a:pPr>
            <a:r>
              <a:rPr lang="en-GB" sz="1600" b="1" dirty="0" smtClean="0">
                <a:solidFill>
                  <a:schemeClr val="accent1">
                    <a:lumMod val="75000"/>
                  </a:schemeClr>
                </a:solidFill>
                <a:latin typeface="+mj-lt"/>
              </a:rPr>
              <a:t>Lessons Learned: </a:t>
            </a:r>
            <a:r>
              <a:rPr lang="en-GB" sz="1600" dirty="0" smtClean="0">
                <a:latin typeface="+mj-lt"/>
              </a:rPr>
              <a:t>Having </a:t>
            </a:r>
            <a:r>
              <a:rPr lang="en-GB" sz="1600" dirty="0">
                <a:latin typeface="+mj-lt"/>
              </a:rPr>
              <a:t>a rural electrification agency with a specific focus is a key success factor of </a:t>
            </a:r>
            <a:r>
              <a:rPr lang="en-GB" sz="1600" dirty="0" err="1">
                <a:latin typeface="+mj-lt"/>
              </a:rPr>
              <a:t>Mali´s</a:t>
            </a:r>
            <a:r>
              <a:rPr lang="en-GB" sz="1600" dirty="0">
                <a:latin typeface="+mj-lt"/>
              </a:rPr>
              <a:t> mini-grid roll-out. Mini-grids can act as a valuable intermediate step towards grid electrification for communities.  It is important to select mini-grid locations far from the main grid for mini-grid operators (who do not want a connection to the main grid during the 15-year period of their contract since this will undermine the level of their returns). Other lessons include: (i) Offering multiple avenues for private sector participation in the mini-grid sector provides flexibility and may provide unanticipated opportunities for expanded participation (ii) Capital cost grants can support financial viability and sustainability of </a:t>
            </a:r>
            <a:r>
              <a:rPr lang="en-GB" sz="1600" dirty="0" smtClean="0">
                <a:latin typeface="+mj-lt"/>
              </a:rPr>
              <a:t>mini-grid </a:t>
            </a:r>
            <a:r>
              <a:rPr lang="en-GB" sz="1600" dirty="0">
                <a:latin typeface="+mj-lt"/>
              </a:rPr>
              <a:t>projects (iii) Designating a “one-stop” agency to regulate and provide </a:t>
            </a:r>
            <a:r>
              <a:rPr lang="en-GB" sz="1600" dirty="0" smtClean="0">
                <a:latin typeface="+mj-lt"/>
              </a:rPr>
              <a:t>mini-grid </a:t>
            </a:r>
            <a:r>
              <a:rPr lang="en-GB" sz="1600" dirty="0">
                <a:latin typeface="+mj-lt"/>
              </a:rPr>
              <a:t>grants can increase efficiency and make private sector engagement more attractive (iv) Allowing </a:t>
            </a:r>
            <a:r>
              <a:rPr lang="en-GB" sz="1600" dirty="0" smtClean="0">
                <a:latin typeface="+mj-lt"/>
              </a:rPr>
              <a:t>mini-grid </a:t>
            </a:r>
            <a:r>
              <a:rPr lang="en-GB" sz="1600" dirty="0">
                <a:latin typeface="+mj-lt"/>
              </a:rPr>
              <a:t>developers to set their own tariffs can support </a:t>
            </a:r>
            <a:r>
              <a:rPr lang="en-GB" sz="1600" dirty="0" smtClean="0">
                <a:latin typeface="+mj-lt"/>
              </a:rPr>
              <a:t>mini-grid </a:t>
            </a:r>
            <a:r>
              <a:rPr lang="en-GB" sz="1600" dirty="0">
                <a:latin typeface="+mj-lt"/>
              </a:rPr>
              <a:t>deployment (v) Support for hybridization of diesel-powered </a:t>
            </a:r>
            <a:r>
              <a:rPr lang="en-GB" sz="1600" dirty="0" smtClean="0">
                <a:latin typeface="+mj-lt"/>
              </a:rPr>
              <a:t>mini-grids </a:t>
            </a:r>
            <a:r>
              <a:rPr lang="en-GB" sz="1600" dirty="0">
                <a:latin typeface="+mj-lt"/>
              </a:rPr>
              <a:t>can reduce operating costs and lower tariffs (vii) Initial process for private developers to bid for concession zones was cumbersome and failed to attract the private sector (viii) Some projects failed due to uneconomic tariffs and/or lack of skills (ix) There have been coordination problems with EDM especially related to grid extension (x) Communities felt disempowered by AMADER (xi) Differences between </a:t>
            </a:r>
            <a:r>
              <a:rPr lang="en-GB" sz="1600" dirty="0" smtClean="0">
                <a:latin typeface="+mj-lt"/>
              </a:rPr>
              <a:t>mini-grid </a:t>
            </a:r>
            <a:r>
              <a:rPr lang="en-GB" sz="1600" dirty="0">
                <a:latin typeface="+mj-lt"/>
              </a:rPr>
              <a:t>and grid tariffs has created tariff-envy (xii) Confusion regarding the status of concessions following hybridization.  Private operators have struggled to get tax exemption and to recover their operating costs. </a:t>
            </a:r>
            <a:endParaRPr lang="en-GB" sz="1600" dirty="0" smtClean="0">
              <a:latin typeface="+mj-lt"/>
            </a:endParaRPr>
          </a:p>
          <a:p>
            <a:pPr marL="0" indent="0">
              <a:buNone/>
            </a:pPr>
            <a:r>
              <a:rPr lang="en-GB" sz="1600" b="1" dirty="0" smtClean="0">
                <a:solidFill>
                  <a:schemeClr val="accent1">
                    <a:lumMod val="75000"/>
                  </a:schemeClr>
                </a:solidFill>
              </a:rPr>
              <a:t>Effectiveness: </a:t>
            </a:r>
            <a:r>
              <a:rPr lang="en-GB" sz="1600" dirty="0" smtClean="0">
                <a:latin typeface="+mj-lt"/>
              </a:rPr>
              <a:t>The approach adopted in </a:t>
            </a:r>
            <a:r>
              <a:rPr lang="en-GB" sz="1600" dirty="0" err="1" smtClean="0">
                <a:latin typeface="+mj-lt"/>
              </a:rPr>
              <a:t>Mali</a:t>
            </a:r>
            <a:r>
              <a:rPr lang="en-GB" sz="1600" dirty="0" smtClean="0">
                <a:latin typeface="+mj-lt"/>
              </a:rPr>
              <a:t> has been very effective in establishing a well-functioning mini-grid industry for the supply of electricity to remote areas.  The public sector cost has been up to US$500k per mini-grid installation, which on average has typically serviced 500 households.  This equates to a connection cost to the Government of maximum US$1000/household.  This excludes 20% of the capital and associated installation costs, which must be borne by the supplier and refunded by users who have to pay electricity charges to provide suppliers with an adequate return on the balance of capital and ongoing operating and maintenance costs. (it should be noted that this cost is likely to increase as the location of mini-grids becomes more remote and transport/service becomes more expensive).  Even with capital subsidy tariffs, the average price of $0.50/kWh is still much higher than for grid electricity, which brings the danger of tariff envy, particularly from customers near to EDM gridlines.  In practice, the 80% capital subsidy has been covered by international donors and so has not required government funds.  Such an approach (with a one-off project cost funded by donors) can fulfil the needs of all involved since the donors are satisfied with the outcome and bear no long-term obligation for additional resources, the government can successfully facilitate an essential service to consumers, and a private sector market is developed, with good prospects of being maintained through future expansion, service and maintenance demands from customers.  In principal, mini-grids will provide tier 4-5 in terms of the </a:t>
            </a:r>
            <a:r>
              <a:rPr lang="en-GB" sz="1600" dirty="0" err="1" smtClean="0">
                <a:latin typeface="+mj-lt"/>
              </a:rPr>
              <a:t>SEforAll</a:t>
            </a:r>
            <a:r>
              <a:rPr lang="en-GB" sz="1600" dirty="0" smtClean="0">
                <a:latin typeface="+mj-lt"/>
              </a:rPr>
              <a:t> energy access ratings, which will be comparable to power from the main grid; in </a:t>
            </a:r>
            <a:r>
              <a:rPr lang="en-GB" sz="1600" dirty="0" err="1" smtClean="0">
                <a:latin typeface="+mj-lt"/>
              </a:rPr>
              <a:t>Mali</a:t>
            </a:r>
            <a:r>
              <a:rPr lang="en-GB" sz="1600" dirty="0" smtClean="0">
                <a:latin typeface="+mj-lt"/>
              </a:rPr>
              <a:t>, questions over the reliability of grid supplies mean that the mini-grids will often perform better. This initiative therefore seems to represent good value for money from the perspective of all stakeholders involved.</a:t>
            </a:r>
            <a:endParaRPr lang="en-GB" sz="1600" dirty="0">
              <a:latin typeface="+mj-lt"/>
            </a:endParaRPr>
          </a:p>
        </p:txBody>
      </p:sp>
      <p:sp>
        <p:nvSpPr>
          <p:cNvPr id="7" name="Title 1"/>
          <p:cNvSpPr>
            <a:spLocks noGrp="1"/>
          </p:cNvSpPr>
          <p:nvPr>
            <p:ph type="title"/>
          </p:nvPr>
        </p:nvSpPr>
        <p:spPr>
          <a:xfrm>
            <a:off x="250367" y="-4996"/>
            <a:ext cx="10907486" cy="788765"/>
          </a:xfrm>
        </p:spPr>
        <p:txBody>
          <a:bodyPr>
            <a:normAutofit/>
          </a:bodyPr>
          <a:lstStyle/>
          <a:p>
            <a:pPr lvl="0"/>
            <a:r>
              <a:rPr lang="en-GB" sz="4000" dirty="0" err="1" smtClean="0">
                <a:solidFill>
                  <a:schemeClr val="accent1">
                    <a:lumMod val="75000"/>
                  </a:schemeClr>
                </a:solidFill>
              </a:rPr>
              <a:t>Mali</a:t>
            </a:r>
            <a:r>
              <a:rPr lang="en-GB" sz="4000" dirty="0" smtClean="0">
                <a:solidFill>
                  <a:schemeClr val="accent1">
                    <a:lumMod val="75000"/>
                  </a:schemeClr>
                </a:solidFill>
              </a:rPr>
              <a:t>, Rural Electrification Programme</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4193190316"/>
      </p:ext>
    </p:extLst>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3474" y="968877"/>
            <a:ext cx="11092543" cy="5576661"/>
          </a:xfrm>
        </p:spPr>
        <p:txBody>
          <a:bodyPr>
            <a:normAutofit/>
          </a:bodyPr>
          <a:lstStyle/>
          <a:p>
            <a:pPr marL="0" indent="0">
              <a:buNone/>
            </a:pPr>
            <a:r>
              <a:rPr lang="en-GB" sz="1800" b="1" dirty="0" smtClean="0">
                <a:solidFill>
                  <a:schemeClr val="accent1">
                    <a:lumMod val="75000"/>
                  </a:schemeClr>
                </a:solidFill>
                <a:latin typeface="+mj-lt"/>
                <a:ea typeface="+mj-ea"/>
                <a:cs typeface="+mj-cs"/>
              </a:rPr>
              <a:t>References:</a:t>
            </a:r>
          </a:p>
          <a:p>
            <a:r>
              <a:rPr lang="en-GB" sz="1600" dirty="0">
                <a:latin typeface="+mj-lt"/>
              </a:rPr>
              <a:t>AFD (2013) Access to Electricity in Sub-Saharan Africa: Lessons Learned and Innovative Approaches  </a:t>
            </a:r>
            <a:r>
              <a:rPr lang="en-GB" sz="1600" dirty="0">
                <a:latin typeface="+mj-lt"/>
                <a:hlinkClick r:id="rId2"/>
              </a:rPr>
              <a:t>http://www.afd.fr/jahia/webdav/site/afd/shared/PUBLICATIONS/RECHERCHE/Scientifiques/Documents-de-travail/122-VA-document-travail.pdf</a:t>
            </a:r>
            <a:endParaRPr lang="en-GB" sz="1600" dirty="0">
              <a:latin typeface="+mj-lt"/>
            </a:endParaRPr>
          </a:p>
          <a:p>
            <a:r>
              <a:rPr lang="en-GB" sz="1600" dirty="0">
                <a:latin typeface="+mj-lt"/>
                <a:hlinkClick r:id="rId3"/>
              </a:rPr>
              <a:t>https://www.afdb.org/fileadmin/uploads/afdb/Documents/Generic-Documents/Profil_ER_Mal_Web_light.pdf</a:t>
            </a:r>
            <a:endParaRPr lang="en-GB" sz="1600" dirty="0">
              <a:latin typeface="+mj-lt"/>
            </a:endParaRPr>
          </a:p>
          <a:p>
            <a:r>
              <a:rPr lang="en-GB" sz="1600" dirty="0" smtClean="0">
                <a:latin typeface="+mj-lt"/>
              </a:rPr>
              <a:t>Clean Energy Solutions Centre &amp; </a:t>
            </a:r>
            <a:r>
              <a:rPr lang="en-GB" sz="1600" dirty="0" err="1" smtClean="0">
                <a:latin typeface="+mj-lt"/>
              </a:rPr>
              <a:t>iied</a:t>
            </a:r>
            <a:r>
              <a:rPr lang="en-GB" sz="1600" dirty="0" smtClean="0">
                <a:latin typeface="+mj-lt"/>
              </a:rPr>
              <a:t>. (2015). Policies to Spur Energy Access. </a:t>
            </a:r>
            <a:r>
              <a:rPr lang="en-GB" sz="1600" dirty="0" smtClean="0">
                <a:latin typeface="+mj-lt"/>
                <a:hlinkClick r:id="rId4"/>
              </a:rPr>
              <a:t>https://cleanenergysolutions.org/resources/policies-spur-energy-access</a:t>
            </a:r>
            <a:endParaRPr lang="en-GB" sz="1600" dirty="0" smtClean="0">
              <a:latin typeface="+mj-lt"/>
            </a:endParaRPr>
          </a:p>
          <a:p>
            <a:r>
              <a:rPr lang="en-GB" sz="1600" dirty="0">
                <a:latin typeface="+mj-lt"/>
                <a:hlinkClick r:id="rId5"/>
              </a:rPr>
              <a:t>https://www.esmap.org/sites/esmap.org/files/2b.MALI_Rural%20Electrification%20and%20Opportunities%20for%20Gender%20Integration.pdf</a:t>
            </a:r>
            <a:endParaRPr lang="en-GB" sz="1600" dirty="0">
              <a:latin typeface="+mj-lt"/>
            </a:endParaRPr>
          </a:p>
          <a:p>
            <a:r>
              <a:rPr lang="en-GB" sz="1600" dirty="0" smtClean="0">
                <a:latin typeface="+mj-lt"/>
                <a:hlinkClick r:id="rId6"/>
              </a:rPr>
              <a:t>http</a:t>
            </a:r>
            <a:r>
              <a:rPr lang="en-GB" sz="1600" dirty="0">
                <a:latin typeface="+mj-lt"/>
                <a:hlinkClick r:id="rId6"/>
              </a:rPr>
              <a:t>://www.fres.nl/wp-content/uploads/2014/12/01072013_PwC_Socioecomonic_study_EN_F.pdf</a:t>
            </a:r>
            <a:endParaRPr lang="en-GB" sz="1600" dirty="0">
              <a:latin typeface="+mj-lt"/>
            </a:endParaRPr>
          </a:p>
          <a:p>
            <a:r>
              <a:rPr lang="en-GB" sz="1600" dirty="0">
                <a:latin typeface="+mj-lt"/>
                <a:hlinkClick r:id="rId7"/>
              </a:rPr>
              <a:t>https://www.reeep.org/mali-2012</a:t>
            </a:r>
            <a:endParaRPr lang="en-GB" sz="1600" dirty="0">
              <a:latin typeface="+mj-lt"/>
            </a:endParaRPr>
          </a:p>
          <a:p>
            <a:r>
              <a:rPr lang="en-GB" sz="1600" dirty="0" smtClean="0">
                <a:latin typeface="+mj-lt"/>
                <a:hlinkClick r:id="rId8"/>
              </a:rPr>
              <a:t>http</a:t>
            </a:r>
            <a:r>
              <a:rPr lang="en-GB" sz="1600" dirty="0">
                <a:latin typeface="+mj-lt"/>
                <a:hlinkClick r:id="rId8"/>
              </a:rPr>
              <a:t>://projects.worldbank.org/P131084?lang=en</a:t>
            </a:r>
            <a:endParaRPr lang="en-GB" sz="1600" dirty="0">
              <a:latin typeface="+mj-lt"/>
            </a:endParaRPr>
          </a:p>
          <a:p>
            <a:r>
              <a:rPr lang="en-GB" sz="1600" dirty="0" smtClean="0">
                <a:latin typeface="+mj-lt"/>
              </a:rPr>
              <a:t>World </a:t>
            </a:r>
            <a:r>
              <a:rPr lang="en-GB" sz="1600" dirty="0">
                <a:latin typeface="+mj-lt"/>
              </a:rPr>
              <a:t>Bank. 2014. From the Bottom Up. How Small Power Producers and Mini-Grids Can Deliver Electrification and Renewable Energy in </a:t>
            </a:r>
            <a:r>
              <a:rPr lang="en-GB" sz="1600" dirty="0" smtClean="0">
                <a:latin typeface="+mj-lt"/>
              </a:rPr>
              <a:t>Africa </a:t>
            </a:r>
            <a:r>
              <a:rPr lang="en-GB" sz="1600" dirty="0">
                <a:latin typeface="+mj-lt"/>
                <a:hlinkClick r:id="rId9"/>
              </a:rPr>
              <a:t>https://</a:t>
            </a:r>
            <a:r>
              <a:rPr lang="en-GB" sz="1600" dirty="0" smtClean="0">
                <a:latin typeface="+mj-lt"/>
                <a:hlinkClick r:id="rId9"/>
              </a:rPr>
              <a:t>openknowledge.worldbank.org/handle/10986/16571</a:t>
            </a:r>
            <a:endParaRPr lang="en-GB" sz="1600" dirty="0" smtClean="0">
              <a:latin typeface="+mj-lt"/>
            </a:endParaRPr>
          </a:p>
          <a:p>
            <a:r>
              <a:rPr lang="en-GB" sz="1600" dirty="0">
                <a:latin typeface="+mj-lt"/>
              </a:rPr>
              <a:t>The World Bank Group, (2012). Institutional Approaches to Electrification: </a:t>
            </a:r>
            <a:r>
              <a:rPr lang="en-GB" sz="1600" dirty="0" smtClean="0">
                <a:latin typeface="+mj-lt"/>
              </a:rPr>
              <a:t>The Experience </a:t>
            </a:r>
            <a:r>
              <a:rPr lang="en-GB" sz="1600" dirty="0">
                <a:latin typeface="+mj-lt"/>
              </a:rPr>
              <a:t>of Rural Energy </a:t>
            </a:r>
            <a:r>
              <a:rPr lang="en-GB" sz="1600" dirty="0" smtClean="0">
                <a:latin typeface="+mj-lt"/>
              </a:rPr>
              <a:t>Agencies/Rural </a:t>
            </a:r>
            <a:r>
              <a:rPr lang="en-GB" sz="1600" dirty="0">
                <a:latin typeface="+mj-lt"/>
              </a:rPr>
              <a:t>Energy Funds in Sub-Saharan Africa. November 14–16, 2011 Dakar, Senegal </a:t>
            </a:r>
            <a:r>
              <a:rPr lang="en-GB" sz="1600" dirty="0">
                <a:latin typeface="+mj-lt"/>
                <a:hlinkClick r:id="rId10"/>
              </a:rPr>
              <a:t>https://</a:t>
            </a:r>
            <a:r>
              <a:rPr lang="en-GB" sz="1600" dirty="0" smtClean="0">
                <a:latin typeface="+mj-lt"/>
                <a:hlinkClick r:id="rId10"/>
              </a:rPr>
              <a:t>openknowledge.worldbank.org/bitstream/handle/10986/26073/763820WP0P11090s0to0Electrification.pdf?sequence=1&amp;isAllowed=y</a:t>
            </a:r>
            <a:endParaRPr lang="en-GB" sz="1600" dirty="0" smtClean="0">
              <a:latin typeface="+mj-lt"/>
            </a:endParaRPr>
          </a:p>
        </p:txBody>
      </p:sp>
      <p:sp>
        <p:nvSpPr>
          <p:cNvPr id="8" name="Title 1"/>
          <p:cNvSpPr>
            <a:spLocks noGrp="1"/>
          </p:cNvSpPr>
          <p:nvPr>
            <p:ph type="title"/>
          </p:nvPr>
        </p:nvSpPr>
        <p:spPr>
          <a:xfrm>
            <a:off x="191845" y="115965"/>
            <a:ext cx="10907486" cy="788765"/>
          </a:xfrm>
        </p:spPr>
        <p:txBody>
          <a:bodyPr>
            <a:normAutofit/>
          </a:bodyPr>
          <a:lstStyle/>
          <a:p>
            <a:pPr lvl="0"/>
            <a:r>
              <a:rPr lang="en-GB" sz="4000" dirty="0" err="1" smtClean="0">
                <a:solidFill>
                  <a:schemeClr val="accent1">
                    <a:lumMod val="75000"/>
                  </a:schemeClr>
                </a:solidFill>
              </a:rPr>
              <a:t>Mali</a:t>
            </a:r>
            <a:r>
              <a:rPr lang="en-GB" sz="4000" dirty="0" smtClean="0">
                <a:solidFill>
                  <a:schemeClr val="accent1">
                    <a:lumMod val="75000"/>
                  </a:schemeClr>
                </a:solidFill>
              </a:rPr>
              <a:t>, Rural Electrification Programme</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1" action="ppaction://hlinksldjump"/>
              </a:rPr>
              <a:t>NEXT</a:t>
            </a:r>
            <a:endParaRPr lang="en-GB" b="1" dirty="0"/>
          </a:p>
        </p:txBody>
      </p:sp>
    </p:spTree>
    <p:extLst>
      <p:ext uri="{BB962C8B-B14F-4D97-AF65-F5344CB8AC3E}">
        <p14:creationId xmlns:p14="http://schemas.microsoft.com/office/powerpoint/2010/main" val="4023685704"/>
      </p:ext>
    </p:extLst>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50367" y="-37654"/>
            <a:ext cx="10907486" cy="788765"/>
          </a:xfrm>
        </p:spPr>
        <p:txBody>
          <a:bodyPr>
            <a:normAutofit/>
          </a:bodyPr>
          <a:lstStyle/>
          <a:p>
            <a:pPr lvl="0"/>
            <a:r>
              <a:rPr lang="en-GB" sz="4000" dirty="0" err="1" smtClean="0">
                <a:solidFill>
                  <a:schemeClr val="accent1">
                    <a:lumMod val="75000"/>
                  </a:schemeClr>
                </a:solidFill>
              </a:rPr>
              <a:t>Mali</a:t>
            </a:r>
            <a:r>
              <a:rPr lang="en-GB" sz="4000" dirty="0" smtClean="0">
                <a:solidFill>
                  <a:schemeClr val="accent1">
                    <a:lumMod val="75000"/>
                  </a:schemeClr>
                </a:solidFill>
              </a:rPr>
              <a:t>, Rural Electrification Programme</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4220569589"/>
              </p:ext>
            </p:extLst>
          </p:nvPr>
        </p:nvGraphicFramePr>
        <p:xfrm>
          <a:off x="370115" y="794656"/>
          <a:ext cx="11517084" cy="5358446"/>
        </p:xfrm>
        <a:graphic>
          <a:graphicData uri="http://schemas.openxmlformats.org/drawingml/2006/table">
            <a:tbl>
              <a:tblPr/>
              <a:tblGrid>
                <a:gridCol w="1919514">
                  <a:extLst>
                    <a:ext uri="{9D8B030D-6E8A-4147-A177-3AD203B41FA5}">
                      <a16:colId xmlns:a16="http://schemas.microsoft.com/office/drawing/2014/main" val="20000"/>
                    </a:ext>
                  </a:extLst>
                </a:gridCol>
                <a:gridCol w="1919514">
                  <a:extLst>
                    <a:ext uri="{9D8B030D-6E8A-4147-A177-3AD203B41FA5}">
                      <a16:colId xmlns:a16="http://schemas.microsoft.com/office/drawing/2014/main" val="20001"/>
                    </a:ext>
                  </a:extLst>
                </a:gridCol>
                <a:gridCol w="1919514">
                  <a:extLst>
                    <a:ext uri="{9D8B030D-6E8A-4147-A177-3AD203B41FA5}">
                      <a16:colId xmlns:a16="http://schemas.microsoft.com/office/drawing/2014/main" val="20002"/>
                    </a:ext>
                  </a:extLst>
                </a:gridCol>
                <a:gridCol w="1919514">
                  <a:extLst>
                    <a:ext uri="{9D8B030D-6E8A-4147-A177-3AD203B41FA5}">
                      <a16:colId xmlns:a16="http://schemas.microsoft.com/office/drawing/2014/main" val="20003"/>
                    </a:ext>
                  </a:extLst>
                </a:gridCol>
                <a:gridCol w="1919514">
                  <a:extLst>
                    <a:ext uri="{9D8B030D-6E8A-4147-A177-3AD203B41FA5}">
                      <a16:colId xmlns:a16="http://schemas.microsoft.com/office/drawing/2014/main" val="20004"/>
                    </a:ext>
                  </a:extLst>
                </a:gridCol>
                <a:gridCol w="1919514">
                  <a:extLst>
                    <a:ext uri="{9D8B030D-6E8A-4147-A177-3AD203B41FA5}">
                      <a16:colId xmlns:a16="http://schemas.microsoft.com/office/drawing/2014/main" val="20005"/>
                    </a:ext>
                  </a:extLst>
                </a:gridCol>
              </a:tblGrid>
              <a:tr h="469576">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69576">
                <a:tc rowSpan="2">
                  <a:txBody>
                    <a:bodyPr/>
                    <a:lstStyle/>
                    <a:p>
                      <a:pPr algn="ctr" fontAlgn="ctr"/>
                      <a:r>
                        <a:rPr lang="en-GB" sz="1400" b="0" i="0" u="none" strike="noStrike">
                          <a:solidFill>
                            <a:srgbClr val="000000"/>
                          </a:solidFill>
                          <a:effectLst/>
                          <a:latin typeface="Calibri"/>
                        </a:rPr>
                        <a:t>Grid Extension</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Government/ Public Utility</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smtClean="0">
                          <a:solidFill>
                            <a:srgbClr val="000000"/>
                          </a:solidFill>
                          <a:effectLst/>
                          <a:latin typeface="Calibri"/>
                        </a:rPr>
                        <a:t>Concession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2"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rowSpan="4">
                  <a:txBody>
                    <a:bodyPr/>
                    <a:lstStyle/>
                    <a:p>
                      <a:pPr algn="ctr" fontAlgn="ctr"/>
                      <a:r>
                        <a:rPr lang="en-GB" sz="1400" b="0" i="0" u="none" strike="noStrike">
                          <a:solidFill>
                            <a:srgbClr val="000000"/>
                          </a:solidFill>
                          <a:effectLst/>
                          <a:latin typeface="Calibri"/>
                        </a:rPr>
                        <a:t>Uniform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ctr" fontAlgn="ctr"/>
                      <a:r>
                        <a:rPr lang="en-GB" sz="1400" b="0" i="0" u="none" strike="noStrike">
                          <a:solidFill>
                            <a:srgbClr val="000000"/>
                          </a:solidFill>
                          <a:effectLst/>
                          <a:latin typeface="Calibri"/>
                        </a:rPr>
                        <a:t>Direct Energy Access Provision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6957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User 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Institutional </a:t>
                      </a:r>
                      <a:r>
                        <a:rPr lang="en-GB" sz="1400" b="0" i="0" u="none" strike="noStrike" dirty="0" smtClean="0">
                          <a:solidFill>
                            <a:schemeClr val="bg1"/>
                          </a:solidFill>
                          <a:effectLst/>
                          <a:latin typeface="Calibri"/>
                        </a:rPr>
                        <a:t>Restructuring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2"/>
                  </a:ext>
                </a:extLst>
              </a:tr>
              <a:tr h="432252">
                <a:tc rowSpan="2">
                  <a:txBody>
                    <a:bodyPr/>
                    <a:lstStyle/>
                    <a:p>
                      <a:pPr algn="ctr" fontAlgn="ctr"/>
                      <a:r>
                        <a:rPr lang="en-GB" sz="1400" b="0" i="0" u="none" strike="noStrike" dirty="0">
                          <a:solidFill>
                            <a:srgbClr val="000000"/>
                          </a:solidFill>
                          <a:effectLst/>
                          <a:latin typeface="Calibri"/>
                        </a:rPr>
                        <a:t>Grid-connected </a:t>
                      </a:r>
                      <a:r>
                        <a:rPr lang="en-GB" sz="1400" b="0" i="0" u="none" strike="noStrike" dirty="0" smtClean="0">
                          <a:solidFill>
                            <a:srgbClr val="000000"/>
                          </a:solidFill>
                          <a:effectLst/>
                          <a:latin typeface="Calibri"/>
                        </a:rPr>
                        <a:t>mini-grid/ </a:t>
                      </a:r>
                      <a:r>
                        <a:rPr lang="en-GB" sz="1400" b="0" i="0" u="none" strike="noStrike" dirty="0">
                          <a:solidFill>
                            <a:srgbClr val="000000"/>
                          </a:solidFill>
                          <a:effectLst/>
                          <a:latin typeface="Calibri"/>
                        </a:rPr>
                        <a:t>distribution system</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chemeClr val="bg1"/>
                          </a:solidFill>
                          <a:effectLst/>
                          <a:latin typeface="Calibri"/>
                        </a:rPr>
                        <a:t>Regulatory </a:t>
                      </a:r>
                      <a:r>
                        <a:rPr lang="en-GB" sz="1400" b="0" i="0" u="none" strike="noStrike" dirty="0" smtClean="0">
                          <a:solidFill>
                            <a:schemeClr val="bg1"/>
                          </a:solidFill>
                          <a:effectLst/>
                          <a:latin typeface="Calibri"/>
                        </a:rPr>
                        <a:t>Reform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28480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Policy &amp; Target Setting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04362">
                <a:tc rowSpan="3">
                  <a:txBody>
                    <a:bodyPr/>
                    <a:lstStyle/>
                    <a:p>
                      <a:pPr algn="ctr" fontAlgn="ctr"/>
                      <a:r>
                        <a:rPr lang="en-GB" sz="1400" b="0" i="0" u="none" strike="noStrike" dirty="0">
                          <a:solidFill>
                            <a:schemeClr val="bg1"/>
                          </a:solidFill>
                          <a:effectLst/>
                          <a:latin typeface="Calibri"/>
                        </a:rPr>
                        <a:t>Isolated </a:t>
                      </a:r>
                      <a:r>
                        <a:rPr lang="en-GB" sz="1400" b="0" i="0" u="none" strike="noStrike" dirty="0" smtClean="0">
                          <a:solidFill>
                            <a:schemeClr val="bg1"/>
                          </a:solidFill>
                          <a:effectLst/>
                          <a:latin typeface="Calibri"/>
                        </a:rPr>
                        <a:t>mini-grid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7" action="ppaction://hlinksldjump"/>
                        </a:rPr>
                        <a:t>Return to Examples</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669900"/>
                    </a:solidFill>
                  </a:tcPr>
                </a:tc>
                <a:tc rowSpan="3">
                  <a:txBody>
                    <a:bodyPr/>
                    <a:lstStyle/>
                    <a:p>
                      <a:pPr algn="ctr" fontAlgn="ctr"/>
                      <a:r>
                        <a:rPr lang="en-GB" sz="1400" b="0" i="0" u="none" strike="noStrike">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License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chemeClr val="bg1"/>
                          </a:solidFill>
                          <a:effectLst/>
                          <a:latin typeface="Calibri"/>
                        </a:rPr>
                        <a:t>Individual Regulated </a:t>
                      </a:r>
                      <a:endParaRPr lang="en-GB" sz="1400" b="0" i="0" u="none" strike="noStrike" dirty="0" smtClean="0">
                        <a:solidFill>
                          <a:schemeClr val="bg1"/>
                        </a:solidFill>
                        <a:effectLst/>
                        <a:latin typeface="Calibri"/>
                      </a:endParaRP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183"/>
                    </a:solidFill>
                  </a:tcPr>
                </a:tc>
                <a:tc rowSpan="2">
                  <a:txBody>
                    <a:bodyPr/>
                    <a:lstStyle/>
                    <a:p>
                      <a:pPr algn="ctr" fontAlgn="ctr"/>
                      <a:r>
                        <a:rPr lang="en-GB" sz="1400" b="0" i="0" u="none" strike="noStrike">
                          <a:solidFill>
                            <a:srgbClr val="000000"/>
                          </a:solidFill>
                          <a:effectLst/>
                          <a:latin typeface="Calibri"/>
                        </a:rPr>
                        <a:t>Cross-Subsidies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Quality/Technical Standards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5"/>
                  </a:ext>
                </a:extLst>
              </a:tr>
              <a:tr h="432252">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Technical </a:t>
                      </a:r>
                      <a:r>
                        <a:rPr lang="en-GB" sz="1400" b="0" i="0" u="none" strike="noStrike" dirty="0" smtClean="0">
                          <a:solidFill>
                            <a:schemeClr val="bg1"/>
                          </a:solidFill>
                          <a:effectLst/>
                          <a:latin typeface="Calibri"/>
                        </a:rPr>
                        <a:t>Assistance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6"/>
                  </a:ext>
                </a:extLst>
              </a:tr>
              <a:tr h="46957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a:solidFill>
                            <a:schemeClr val="bg1"/>
                          </a:solidFill>
                          <a:effectLst/>
                          <a:latin typeface="Calibri"/>
                        </a:rPr>
                        <a:t>Tax </a:t>
                      </a:r>
                      <a:r>
                        <a:rPr lang="en-GB" sz="1400" b="0" i="0" u="none" strike="noStrike" dirty="0" smtClean="0">
                          <a:solidFill>
                            <a:schemeClr val="bg1"/>
                          </a:solidFill>
                          <a:effectLst/>
                          <a:latin typeface="Calibri"/>
                        </a:rPr>
                        <a:t>Exemptions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tc>
                  <a:txBody>
                    <a:bodyPr/>
                    <a:lstStyle/>
                    <a:p>
                      <a:pPr algn="ctr" fontAlgn="ctr"/>
                      <a:r>
                        <a:rPr lang="en-GB" sz="1400" b="0" i="0" u="none" strike="noStrike">
                          <a:solidFill>
                            <a:srgbClr val="000000"/>
                          </a:solidFill>
                          <a:effectLst/>
                          <a:latin typeface="Calibri"/>
                        </a:rPr>
                        <a:t>Capacity Building/ Awareness Raising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704362">
                <a:tc rowSpan="4">
                  <a:txBody>
                    <a:bodyPr/>
                    <a:lstStyle/>
                    <a:p>
                      <a:pPr algn="ctr" fontAlgn="ctr"/>
                      <a:r>
                        <a:rPr lang="en-GB" sz="1400" b="0" i="0" u="none" strike="noStrike" dirty="0">
                          <a:solidFill>
                            <a:srgbClr val="000000"/>
                          </a:solidFill>
                          <a:effectLst/>
                          <a:latin typeface="Calibri"/>
                        </a:rPr>
                        <a:t>Standalone systems </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2" action="ppaction://hlinksldjump"/>
                        </a:rPr>
                        <a:t>Return to Examples</a:t>
                      </a: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34787">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Demand Promotion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45509">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4787">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6" name="TextBox 5">
            <a:hlinkClick r:id="rId13"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4" action="ppaction://hlinksldjump"/>
              </a:rPr>
              <a:t>CATEGORY DASHBOARD</a:t>
            </a:r>
            <a:endParaRPr lang="en-GB" dirty="0"/>
          </a:p>
        </p:txBody>
      </p:sp>
      <p:sp>
        <p:nvSpPr>
          <p:cNvPr id="7" name="TextBox 6">
            <a:hlinkClick r:id="rId13"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5" action="ppaction://hlinksldjump"/>
              </a:rPr>
              <a:t>EXAMPLES TABLE</a:t>
            </a:r>
            <a:endParaRPr lang="en-GB" dirty="0"/>
          </a:p>
        </p:txBody>
      </p:sp>
    </p:spTree>
    <p:extLst>
      <p:ext uri="{BB962C8B-B14F-4D97-AF65-F5344CB8AC3E}">
        <p14:creationId xmlns:p14="http://schemas.microsoft.com/office/powerpoint/2010/main" val="2374615316"/>
      </p:ext>
    </p:extLst>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168284"/>
            <a:ext cx="10907486" cy="788765"/>
          </a:xfrm>
        </p:spPr>
        <p:txBody>
          <a:bodyPr>
            <a:normAutofit/>
          </a:bodyPr>
          <a:lstStyle/>
          <a:p>
            <a:pPr lvl="0"/>
            <a:r>
              <a:rPr lang="en-GB" sz="4000" dirty="0" smtClean="0">
                <a:solidFill>
                  <a:schemeClr val="accent1">
                    <a:lumMod val="75000"/>
                  </a:schemeClr>
                </a:solidFill>
              </a:rPr>
              <a:t>Nepal, Rural Energy Development Programme</a:t>
            </a:r>
            <a:endParaRPr lang="en-GB" sz="4000" dirty="0">
              <a:solidFill>
                <a:schemeClr val="accent1">
                  <a:lumMod val="75000"/>
                </a:schemeClr>
              </a:solidFill>
            </a:endParaRPr>
          </a:p>
        </p:txBody>
      </p:sp>
      <p:sp>
        <p:nvSpPr>
          <p:cNvPr id="5" name="Content Placeholder 4"/>
          <p:cNvSpPr>
            <a:spLocks noGrp="1"/>
          </p:cNvSpPr>
          <p:nvPr>
            <p:ph idx="1"/>
          </p:nvPr>
        </p:nvSpPr>
        <p:spPr>
          <a:xfrm>
            <a:off x="185053" y="552339"/>
            <a:ext cx="12006947" cy="6183090"/>
          </a:xfrm>
        </p:spPr>
        <p:txBody>
          <a:bodyPr>
            <a:noAutofit/>
          </a:bodyPr>
          <a:lstStyle/>
          <a:p>
            <a:pPr marL="0" indent="0">
              <a:lnSpc>
                <a:spcPct val="100000"/>
              </a:lnSpc>
              <a:spcBef>
                <a:spcPts val="0"/>
              </a:spcBef>
              <a:buNone/>
            </a:pPr>
            <a:r>
              <a:rPr lang="en-GB" sz="1500" b="1" dirty="0">
                <a:solidFill>
                  <a:schemeClr val="accent1">
                    <a:lumMod val="75000"/>
                  </a:schemeClr>
                </a:solidFill>
                <a:latin typeface="+mj-lt"/>
              </a:rPr>
              <a:t>Categories </a:t>
            </a:r>
          </a:p>
          <a:p>
            <a:pPr marL="0" indent="0">
              <a:lnSpc>
                <a:spcPct val="100000"/>
              </a:lnSpc>
              <a:spcBef>
                <a:spcPts val="0"/>
              </a:spcBef>
              <a:buNone/>
            </a:pPr>
            <a:r>
              <a:rPr lang="en-GB" sz="1500" dirty="0">
                <a:latin typeface="+mj-lt"/>
              </a:rPr>
              <a:t>(</a:t>
            </a:r>
            <a:r>
              <a:rPr lang="en-GB" sz="1500" dirty="0" smtClean="0">
                <a:latin typeface="+mj-lt"/>
              </a:rPr>
              <a:t>highlighted):</a:t>
            </a:r>
            <a:endParaRPr lang="en-GB" sz="1500" dirty="0">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r>
              <a:rPr lang="en-GB" sz="1500" b="1" dirty="0" smtClean="0">
                <a:solidFill>
                  <a:schemeClr val="accent1">
                    <a:lumMod val="75000"/>
                  </a:schemeClr>
                </a:solidFill>
                <a:latin typeface="+mj-lt"/>
              </a:rPr>
              <a:t/>
            </a:r>
            <a:br>
              <a:rPr lang="en-GB" sz="1500" b="1" dirty="0" smtClean="0">
                <a:solidFill>
                  <a:schemeClr val="accent1">
                    <a:lumMod val="75000"/>
                  </a:schemeClr>
                </a:solidFill>
                <a:latin typeface="+mj-lt"/>
              </a:rPr>
            </a:b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600"/>
              </a:spcBef>
              <a:buNone/>
            </a:pPr>
            <a:r>
              <a:rPr lang="en-GB" sz="1500" b="1" dirty="0" smtClean="0">
                <a:solidFill>
                  <a:schemeClr val="accent1">
                    <a:lumMod val="75000"/>
                  </a:schemeClr>
                </a:solidFill>
                <a:latin typeface="+mj-lt"/>
              </a:rPr>
              <a:t>Description </a:t>
            </a:r>
            <a:r>
              <a:rPr lang="en-GB" sz="1500" b="1" dirty="0">
                <a:solidFill>
                  <a:schemeClr val="accent1">
                    <a:lumMod val="75000"/>
                  </a:schemeClr>
                </a:solidFill>
                <a:latin typeface="+mj-lt"/>
              </a:rPr>
              <a:t>- </a:t>
            </a:r>
            <a:r>
              <a:rPr lang="en-GB" sz="1500" dirty="0" smtClean="0">
                <a:latin typeface="+mj-lt"/>
              </a:rPr>
              <a:t>The Rural Energy Development Programme (REDP) aimed to increase energy access from micro-hydro systems, based on a mobilization process which </a:t>
            </a:r>
            <a:r>
              <a:rPr lang="en-GB" sz="1500" dirty="0">
                <a:latin typeface="+mj-lt"/>
              </a:rPr>
              <a:t>put the community at the centre of planning and implementation. After its launch in 1996 as a small pilot initiative in five remote hill districts, the programme was scaled-up in response to the national Hydropower Development Policy of </a:t>
            </a:r>
            <a:r>
              <a:rPr lang="en-GB" sz="1500" dirty="0" smtClean="0">
                <a:latin typeface="+mj-lt"/>
              </a:rPr>
              <a:t>2001. Three </a:t>
            </a:r>
            <a:r>
              <a:rPr lang="en-GB" sz="1500" dirty="0">
                <a:latin typeface="+mj-lt"/>
              </a:rPr>
              <a:t>phases </a:t>
            </a:r>
            <a:r>
              <a:rPr lang="en-GB" sz="1500" dirty="0" smtClean="0">
                <a:latin typeface="+mj-lt"/>
              </a:rPr>
              <a:t>addressed </a:t>
            </a:r>
            <a:r>
              <a:rPr lang="en-GB" sz="1500" dirty="0">
                <a:latin typeface="+mj-lt"/>
              </a:rPr>
              <a:t>the </a:t>
            </a:r>
            <a:r>
              <a:rPr lang="en-GB" sz="1500" dirty="0" smtClean="0">
                <a:latin typeface="+mj-lt"/>
              </a:rPr>
              <a:t>cycle </a:t>
            </a:r>
            <a:r>
              <a:rPr lang="en-GB" sz="1500" dirty="0">
                <a:latin typeface="+mj-lt"/>
              </a:rPr>
              <a:t>of pilot operation, expansion, replication, mainstreaming and institutionalization. The programme expanded from 5 </a:t>
            </a:r>
            <a:r>
              <a:rPr lang="en-GB" sz="1500" dirty="0" smtClean="0">
                <a:latin typeface="+mj-lt"/>
              </a:rPr>
              <a:t>to </a:t>
            </a:r>
            <a:r>
              <a:rPr lang="en-GB" sz="1500" dirty="0">
                <a:latin typeface="+mj-lt"/>
              </a:rPr>
              <a:t>40 districts in its third phase from 2007-11. Communities were selected based on technical feasibility and requests from residents </a:t>
            </a:r>
            <a:r>
              <a:rPr lang="en-GB" sz="1500" dirty="0" smtClean="0">
                <a:latin typeface="+mj-lt"/>
              </a:rPr>
              <a:t>willing </a:t>
            </a:r>
            <a:r>
              <a:rPr lang="en-GB" sz="1500" dirty="0">
                <a:latin typeface="+mj-lt"/>
              </a:rPr>
              <a:t>to implement, manage and partly finance each proposed scheme, thereby ensuring </a:t>
            </a:r>
            <a:r>
              <a:rPr lang="en-GB" sz="1500" dirty="0" smtClean="0">
                <a:latin typeface="+mj-lt"/>
              </a:rPr>
              <a:t>ownership </a:t>
            </a:r>
            <a:r>
              <a:rPr lang="en-GB" sz="1500" dirty="0">
                <a:latin typeface="+mj-lt"/>
              </a:rPr>
              <a:t>and timely </a:t>
            </a:r>
            <a:r>
              <a:rPr lang="en-GB" sz="1500" dirty="0" smtClean="0">
                <a:latin typeface="+mj-lt"/>
              </a:rPr>
              <a:t>execution. </a:t>
            </a:r>
            <a:r>
              <a:rPr lang="en-GB" sz="1500" dirty="0">
                <a:latin typeface="+mj-lt"/>
              </a:rPr>
              <a:t>The REDP operated at three </a:t>
            </a:r>
            <a:r>
              <a:rPr lang="en-GB" sz="1500" dirty="0" smtClean="0">
                <a:latin typeface="+mj-lt"/>
              </a:rPr>
              <a:t>levels. </a:t>
            </a:r>
            <a:r>
              <a:rPr lang="en-GB" sz="1500" dirty="0">
                <a:latin typeface="+mj-lt"/>
              </a:rPr>
              <a:t>At the community level, activities focused on planning, implementation, operation, and maintenance of </a:t>
            </a:r>
            <a:r>
              <a:rPr lang="en-GB" sz="1500" dirty="0" smtClean="0">
                <a:latin typeface="+mj-lt"/>
              </a:rPr>
              <a:t>energy </a:t>
            </a:r>
            <a:r>
              <a:rPr lang="en-GB" sz="1500" dirty="0">
                <a:latin typeface="+mj-lt"/>
              </a:rPr>
              <a:t>systems. This included </a:t>
            </a:r>
            <a:r>
              <a:rPr lang="en-GB" sz="1500" dirty="0" smtClean="0">
                <a:latin typeface="+mj-lt"/>
              </a:rPr>
              <a:t>establishment </a:t>
            </a:r>
            <a:r>
              <a:rPr lang="en-GB" sz="1500" dirty="0">
                <a:latin typeface="+mj-lt"/>
              </a:rPr>
              <a:t>of Community Energy Funds where revenues - from grants, subsidies, charity, loans and tariff collection - were deposited, and payments </a:t>
            </a:r>
            <a:r>
              <a:rPr lang="en-GB" sz="1500" dirty="0" smtClean="0">
                <a:latin typeface="+mj-lt"/>
              </a:rPr>
              <a:t>made </a:t>
            </a:r>
            <a:r>
              <a:rPr lang="en-GB" sz="1500" dirty="0">
                <a:latin typeface="+mj-lt"/>
              </a:rPr>
              <a:t>for </a:t>
            </a:r>
            <a:r>
              <a:rPr lang="en-GB" sz="1500" dirty="0" smtClean="0">
                <a:latin typeface="+mj-lt"/>
              </a:rPr>
              <a:t>operations, </a:t>
            </a:r>
            <a:r>
              <a:rPr lang="en-GB" sz="1500" dirty="0">
                <a:latin typeface="+mj-lt"/>
              </a:rPr>
              <a:t>repairs and maintenance (done entirely by the </a:t>
            </a:r>
            <a:r>
              <a:rPr lang="en-GB" sz="1500" dirty="0" smtClean="0">
                <a:latin typeface="+mj-lt"/>
              </a:rPr>
              <a:t>community).  </a:t>
            </a:r>
            <a:r>
              <a:rPr lang="en-GB" sz="1500" dirty="0">
                <a:latin typeface="+mj-lt"/>
              </a:rPr>
              <a:t>Tariffs were set at local </a:t>
            </a:r>
            <a:r>
              <a:rPr lang="en-GB" sz="1500" dirty="0" smtClean="0">
                <a:latin typeface="+mj-lt"/>
              </a:rPr>
              <a:t>level, with flat </a:t>
            </a:r>
            <a:r>
              <a:rPr lang="en-GB" sz="1500" dirty="0">
                <a:latin typeface="+mj-lt"/>
              </a:rPr>
              <a:t>tariffs ranging from RS 0.25-2/W/month </a:t>
            </a:r>
            <a:r>
              <a:rPr lang="en-GB" sz="1500" dirty="0" smtClean="0">
                <a:latin typeface="+mj-lt"/>
              </a:rPr>
              <a:t>applied </a:t>
            </a:r>
            <a:r>
              <a:rPr lang="en-GB" sz="1500" dirty="0">
                <a:latin typeface="+mj-lt"/>
              </a:rPr>
              <a:t>in most cases</a:t>
            </a:r>
            <a:r>
              <a:rPr lang="en-GB" sz="1500" dirty="0" smtClean="0">
                <a:latin typeface="+mj-lt"/>
              </a:rPr>
              <a:t>,. </a:t>
            </a:r>
            <a:r>
              <a:rPr lang="en-GB" sz="1500" dirty="0">
                <a:latin typeface="+mj-lt"/>
              </a:rPr>
              <a:t>At the district level, activities focused on </a:t>
            </a:r>
            <a:r>
              <a:rPr lang="en-GB" sz="1500" dirty="0" smtClean="0">
                <a:latin typeface="+mj-lt"/>
              </a:rPr>
              <a:t>building </a:t>
            </a:r>
            <a:r>
              <a:rPr lang="en-GB" sz="1500" dirty="0">
                <a:latin typeface="+mj-lt"/>
              </a:rPr>
              <a:t>capacity to plan, manage, and monitor the rural energy development process.  At the national level, activities focused on policy </a:t>
            </a:r>
            <a:r>
              <a:rPr lang="en-GB" sz="1500" dirty="0" smtClean="0">
                <a:latin typeface="+mj-lt"/>
              </a:rPr>
              <a:t>                  support </a:t>
            </a:r>
            <a:r>
              <a:rPr lang="en-GB" sz="1500" dirty="0">
                <a:latin typeface="+mj-lt"/>
              </a:rPr>
              <a:t>and coordination based on lessons learnt from decentralized local operations.</a:t>
            </a:r>
          </a:p>
          <a:p>
            <a:pPr marL="0" indent="0">
              <a:spcBef>
                <a:spcPts val="0"/>
              </a:spcBef>
              <a:buNone/>
            </a:pPr>
            <a:endParaRPr lang="en-GB" sz="1500" dirty="0">
              <a:latin typeface="+mj-lt"/>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8" name="Picture 7" descr="strommast_06.jpg"/>
          <p:cNvPicPr>
            <a:picLocks noChangeAspect="1"/>
          </p:cNvPicPr>
          <p:nvPr/>
        </p:nvPicPr>
        <p:blipFill>
          <a:blip r:embed="rId3" cstate="screen"/>
          <a:srcRect/>
          <a:stretch>
            <a:fillRect/>
          </a:stretch>
        </p:blipFill>
        <p:spPr>
          <a:xfrm>
            <a:off x="10441230" y="2110055"/>
            <a:ext cx="1750770" cy="2170176"/>
          </a:xfrm>
          <a:prstGeom prst="rect">
            <a:avLst/>
          </a:prstGeom>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1283" y="696323"/>
            <a:ext cx="7724775" cy="375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2265815"/>
      </p:ext>
    </p:extLst>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1629" y="914400"/>
            <a:ext cx="11244943" cy="5943600"/>
          </a:xfrm>
        </p:spPr>
        <p:txBody>
          <a:bodyPr>
            <a:noAutofit/>
          </a:bodyPr>
          <a:lstStyle/>
          <a:p>
            <a:pPr marL="0" indent="0">
              <a:buNone/>
            </a:pPr>
            <a:r>
              <a:rPr lang="en-GB" sz="1600" b="1" dirty="0" smtClean="0">
                <a:solidFill>
                  <a:schemeClr val="accent1">
                    <a:lumMod val="75000"/>
                  </a:schemeClr>
                </a:solidFill>
                <a:latin typeface="+mj-lt"/>
                <a:ea typeface="+mj-ea"/>
                <a:cs typeface="+mj-cs"/>
              </a:rPr>
              <a:t>Context</a:t>
            </a:r>
            <a:r>
              <a:rPr lang="en-GB" sz="1600" b="1" dirty="0">
                <a:solidFill>
                  <a:schemeClr val="accent1">
                    <a:lumMod val="75000"/>
                  </a:schemeClr>
                </a:solidFill>
                <a:latin typeface="+mj-lt"/>
                <a:ea typeface="+mj-ea"/>
                <a:cs typeface="+mj-cs"/>
              </a:rPr>
              <a:t>: </a:t>
            </a:r>
            <a:r>
              <a:rPr lang="en-GB" sz="1600" dirty="0">
                <a:latin typeface="+mj-lt"/>
                <a:ea typeface="+mj-ea"/>
                <a:cs typeface="+mj-cs"/>
              </a:rPr>
              <a:t>Nepal has no known major oil, gas, or coal reserves, and its position in the Himalayas makes it hard to reach rural communities, many of which  are extremely remote. Nepal has one of the world’s lowest rates of per capita electricity consumption, with an average in  2007 of 86 kWh/year rising to </a:t>
            </a:r>
            <a:r>
              <a:rPr lang="en-GB" sz="1600" dirty="0" smtClean="0">
                <a:latin typeface="+mj-lt"/>
                <a:ea typeface="+mj-ea"/>
                <a:cs typeface="+mj-cs"/>
              </a:rPr>
              <a:t>139kWh/year </a:t>
            </a:r>
            <a:r>
              <a:rPr lang="en-GB" sz="1600" dirty="0">
                <a:latin typeface="+mj-lt"/>
                <a:ea typeface="+mj-ea"/>
                <a:cs typeface="+mj-cs"/>
              </a:rPr>
              <a:t>by </a:t>
            </a:r>
            <a:r>
              <a:rPr lang="en-GB" sz="1600" dirty="0" smtClean="0">
                <a:latin typeface="+mj-lt"/>
                <a:ea typeface="+mj-ea"/>
                <a:cs typeface="+mj-cs"/>
              </a:rPr>
              <a:t>2014. </a:t>
            </a:r>
            <a:r>
              <a:rPr lang="en-GB" sz="1600" dirty="0">
                <a:latin typeface="+mj-lt"/>
                <a:ea typeface="+mj-ea"/>
                <a:cs typeface="+mj-cs"/>
              </a:rPr>
              <a:t>Between 2005 and 2014 peak demand more than doubled from 557 to 1200 MW. In the same period of time annual electricity production increased from 2642 </a:t>
            </a:r>
            <a:r>
              <a:rPr lang="en-GB" sz="1600" dirty="0" err="1">
                <a:latin typeface="+mj-lt"/>
                <a:ea typeface="+mj-ea"/>
                <a:cs typeface="+mj-cs"/>
              </a:rPr>
              <a:t>GWh</a:t>
            </a:r>
            <a:r>
              <a:rPr lang="en-GB" sz="1600" dirty="0">
                <a:latin typeface="+mj-lt"/>
                <a:ea typeface="+mj-ea"/>
                <a:cs typeface="+mj-cs"/>
              </a:rPr>
              <a:t> to 4631 </a:t>
            </a:r>
            <a:r>
              <a:rPr lang="en-GB" sz="1600" dirty="0" err="1">
                <a:latin typeface="+mj-lt"/>
                <a:ea typeface="+mj-ea"/>
                <a:cs typeface="+mj-cs"/>
              </a:rPr>
              <a:t>GWh</a:t>
            </a:r>
            <a:r>
              <a:rPr lang="en-GB" sz="1600" dirty="0">
                <a:latin typeface="+mj-lt"/>
                <a:ea typeface="+mj-ea"/>
                <a:cs typeface="+mj-cs"/>
              </a:rPr>
              <a:t>. Out of these, 3558 </a:t>
            </a:r>
            <a:r>
              <a:rPr lang="en-GB" sz="1600" dirty="0" err="1">
                <a:latin typeface="+mj-lt"/>
                <a:ea typeface="+mj-ea"/>
                <a:cs typeface="+mj-cs"/>
              </a:rPr>
              <a:t>GWh</a:t>
            </a:r>
            <a:r>
              <a:rPr lang="en-GB" sz="1600" dirty="0">
                <a:latin typeface="+mj-lt"/>
                <a:ea typeface="+mj-ea"/>
                <a:cs typeface="+mj-cs"/>
              </a:rPr>
              <a:t> were produced domestically, while 1072 </a:t>
            </a:r>
            <a:r>
              <a:rPr lang="en-GB" sz="1600" dirty="0" err="1">
                <a:latin typeface="+mj-lt"/>
                <a:ea typeface="+mj-ea"/>
                <a:cs typeface="+mj-cs"/>
              </a:rPr>
              <a:t>GWh</a:t>
            </a:r>
            <a:r>
              <a:rPr lang="en-GB" sz="1600" dirty="0">
                <a:latin typeface="+mj-lt"/>
                <a:ea typeface="+mj-ea"/>
                <a:cs typeface="+mj-cs"/>
              </a:rPr>
              <a:t> were imported from India.  88% of the population relies on traditional biomass fuels for cooking and heating; about 45% of the population has access to electricity (only 8% in rural areas).  The National Electricity Authority (NEA) serves only 15 % of the total population with electricity supplied from the main grid and, for these customers, average electricity supply is less than eight hours per day, with load shedding accounting for up to 16 hours during winter.  (This level of </a:t>
            </a:r>
            <a:r>
              <a:rPr lang="en-GB" sz="1600" dirty="0" smtClean="0">
                <a:latin typeface="+mj-lt"/>
                <a:ea typeface="+mj-ea"/>
                <a:cs typeface="+mj-cs"/>
              </a:rPr>
              <a:t>intermittency </a:t>
            </a:r>
            <a:r>
              <a:rPr lang="en-GB" sz="1600" dirty="0">
                <a:latin typeface="+mj-lt"/>
                <a:ea typeface="+mj-ea"/>
                <a:cs typeface="+mj-cs"/>
              </a:rPr>
              <a:t>means that even those </a:t>
            </a:r>
            <a:r>
              <a:rPr lang="en-GB" sz="1600" dirty="0" smtClean="0">
                <a:latin typeface="+mj-lt"/>
                <a:ea typeface="+mj-ea"/>
                <a:cs typeface="+mj-cs"/>
              </a:rPr>
              <a:t>consumers </a:t>
            </a:r>
            <a:r>
              <a:rPr lang="en-GB" sz="1600" dirty="0">
                <a:latin typeface="+mj-lt"/>
                <a:ea typeface="+mj-ea"/>
                <a:cs typeface="+mj-cs"/>
              </a:rPr>
              <a:t>who are connected to the national grid may receive electricity for only 8 hours per day, which means at most a Tier 3 energy supply).  The remaining 30% of the population with electricity access are served by the thousands of small installations (e.g. diesel </a:t>
            </a:r>
            <a:r>
              <a:rPr lang="en-GB" sz="1600" dirty="0" err="1">
                <a:latin typeface="+mj-lt"/>
                <a:ea typeface="+mj-ea"/>
                <a:cs typeface="+mj-cs"/>
              </a:rPr>
              <a:t>gensets</a:t>
            </a:r>
            <a:r>
              <a:rPr lang="en-GB" sz="1600" dirty="0">
                <a:latin typeface="+mj-lt"/>
                <a:ea typeface="+mj-ea"/>
                <a:cs typeface="+mj-cs"/>
              </a:rPr>
              <a:t>, micro-hydro systems, solar home systems, small island mini-grids.) that are mostly installed at the users' premises in Nepal. There are however untapped hydropower resources of about 83,000 MW, with 43,000 MW deemed to be economically viable for development</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Objectives:</a:t>
            </a:r>
            <a:r>
              <a:rPr lang="en-GB" sz="1600" dirty="0" smtClean="0">
                <a:solidFill>
                  <a:schemeClr val="accent1">
                    <a:lumMod val="75000"/>
                  </a:schemeClr>
                </a:solidFill>
                <a:latin typeface="+mj-lt"/>
                <a:ea typeface="+mj-ea"/>
                <a:cs typeface="+mj-cs"/>
              </a:rPr>
              <a:t> </a:t>
            </a:r>
            <a:r>
              <a:rPr lang="en-GB" sz="1600" dirty="0" smtClean="0">
                <a:latin typeface="+mj-lt"/>
                <a:ea typeface="+mj-ea"/>
                <a:cs typeface="+mj-cs"/>
              </a:rPr>
              <a:t>REDP </a:t>
            </a:r>
            <a:r>
              <a:rPr lang="en-GB" sz="1600" dirty="0">
                <a:latin typeface="+mj-lt"/>
                <a:ea typeface="+mj-ea"/>
                <a:cs typeface="+mj-cs"/>
              </a:rPr>
              <a:t>was launched in 1996 with the aim of expanding energy access to remote rural communities, strengthening capacities of energy institutions and establishing a national rural energy policy framework.  The ultimate objectives were:  i) develop best practices for rural electrification, bringing new models and continuous learning for rural energy access and poverty alleviation in Nepal; ii) build local capacity to increase energy access through a community management model in 40 districts, iii) develop productive and other end uses, including for women and the socially excluded; iv) support the AEPC for energy planning and the preparation of a Rural Energy Policy; and v) pilot innovative approaches for long-term micro-/mini hydro</a:t>
            </a:r>
            <a:r>
              <a:rPr lang="en-GB" sz="1600" dirty="0" smtClean="0">
                <a:latin typeface="+mj-lt"/>
                <a:ea typeface="+mj-ea"/>
                <a:cs typeface="+mj-cs"/>
              </a:rPr>
              <a:t>. </a:t>
            </a:r>
            <a:r>
              <a:rPr lang="en-GB" sz="1600" dirty="0">
                <a:latin typeface="+mj-lt"/>
                <a:ea typeface="+mj-ea"/>
                <a:cs typeface="+mj-cs"/>
              </a:rPr>
              <a:t>There were few quantitative targets, though the aim </a:t>
            </a:r>
            <a:r>
              <a:rPr lang="en-GB" sz="1600" dirty="0" smtClean="0">
                <a:latin typeface="+mj-lt"/>
                <a:ea typeface="+mj-ea"/>
                <a:cs typeface="+mj-cs"/>
              </a:rPr>
              <a:t>for phase II was to </a:t>
            </a:r>
            <a:r>
              <a:rPr lang="en-GB" sz="1600" dirty="0">
                <a:latin typeface="+mj-lt"/>
                <a:ea typeface="+mj-ea"/>
                <a:cs typeface="+mj-cs"/>
              </a:rPr>
              <a:t>provide 3MW of increased supply </a:t>
            </a:r>
            <a:r>
              <a:rPr lang="en-GB" sz="1600" dirty="0" smtClean="0">
                <a:latin typeface="+mj-lt"/>
                <a:ea typeface="+mj-ea"/>
                <a:cs typeface="+mj-cs"/>
              </a:rPr>
              <a:t>(though the outcome fell </a:t>
            </a:r>
            <a:r>
              <a:rPr lang="en-GB" sz="1600" dirty="0">
                <a:latin typeface="+mj-lt"/>
                <a:ea typeface="+mj-ea"/>
                <a:cs typeface="+mj-cs"/>
              </a:rPr>
              <a:t>20% short of this aim).</a:t>
            </a:r>
          </a:p>
          <a:p>
            <a:pPr marL="0" indent="0">
              <a:buNone/>
            </a:pPr>
            <a:r>
              <a:rPr lang="en-GB" sz="1600" b="1" dirty="0" smtClean="0">
                <a:solidFill>
                  <a:schemeClr val="accent1">
                    <a:lumMod val="75000"/>
                  </a:schemeClr>
                </a:solidFill>
                <a:latin typeface="+mj-lt"/>
                <a:ea typeface="+mj-ea"/>
                <a:cs typeface="+mj-cs"/>
              </a:rPr>
              <a:t>Legal </a:t>
            </a:r>
            <a:r>
              <a:rPr lang="en-GB" sz="1600" b="1" dirty="0">
                <a:solidFill>
                  <a:schemeClr val="accent1">
                    <a:lumMod val="75000"/>
                  </a:schemeClr>
                </a:solidFill>
                <a:latin typeface="+mj-lt"/>
                <a:ea typeface="+mj-ea"/>
                <a:cs typeface="+mj-cs"/>
              </a:rPr>
              <a:t>Basis: </a:t>
            </a:r>
            <a:r>
              <a:rPr lang="en-GB" sz="1600" dirty="0">
                <a:latin typeface="+mj-lt"/>
                <a:ea typeface="+mj-ea"/>
                <a:cs typeface="+mj-cs"/>
              </a:rPr>
              <a:t>The Renewable Energy Development Programme (REDP) of Nepal was an international co-operation programme supported by the World Bank and United Nations Development Programme, in partnership with the national Government.  The Alternative Energy Promotion Centre (AEPC), the managing agency for REDP, is a Government entity. The Department of Electricity Development (</a:t>
            </a:r>
            <a:r>
              <a:rPr lang="en-GB" sz="1600" dirty="0" err="1">
                <a:latin typeface="+mj-lt"/>
                <a:ea typeface="+mj-ea"/>
                <a:cs typeface="+mj-cs"/>
              </a:rPr>
              <a:t>DoED</a:t>
            </a:r>
            <a:r>
              <a:rPr lang="en-GB" sz="1600" dirty="0">
                <a:latin typeface="+mj-lt"/>
                <a:ea typeface="+mj-ea"/>
                <a:cs typeface="+mj-cs"/>
              </a:rPr>
              <a:t>), oversees the issuing of licenses for hydropower projects, though no licensing is required for projects of up to 1,000 kW capacity.</a:t>
            </a:r>
          </a:p>
          <a:p>
            <a:pPr marL="0" indent="0">
              <a:buNone/>
            </a:pPr>
            <a:endParaRPr lang="en-GB" sz="1600" dirty="0">
              <a:latin typeface="+mj-lt"/>
              <a:ea typeface="+mj-ea"/>
              <a:cs typeface="+mj-cs"/>
            </a:endParaRP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Nepal, Rural Energy Development Programme</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898258254"/>
      </p:ext>
    </p:extLst>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08709" y="751505"/>
            <a:ext cx="11244305" cy="5921829"/>
          </a:xfrm>
        </p:spPr>
        <p:txBody>
          <a:bodyPr>
            <a:noAutofit/>
          </a:bodyPr>
          <a:lstStyle/>
          <a:p>
            <a:pPr marL="0" indent="0">
              <a:buNone/>
            </a:pPr>
            <a:r>
              <a:rPr lang="en-GB" sz="1600" b="1" dirty="0">
                <a:solidFill>
                  <a:schemeClr val="accent1">
                    <a:lumMod val="75000"/>
                  </a:schemeClr>
                </a:solidFill>
                <a:latin typeface="+mj-lt"/>
              </a:rPr>
              <a:t>Institutions, Roles and Responsibilities</a:t>
            </a:r>
            <a:r>
              <a:rPr lang="en-GB" sz="1600" dirty="0">
                <a:latin typeface="+mj-lt"/>
              </a:rPr>
              <a:t>:  Many entities – including the government, non-governmental organizations, international organizations, and private institutions – are involved in promoting renewable and rural energy service delivery in Nepal. Overarching authority for electrification efforts is provided by the Nepal Electricity Authority (NEA), established in 1984, whose primary objective is to generate, transmit, and distribute adequate, reliable, and affordable power by planning, constructing, operating, and maintaining all generation, transmission, and distribution facilities in Nepal’s power system. Thus, NEA’s engagement in rural electrification is primarily through the national grid </a:t>
            </a:r>
            <a:r>
              <a:rPr lang="en-GB" sz="1600" dirty="0" smtClean="0">
                <a:latin typeface="+mj-lt"/>
              </a:rPr>
              <a:t>system. </a:t>
            </a:r>
            <a:r>
              <a:rPr lang="en-GB" sz="1600" dirty="0">
                <a:latin typeface="+mj-lt"/>
              </a:rPr>
              <a:t>Off-grid, decentralized energy service provision is led by the Alternative Energy Promotion Centre (AEPC), established in 1996 as an autonomous agency within the Ministry of Environment (</a:t>
            </a:r>
            <a:r>
              <a:rPr lang="en-GB" sz="1600" dirty="0" err="1">
                <a:latin typeface="+mj-lt"/>
              </a:rPr>
              <a:t>MoEnv</a:t>
            </a:r>
            <a:r>
              <a:rPr lang="en-GB" sz="1600" dirty="0">
                <a:latin typeface="+mj-lt"/>
              </a:rPr>
              <a:t>). AEPC presides over various rural energy projects, including the Rural Energy Development Programme (REDP</a:t>
            </a:r>
            <a:r>
              <a:rPr lang="en-GB" sz="1600" dirty="0" smtClean="0">
                <a:latin typeface="+mj-lt"/>
              </a:rPr>
              <a:t>). REDP </a:t>
            </a:r>
            <a:r>
              <a:rPr lang="en-GB" sz="1600" dirty="0">
                <a:latin typeface="+mj-lt"/>
              </a:rPr>
              <a:t>projects received about 45% grant finance through the programme (from the World Bank and UNDP), a 16% subsidy from the Government of Nepal, and about 10% from Village and District Development Committee (VDC/DDC) funds, representing a total subsidy of approximately 70%.  The remainder was paid via the tariffs collected from users.  (The total programme cost for the Phase III was USD 35 million, which consisted of </a:t>
            </a:r>
            <a:r>
              <a:rPr lang="en-GB" sz="1600" dirty="0" smtClean="0">
                <a:latin typeface="+mj-lt"/>
              </a:rPr>
              <a:t>: </a:t>
            </a:r>
            <a:r>
              <a:rPr lang="en-GB" sz="1600" dirty="0">
                <a:latin typeface="+mj-lt"/>
              </a:rPr>
              <a:t>UNDP – USD 3.4 million; World Bank – USD 16 million; </a:t>
            </a:r>
            <a:r>
              <a:rPr lang="en-GB" sz="1600" dirty="0" err="1">
                <a:latin typeface="+mj-lt"/>
              </a:rPr>
              <a:t>GoN</a:t>
            </a:r>
            <a:r>
              <a:rPr lang="en-GB" sz="1600" dirty="0">
                <a:latin typeface="+mj-lt"/>
              </a:rPr>
              <a:t> – USD 5 million; and community – USD 10.6 million). Private sector firms such as the Rural Energy Services Centre (RESC) provided technical support services to communities for feasibility studies and installation, operation and maintenance of RE systems. </a:t>
            </a:r>
          </a:p>
          <a:p>
            <a:pPr marL="0" indent="0">
              <a:buNone/>
            </a:pPr>
            <a:r>
              <a:rPr lang="en-GB" sz="1600" b="1" dirty="0" smtClean="0">
                <a:solidFill>
                  <a:schemeClr val="accent1">
                    <a:lumMod val="75000"/>
                  </a:schemeClr>
                </a:solidFill>
                <a:latin typeface="+mj-lt"/>
                <a:ea typeface="+mj-ea"/>
                <a:cs typeface="+mj-cs"/>
              </a:rPr>
              <a:t>Interventions</a:t>
            </a:r>
            <a:r>
              <a:rPr lang="en-GB" sz="1600" b="1" dirty="0">
                <a:solidFill>
                  <a:schemeClr val="accent1">
                    <a:lumMod val="75000"/>
                  </a:schemeClr>
                </a:solidFill>
                <a:latin typeface="+mj-lt"/>
                <a:ea typeface="+mj-ea"/>
                <a:cs typeface="+mj-cs"/>
              </a:rPr>
              <a:t>:  </a:t>
            </a:r>
            <a:r>
              <a:rPr lang="en-GB" sz="1600" dirty="0">
                <a:latin typeface="+mj-lt"/>
              </a:rPr>
              <a:t>REDP focuses on involving local communities and building institutional capacities and local skills.  It created a Rural Energy Fund at the district level </a:t>
            </a:r>
            <a:r>
              <a:rPr lang="en-GB" sz="1600" dirty="0" smtClean="0">
                <a:latin typeface="+mj-lt"/>
              </a:rPr>
              <a:t>(</a:t>
            </a:r>
            <a:r>
              <a:rPr lang="en-GB" sz="1600" dirty="0">
                <a:latin typeface="+mj-lt"/>
              </a:rPr>
              <a:t>using the grant funds from the WB, UNDP and the Government) that provided subsidies for mini-grid electrification. </a:t>
            </a:r>
            <a:r>
              <a:rPr lang="en-GB" sz="1600" dirty="0" smtClean="0">
                <a:latin typeface="+mj-lt"/>
              </a:rPr>
              <a:t>Micro- </a:t>
            </a:r>
            <a:r>
              <a:rPr lang="en-GB" sz="1600" dirty="0">
                <a:latin typeface="+mj-lt"/>
              </a:rPr>
              <a:t>and mini-hydropower systems (up to 1,000 kW) were made exempt from certain taxes, royalties, and licensing requirements.   Key elements of the REDP interventions included: </a:t>
            </a:r>
            <a:r>
              <a:rPr lang="en-GB" sz="1600" dirty="0" err="1">
                <a:latin typeface="+mj-lt"/>
              </a:rPr>
              <a:t>i</a:t>
            </a:r>
            <a:r>
              <a:rPr lang="en-GB" sz="1600" dirty="0">
                <a:latin typeface="+mj-lt"/>
              </a:rPr>
              <a:t>) community mobilization to encourage and support them in undertaking productive activities resulting in strong social capital, economic growth, and environmental sustainability. Even the poorest families were made capable to own and use the </a:t>
            </a:r>
            <a:r>
              <a:rPr lang="en-GB" sz="1600" dirty="0" smtClean="0">
                <a:latin typeface="+mj-lt"/>
              </a:rPr>
              <a:t>systems</a:t>
            </a:r>
            <a:r>
              <a:rPr lang="en-GB" sz="1600" dirty="0">
                <a:latin typeface="+mj-lt"/>
              </a:rPr>
              <a:t>, and pay a tariff for the electricity </a:t>
            </a:r>
            <a:r>
              <a:rPr lang="en-GB" sz="1600" dirty="0" smtClean="0">
                <a:latin typeface="+mj-lt"/>
              </a:rPr>
              <a:t>consumed; </a:t>
            </a:r>
            <a:r>
              <a:rPr lang="en-GB" sz="1600" dirty="0">
                <a:latin typeface="+mj-lt"/>
              </a:rPr>
              <a:t>ii) broad-based participation to ensure transparency and </a:t>
            </a:r>
            <a:r>
              <a:rPr lang="en-GB" sz="1600" dirty="0" smtClean="0">
                <a:latin typeface="+mj-lt"/>
              </a:rPr>
              <a:t>consensus-based </a:t>
            </a:r>
            <a:r>
              <a:rPr lang="en-GB" sz="1600" dirty="0">
                <a:latin typeface="+mj-lt"/>
              </a:rPr>
              <a:t>decision-making by all households; iii) support for institution building, helping to create District Energy and Environment Sections in the District Development Committees (DDCs); iv) training for local NGOs, community groups, and the private sector to strengthen their technical and managerial skills to deliver and manage micro-hydro systems</a:t>
            </a:r>
            <a:r>
              <a:rPr lang="en-GB" sz="1600" dirty="0" smtClean="0">
                <a:latin typeface="+mj-lt"/>
              </a:rPr>
              <a:t>.</a:t>
            </a:r>
          </a:p>
          <a:p>
            <a:pPr marL="0" indent="0">
              <a:buNone/>
            </a:pPr>
            <a:endParaRPr lang="en-GB" sz="1600" dirty="0">
              <a:latin typeface="+mj-lt"/>
            </a:endParaRP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Nepal, Rural Energy Development Programme</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4025296997"/>
      </p:ext>
    </p:extLst>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675688"/>
            <a:ext cx="11821885" cy="5315404"/>
          </a:xfrm>
        </p:spPr>
        <p:txBody>
          <a:bodyPr>
            <a:noAutofit/>
          </a:bodyPr>
          <a:lstStyle/>
          <a:p>
            <a:pPr marL="0" indent="0">
              <a:buNone/>
            </a:pPr>
            <a:r>
              <a:rPr lang="en-GB" sz="1600" b="1" dirty="0">
                <a:solidFill>
                  <a:schemeClr val="accent1">
                    <a:lumMod val="75000"/>
                  </a:schemeClr>
                </a:solidFill>
                <a:latin typeface="+mj-lt"/>
              </a:rPr>
              <a:t>Impacts Achieved: </a:t>
            </a:r>
            <a:r>
              <a:rPr lang="en-GB" sz="1600" dirty="0">
                <a:latin typeface="+mj-lt"/>
              </a:rPr>
              <a:t>The impressive performance of the REDP is reflected by its outputs, which included the preparation of pragmatic policy and regulation based upon the lessons learned, and the internalization of rural electrification development at </a:t>
            </a:r>
            <a:r>
              <a:rPr lang="en-GB" sz="1600" dirty="0" smtClean="0">
                <a:latin typeface="+mj-lt"/>
              </a:rPr>
              <a:t>country, </a:t>
            </a:r>
            <a:r>
              <a:rPr lang="en-GB" sz="1600" dirty="0">
                <a:latin typeface="+mj-lt"/>
              </a:rPr>
              <a:t>district and community levels. 317 micro-hydro mini-grids with a cumulative capacity of 5,814 kW were implemented,  benefitting almost 350,000 people living in rural areas unlikely to be grid-connected for at least five years. At the end of the project period, an additional 137 micro hydro systems were at an advanced stage of installation and expected to generate 4,441 kW, providing electricity services to an additional 250,000 people (42,000 households).  By 2014, more than 1,000 micro-hydro plants with total generation capacity of 22 MW had been developed, providing off-grid electricity access to 20% of the </a:t>
            </a:r>
            <a:r>
              <a:rPr lang="en-GB" sz="1600" dirty="0" smtClean="0">
                <a:latin typeface="+mj-lt"/>
              </a:rPr>
              <a:t>population</a:t>
            </a:r>
            <a:r>
              <a:rPr lang="en-GB" sz="1600" dirty="0">
                <a:latin typeface="+mj-lt"/>
              </a:rPr>
              <a:t>, including power for agro-processing and other productive activities</a:t>
            </a:r>
            <a:r>
              <a:rPr lang="en-GB" sz="1600" dirty="0" smtClean="0">
                <a:latin typeface="+mj-lt"/>
              </a:rPr>
              <a:t>. </a:t>
            </a:r>
            <a:r>
              <a:rPr lang="en-GB" sz="1600" dirty="0">
                <a:latin typeface="+mj-lt"/>
              </a:rPr>
              <a:t>Local governments have integrated the REDP approach into local development planning (rather than leaving isolated, donor-funded projects) and they have supported the capacity development needed for sustainable impact</a:t>
            </a:r>
            <a:r>
              <a:rPr lang="en-GB" sz="1600" dirty="0" smtClean="0">
                <a:latin typeface="+mj-lt"/>
              </a:rPr>
              <a:t>.</a:t>
            </a:r>
          </a:p>
          <a:p>
            <a:pPr marL="0" indent="0">
              <a:buNone/>
            </a:pPr>
            <a:r>
              <a:rPr lang="en-GB" sz="1600" b="1" dirty="0" smtClean="0">
                <a:solidFill>
                  <a:schemeClr val="accent1">
                    <a:lumMod val="75000"/>
                  </a:schemeClr>
                </a:solidFill>
                <a:latin typeface="+mj-lt"/>
              </a:rPr>
              <a:t>Lessons Learned</a:t>
            </a:r>
            <a:r>
              <a:rPr lang="en-GB" sz="1600" b="1" dirty="0">
                <a:solidFill>
                  <a:schemeClr val="accent1">
                    <a:lumMod val="75000"/>
                  </a:schemeClr>
                </a:solidFill>
                <a:latin typeface="+mj-lt"/>
              </a:rPr>
              <a:t>: </a:t>
            </a:r>
            <a:r>
              <a:rPr lang="en-GB" sz="1600" dirty="0">
                <a:latin typeface="+mj-lt"/>
              </a:rPr>
              <a:t>REDP’s community-based approach to energy planning and managing rural energy systems has proven to be an effective model for decentralized energy solutions, providing an attractive alternative to what had historically been a weak and centralized government approach to rural energy development.  Key drivers of success were: national ownership and commitment, local engagement, catalytic finance, community mobilization and local partnerships, and capacity development at all levels.  The funding arrangements were particularly significant, including a relatively well-functioning subsidy scheme and the mini-hydro revolving debt fund, with communities financing an increasing proportion of the costs as the programme progressed.</a:t>
            </a:r>
          </a:p>
          <a:p>
            <a:pPr marL="0" indent="0">
              <a:buNone/>
            </a:pPr>
            <a:r>
              <a:rPr lang="en-GB" sz="1600" b="1" dirty="0" smtClean="0">
                <a:solidFill>
                  <a:schemeClr val="accent1">
                    <a:lumMod val="75000"/>
                  </a:schemeClr>
                </a:solidFill>
              </a:rPr>
              <a:t>Effectiveness</a:t>
            </a:r>
            <a:r>
              <a:rPr lang="en-GB" sz="1600" b="1" dirty="0">
                <a:solidFill>
                  <a:schemeClr val="accent1">
                    <a:lumMod val="75000"/>
                  </a:schemeClr>
                </a:solidFill>
              </a:rPr>
              <a:t>: </a:t>
            </a:r>
            <a:r>
              <a:rPr lang="en-GB" sz="1600" dirty="0">
                <a:latin typeface="+mj-lt"/>
              </a:rPr>
              <a:t>The micro-hydro power systems constructed with support from REDP, have a cost range of </a:t>
            </a:r>
            <a:r>
              <a:rPr lang="en-GB" sz="1600" dirty="0" smtClean="0">
                <a:latin typeface="+mj-lt"/>
              </a:rPr>
              <a:t>US$1280-1780 </a:t>
            </a:r>
            <a:r>
              <a:rPr lang="en-GB" sz="1600" dirty="0">
                <a:latin typeface="+mj-lt"/>
              </a:rPr>
              <a:t>per kW.  The investment cost per connected household (cost of micro-hydro infrastructure and  village distribution system) is estimated at about US$ 325 of which approximately US$70 is paid by the customer (for internal wiring and a connection charge).  This is good value for customers, who have reduced their average annual household spending on energy by US$22 (from US$41 to US$19), which represents a payback period of about 3 years for an improved and far more convenient service.  It also reflects well on the government support that has been provided </a:t>
            </a:r>
            <a:r>
              <a:rPr lang="en-GB" sz="1600" dirty="0" smtClean="0">
                <a:latin typeface="+mj-lt"/>
              </a:rPr>
              <a:t>(with </a:t>
            </a:r>
            <a:r>
              <a:rPr lang="en-GB" sz="1600" dirty="0">
                <a:latin typeface="+mj-lt"/>
              </a:rPr>
              <a:t>input from the United Nations Development Programme), particularly the funding to offset capital costs, which is otherwise a key barrier. The REDP has been recognized as a "best practice" programme, receiving awards in various national and international events for the approach and achievements made. It should however be recognised that REDP is aimed to advance rural households from no electricity supply to the first step on the energy access ladder.  Committed finance of US$325 per household at an average of US$1500/kW equates to energy capacity of less than 200W which is enough to provide a tier 2 level of energy access at best.  The REDP has made very positive process, but represents just a foundation for the increased power supply required to meet the customers' social and economic development needs</a:t>
            </a:r>
            <a:r>
              <a:rPr lang="en-GB" sz="1600" dirty="0" smtClean="0">
                <a:latin typeface="+mj-lt"/>
              </a:rPr>
              <a:t>.</a:t>
            </a:r>
          </a:p>
          <a:p>
            <a:pPr marL="0" indent="0">
              <a:buNone/>
            </a:pPr>
            <a:endParaRPr lang="en-GB" sz="1600" dirty="0">
              <a:latin typeface="+mj-lt"/>
            </a:endParaRPr>
          </a:p>
        </p:txBody>
      </p:sp>
      <p:sp>
        <p:nvSpPr>
          <p:cNvPr id="6" name="Title 1"/>
          <p:cNvSpPr>
            <a:spLocks noGrp="1"/>
          </p:cNvSpPr>
          <p:nvPr>
            <p:ph type="title"/>
          </p:nvPr>
        </p:nvSpPr>
        <p:spPr>
          <a:xfrm>
            <a:off x="404747" y="-106878"/>
            <a:ext cx="10907486" cy="788765"/>
          </a:xfrm>
        </p:spPr>
        <p:txBody>
          <a:bodyPr>
            <a:normAutofit/>
          </a:bodyPr>
          <a:lstStyle/>
          <a:p>
            <a:pPr lvl="0"/>
            <a:r>
              <a:rPr lang="en-GB" sz="4000" dirty="0" smtClean="0">
                <a:solidFill>
                  <a:schemeClr val="accent1">
                    <a:lumMod val="75000"/>
                  </a:schemeClr>
                </a:solidFill>
              </a:rPr>
              <a:t>Nepal, Rural Energy Development Programme</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2983520389"/>
      </p:ext>
    </p:extLst>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33397" y="704388"/>
            <a:ext cx="11092543" cy="5576661"/>
          </a:xfrm>
        </p:spPr>
        <p:txBody>
          <a:bodyPr>
            <a:normAutofit fontScale="92500" lnSpcReduction="20000"/>
          </a:bodyPr>
          <a:lstStyle/>
          <a:p>
            <a:pPr marL="0" indent="0">
              <a:buNone/>
            </a:pPr>
            <a:r>
              <a:rPr lang="en-GB" sz="1800" b="1" dirty="0">
                <a:solidFill>
                  <a:schemeClr val="accent1">
                    <a:lumMod val="75000"/>
                  </a:schemeClr>
                </a:solidFill>
                <a:latin typeface="+mj-lt"/>
                <a:ea typeface="+mj-ea"/>
                <a:cs typeface="+mj-cs"/>
              </a:rPr>
              <a:t>References</a:t>
            </a:r>
            <a:r>
              <a:rPr lang="en-GB" sz="1800" b="1" dirty="0" smtClean="0">
                <a:solidFill>
                  <a:schemeClr val="accent1">
                    <a:lumMod val="75000"/>
                  </a:schemeClr>
                </a:solidFill>
                <a:latin typeface="+mj-lt"/>
                <a:ea typeface="+mj-ea"/>
                <a:cs typeface="+mj-cs"/>
              </a:rPr>
              <a:t>:</a:t>
            </a:r>
          </a:p>
          <a:p>
            <a:r>
              <a:rPr lang="en-GB" sz="1700" dirty="0">
                <a:latin typeface="+mj-lt"/>
                <a:hlinkClick r:id="rId2"/>
              </a:rPr>
              <a:t>http://www.aepc.gov.np/rerl/uploads/publication/6attachment2.pdf</a:t>
            </a:r>
            <a:endParaRPr lang="en-GB" sz="1700" dirty="0">
              <a:latin typeface="+mj-lt"/>
            </a:endParaRPr>
          </a:p>
          <a:p>
            <a:r>
              <a:rPr lang="en-GB" sz="1700" dirty="0" err="1" smtClean="0">
                <a:latin typeface="+mj-lt"/>
              </a:rPr>
              <a:t>Bouille</a:t>
            </a:r>
            <a:r>
              <a:rPr lang="en-GB" sz="1700" dirty="0" smtClean="0">
                <a:latin typeface="+mj-lt"/>
              </a:rPr>
              <a:t> </a:t>
            </a:r>
            <a:r>
              <a:rPr lang="en-GB" sz="1700" dirty="0">
                <a:latin typeface="+mj-lt"/>
              </a:rPr>
              <a:t>et al (2010). Policies For Energy Access </a:t>
            </a:r>
            <a:r>
              <a:rPr lang="en-GB" sz="1700" dirty="0">
                <a:latin typeface="+mj-lt"/>
                <a:hlinkClick r:id="rId3"/>
              </a:rPr>
              <a:t>https://pdfs.semanticscholar.org/abc5/eeed05d6f30d72169c29cad7f6f69b8002ad.pdf</a:t>
            </a:r>
            <a:endParaRPr lang="en-GB" sz="1700" dirty="0">
              <a:latin typeface="+mj-lt"/>
            </a:endParaRPr>
          </a:p>
          <a:p>
            <a:r>
              <a:rPr lang="en-GB" sz="1700" dirty="0">
                <a:latin typeface="+mj-lt"/>
                <a:hlinkClick r:id="rId4"/>
              </a:rPr>
              <a:t>https://www.climate-eval.org/sites/default/files/evaluations/364%20Rural%20Energy%20Development%20Programme.pdf</a:t>
            </a:r>
            <a:endParaRPr lang="en-GB" sz="1700" dirty="0">
              <a:latin typeface="+mj-lt"/>
            </a:endParaRPr>
          </a:p>
          <a:p>
            <a:r>
              <a:rPr lang="en-GB" sz="1700" dirty="0" smtClean="0">
                <a:latin typeface="+mj-lt"/>
                <a:hlinkClick r:id="rId5"/>
              </a:rPr>
              <a:t>https</a:t>
            </a:r>
            <a:r>
              <a:rPr lang="en-GB" sz="1700" dirty="0">
                <a:latin typeface="+mj-lt"/>
                <a:hlinkClick r:id="rId5"/>
              </a:rPr>
              <a:t>://www.dmu.ac.uk/documents/technology-documents/research-faculties/oasys/project-outputs/working-papers/wp17---nepal-case-study.pdf</a:t>
            </a:r>
            <a:endParaRPr lang="en-GB" sz="1700" dirty="0">
              <a:latin typeface="+mj-lt"/>
            </a:endParaRPr>
          </a:p>
          <a:p>
            <a:r>
              <a:rPr lang="en-GB" sz="1700" dirty="0">
                <a:latin typeface="+mj-lt"/>
                <a:hlinkClick r:id="rId6"/>
              </a:rPr>
              <a:t>https://energypedia.info/wiki/Nepal_Energy_Situation</a:t>
            </a:r>
            <a:endParaRPr lang="en-GB" sz="1700" dirty="0">
              <a:latin typeface="+mj-lt"/>
            </a:endParaRPr>
          </a:p>
          <a:p>
            <a:r>
              <a:rPr lang="en-GB" sz="1700" dirty="0" smtClean="0">
                <a:latin typeface="+mj-lt"/>
                <a:ea typeface="+mj-ea"/>
                <a:cs typeface="+mj-cs"/>
              </a:rPr>
              <a:t>EUEI </a:t>
            </a:r>
            <a:r>
              <a:rPr lang="en-GB" sz="1700" dirty="0">
                <a:latin typeface="+mj-lt"/>
                <a:ea typeface="+mj-ea"/>
                <a:cs typeface="+mj-cs"/>
              </a:rPr>
              <a:t>PDF (2014), Mini-grid Policy Toolkit: Policy and Business Frameworks </a:t>
            </a:r>
            <a:r>
              <a:rPr lang="en-GB" sz="1700" dirty="0" smtClean="0">
                <a:latin typeface="+mj-lt"/>
                <a:ea typeface="+mj-ea"/>
                <a:cs typeface="+mj-cs"/>
              </a:rPr>
              <a:t>for Successful </a:t>
            </a:r>
            <a:r>
              <a:rPr lang="en-GB" sz="1700" dirty="0">
                <a:latin typeface="+mj-lt"/>
                <a:ea typeface="+mj-ea"/>
                <a:cs typeface="+mj-cs"/>
              </a:rPr>
              <a:t>Mini-grid Roll-outs. </a:t>
            </a:r>
            <a:r>
              <a:rPr lang="en-GB" sz="1700" dirty="0" err="1" smtClean="0">
                <a:latin typeface="+mj-lt"/>
                <a:ea typeface="+mj-ea"/>
                <a:cs typeface="+mj-cs"/>
              </a:rPr>
              <a:t>Eschborn</a:t>
            </a:r>
            <a:r>
              <a:rPr lang="en-GB" sz="1700" dirty="0">
                <a:latin typeface="+mj-lt"/>
                <a:ea typeface="+mj-ea"/>
                <a:cs typeface="+mj-cs"/>
              </a:rPr>
              <a:t> </a:t>
            </a:r>
            <a:r>
              <a:rPr lang="en-GB" sz="1700" dirty="0">
                <a:latin typeface="+mj-lt"/>
                <a:ea typeface="+mj-ea"/>
                <a:cs typeface="+mj-cs"/>
                <a:hlinkClick r:id="rId7"/>
              </a:rPr>
              <a:t>http://</a:t>
            </a:r>
            <a:r>
              <a:rPr lang="en-GB" sz="1700" dirty="0" smtClean="0">
                <a:latin typeface="+mj-lt"/>
                <a:ea typeface="+mj-ea"/>
                <a:cs typeface="+mj-cs"/>
                <a:hlinkClick r:id="rId7"/>
              </a:rPr>
              <a:t>www.euei-pdf.org/sites/default/files/field_publication_file/RECP_mini-grid_Policy_Toolkit_1pageview</a:t>
            </a:r>
            <a:r>
              <a:rPr lang="en-GB" sz="1700" dirty="0">
                <a:latin typeface="+mj-lt"/>
                <a:ea typeface="+mj-ea"/>
                <a:cs typeface="+mj-cs"/>
                <a:hlinkClick r:id="rId7"/>
              </a:rPr>
              <a:t>_%</a:t>
            </a:r>
            <a:r>
              <a:rPr lang="en-GB" sz="1700" dirty="0" smtClean="0">
                <a:latin typeface="+mj-lt"/>
                <a:ea typeface="+mj-ea"/>
                <a:cs typeface="+mj-cs"/>
                <a:hlinkClick r:id="rId7"/>
              </a:rPr>
              <a:t>28pdf%2C_17.6MB%2C_EN_0.pdf</a:t>
            </a:r>
            <a:endParaRPr lang="en-GB" sz="1700" dirty="0" smtClean="0">
              <a:latin typeface="+mj-lt"/>
              <a:ea typeface="+mj-ea"/>
              <a:cs typeface="+mj-cs"/>
            </a:endParaRPr>
          </a:p>
          <a:p>
            <a:r>
              <a:rPr lang="en-GB" sz="1700" dirty="0">
                <a:latin typeface="+mj-lt"/>
                <a:hlinkClick r:id="rId8"/>
              </a:rPr>
              <a:t>https://www.giz.de/fachexpertise/downloads/2013-en-bhupendra-pep-informationsworkshop-mini-grids.pdf</a:t>
            </a:r>
            <a:endParaRPr lang="en-GB" sz="1700" dirty="0">
              <a:latin typeface="+mj-lt"/>
            </a:endParaRPr>
          </a:p>
          <a:p>
            <a:r>
              <a:rPr lang="en-GB" sz="1700" dirty="0">
                <a:latin typeface="+mj-lt"/>
                <a:hlinkClick r:id="rId9"/>
              </a:rPr>
              <a:t>http://www.microhydropower.net/download/mhpcosts.pdf</a:t>
            </a:r>
            <a:endParaRPr lang="en-GB" sz="1700" dirty="0">
              <a:latin typeface="+mj-lt"/>
            </a:endParaRPr>
          </a:p>
          <a:p>
            <a:r>
              <a:rPr lang="en-GB" sz="1700" dirty="0">
                <a:latin typeface="+mj-lt"/>
                <a:hlinkClick r:id="rId10"/>
              </a:rPr>
              <a:t>https://www.researchgate.net/profile/Bikash_Sharma2/publication/237803040</a:t>
            </a:r>
            <a:endParaRPr lang="en-GB" sz="1700" dirty="0">
              <a:latin typeface="+mj-lt"/>
            </a:endParaRPr>
          </a:p>
          <a:p>
            <a:r>
              <a:rPr lang="en-GB" sz="1700" dirty="0">
                <a:latin typeface="+mj-lt"/>
                <a:hlinkClick r:id="rId11"/>
              </a:rPr>
              <a:t>https://www.stimson.org/sites/default/files/file-attachments/Developing_Nepals_Hydroelectric_Resources_-_Policy_Alternatives.pdf</a:t>
            </a:r>
            <a:endParaRPr lang="en-GB" sz="1700" dirty="0">
              <a:latin typeface="+mj-lt"/>
            </a:endParaRPr>
          </a:p>
          <a:p>
            <a:r>
              <a:rPr lang="en-GB" sz="1700" dirty="0" smtClean="0">
                <a:latin typeface="+mj-lt"/>
                <a:ea typeface="+mj-ea"/>
                <a:cs typeface="+mj-cs"/>
                <a:hlinkClick r:id="rId12"/>
              </a:rPr>
              <a:t>http</a:t>
            </a:r>
            <a:r>
              <a:rPr lang="en-GB" sz="1700" dirty="0">
                <a:latin typeface="+mj-lt"/>
                <a:ea typeface="+mj-ea"/>
                <a:cs typeface="+mj-cs"/>
                <a:hlinkClick r:id="rId12"/>
              </a:rPr>
              <a:t>://</a:t>
            </a:r>
            <a:r>
              <a:rPr lang="en-GB" sz="1700" dirty="0" smtClean="0">
                <a:latin typeface="+mj-lt"/>
                <a:ea typeface="+mj-ea"/>
                <a:cs typeface="+mj-cs"/>
                <a:hlinkClick r:id="rId12"/>
              </a:rPr>
              <a:t>www.undp.org/content/undp/en/home/ourwork/environmentandenergy/projects_and_initiatives/rural-energy-nepal.html</a:t>
            </a:r>
            <a:endParaRPr lang="en-GB" sz="1700" dirty="0" smtClean="0">
              <a:latin typeface="+mj-lt"/>
              <a:ea typeface="+mj-ea"/>
              <a:cs typeface="+mj-cs"/>
            </a:endParaRPr>
          </a:p>
          <a:p>
            <a:r>
              <a:rPr lang="en-GB" sz="1700" dirty="0">
                <a:latin typeface="+mj-lt"/>
                <a:hlinkClick r:id="rId13"/>
              </a:rPr>
              <a:t>http://www.undp.org/content/dam/undp/library/Poverty%20Reduction/Participatory%20Local%20Development/Nepal_REDP_web.pdf</a:t>
            </a:r>
            <a:endParaRPr lang="en-GB" sz="1700" dirty="0">
              <a:latin typeface="+mj-lt"/>
            </a:endParaRPr>
          </a:p>
          <a:p>
            <a:r>
              <a:rPr lang="en-GB" sz="1700" dirty="0" smtClean="0">
                <a:latin typeface="+mj-lt"/>
                <a:ea typeface="+mj-ea"/>
                <a:cs typeface="+mj-cs"/>
                <a:hlinkClick r:id="rId14"/>
              </a:rPr>
              <a:t>http</a:t>
            </a:r>
            <a:r>
              <a:rPr lang="en-GB" sz="1700" dirty="0">
                <a:latin typeface="+mj-lt"/>
                <a:ea typeface="+mj-ea"/>
                <a:cs typeface="+mj-cs"/>
                <a:hlinkClick r:id="rId14"/>
              </a:rPr>
              <a:t>://</a:t>
            </a:r>
            <a:r>
              <a:rPr lang="en-GB" sz="1700" dirty="0" smtClean="0">
                <a:latin typeface="+mj-lt"/>
                <a:ea typeface="+mj-ea"/>
                <a:cs typeface="+mj-cs"/>
                <a:hlinkClick r:id="rId14"/>
              </a:rPr>
              <a:t>www.worldbank.org/en/news/feature/2015/09/26/ensuring-sustainable-rural-electrification-in-nepal</a:t>
            </a:r>
            <a:endParaRPr lang="en-GB" sz="1700" dirty="0" smtClean="0">
              <a:latin typeface="+mj-lt"/>
              <a:ea typeface="+mj-ea"/>
              <a:cs typeface="+mj-cs"/>
            </a:endParaRPr>
          </a:p>
          <a:p>
            <a:endParaRPr lang="en-GB" sz="1600" dirty="0" smtClean="0">
              <a:latin typeface="+mj-lt"/>
              <a:ea typeface="+mj-ea"/>
              <a:cs typeface="+mj-cs"/>
            </a:endParaRP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Nepal, Rural Energy Development Programme</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5" action="ppaction://hlinksldjump"/>
              </a:rPr>
              <a:t>NEXT</a:t>
            </a:r>
            <a:endParaRPr lang="en-GB" b="1" dirty="0"/>
          </a:p>
        </p:txBody>
      </p:sp>
    </p:spTree>
    <p:extLst>
      <p:ext uri="{BB962C8B-B14F-4D97-AF65-F5344CB8AC3E}">
        <p14:creationId xmlns:p14="http://schemas.microsoft.com/office/powerpoint/2010/main" val="933490828"/>
      </p:ext>
    </p:extLst>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Nepal, Rural Energy Development Programme</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750976898"/>
              </p:ext>
            </p:extLst>
          </p:nvPr>
        </p:nvGraphicFramePr>
        <p:xfrm>
          <a:off x="424538" y="751112"/>
          <a:ext cx="11364690" cy="5277887"/>
        </p:xfrm>
        <a:graphic>
          <a:graphicData uri="http://schemas.openxmlformats.org/drawingml/2006/table">
            <a:tbl>
              <a:tblPr/>
              <a:tblGrid>
                <a:gridCol w="1894115">
                  <a:extLst>
                    <a:ext uri="{9D8B030D-6E8A-4147-A177-3AD203B41FA5}">
                      <a16:colId xmlns:a16="http://schemas.microsoft.com/office/drawing/2014/main" val="20000"/>
                    </a:ext>
                  </a:extLst>
                </a:gridCol>
                <a:gridCol w="1894115">
                  <a:extLst>
                    <a:ext uri="{9D8B030D-6E8A-4147-A177-3AD203B41FA5}">
                      <a16:colId xmlns:a16="http://schemas.microsoft.com/office/drawing/2014/main" val="20001"/>
                    </a:ext>
                  </a:extLst>
                </a:gridCol>
                <a:gridCol w="1894115">
                  <a:extLst>
                    <a:ext uri="{9D8B030D-6E8A-4147-A177-3AD203B41FA5}">
                      <a16:colId xmlns:a16="http://schemas.microsoft.com/office/drawing/2014/main" val="20002"/>
                    </a:ext>
                  </a:extLst>
                </a:gridCol>
                <a:gridCol w="1894115">
                  <a:extLst>
                    <a:ext uri="{9D8B030D-6E8A-4147-A177-3AD203B41FA5}">
                      <a16:colId xmlns:a16="http://schemas.microsoft.com/office/drawing/2014/main" val="20003"/>
                    </a:ext>
                  </a:extLst>
                </a:gridCol>
                <a:gridCol w="1894115">
                  <a:extLst>
                    <a:ext uri="{9D8B030D-6E8A-4147-A177-3AD203B41FA5}">
                      <a16:colId xmlns:a16="http://schemas.microsoft.com/office/drawing/2014/main" val="20004"/>
                    </a:ext>
                  </a:extLst>
                </a:gridCol>
                <a:gridCol w="1894115">
                  <a:extLst>
                    <a:ext uri="{9D8B030D-6E8A-4147-A177-3AD203B41FA5}">
                      <a16:colId xmlns:a16="http://schemas.microsoft.com/office/drawing/2014/main" val="20005"/>
                    </a:ext>
                  </a:extLst>
                </a:gridCol>
              </a:tblGrid>
              <a:tr h="369712">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633259">
                <a:tc rowSpan="2">
                  <a:txBody>
                    <a:bodyPr/>
                    <a:lstStyle/>
                    <a:p>
                      <a:pPr algn="ctr" fontAlgn="ctr"/>
                      <a:r>
                        <a:rPr lang="en-GB" sz="1400" b="0" i="0" u="none" strike="noStrike">
                          <a:solidFill>
                            <a:srgbClr val="000000"/>
                          </a:solidFill>
                          <a:effectLst/>
                          <a:latin typeface="Calibri"/>
                        </a:rPr>
                        <a:t>Grid Extension</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a:solidFill>
                            <a:srgbClr val="000000"/>
                          </a:solidFill>
                          <a:effectLst/>
                          <a:latin typeface="Calibri"/>
                        </a:rPr>
                        <a:t>Government/ Public Utility</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Concession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Uniform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Private/Market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Direct Energy Access Provision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2" action="ppaction://hlinksldjump"/>
                        </a:rPr>
                        <a:t>Return to Examples</a:t>
                      </a:r>
                      <a:r>
                        <a:rPr lang="en-GB" sz="1400" b="0" i="0" u="none" strike="noStrike" dirty="0" smtClean="0">
                          <a:solidFill>
                            <a:schemeClr val="bg1"/>
                          </a:solidFill>
                          <a:effectLst/>
                          <a:latin typeface="+mn-lt"/>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01"/>
                  </a:ext>
                </a:extLst>
              </a:tr>
              <a:tr h="46629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User 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Institutional Restructuring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33146">
                <a:tc rowSpan="2">
                  <a:txBody>
                    <a:bodyPr/>
                    <a:lstStyle/>
                    <a:p>
                      <a:pPr algn="ctr" fontAlgn="ctr"/>
                      <a:r>
                        <a:rPr lang="en-GB" sz="1400" b="0" i="0" u="none" strike="noStrike" dirty="0">
                          <a:solidFill>
                            <a:srgbClr val="000000"/>
                          </a:solidFill>
                          <a:effectLst/>
                          <a:latin typeface="Calibri"/>
                        </a:rPr>
                        <a:t>Grid-connected </a:t>
                      </a:r>
                      <a:r>
                        <a:rPr lang="en-GB" sz="1400" b="0" i="0" u="none" strike="noStrike" dirty="0" smtClean="0">
                          <a:solidFill>
                            <a:srgbClr val="000000"/>
                          </a:solidFill>
                          <a:effectLst/>
                          <a:latin typeface="Calibri"/>
                        </a:rPr>
                        <a:t>mini-grid/ </a:t>
                      </a:r>
                      <a:r>
                        <a:rPr lang="en-GB" sz="1400" b="0" i="0" u="none" strike="noStrike" dirty="0">
                          <a:solidFill>
                            <a:srgbClr val="000000"/>
                          </a:solidFill>
                          <a:effectLst/>
                          <a:latin typeface="Calibri"/>
                        </a:rPr>
                        <a:t>distribution system</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a:solidFill>
                            <a:srgbClr val="000000"/>
                          </a:solidFill>
                          <a:effectLst/>
                          <a:latin typeface="Calibri"/>
                        </a:rPr>
                        <a:t>Regulatory Reform</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6629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464478">
                <a:tc rowSpan="3">
                  <a:txBody>
                    <a:bodyPr/>
                    <a:lstStyle/>
                    <a:p>
                      <a:pPr algn="ctr" fontAlgn="ctr"/>
                      <a:r>
                        <a:rPr lang="en-GB" sz="1400" b="0" i="0" u="none" strike="noStrike" dirty="0">
                          <a:solidFill>
                            <a:schemeClr val="bg1"/>
                          </a:solidFill>
                          <a:effectLst/>
                          <a:latin typeface="Calibri"/>
                        </a:rPr>
                        <a:t>Isolated </a:t>
                      </a:r>
                      <a:r>
                        <a:rPr lang="en-GB" sz="1400" b="0" i="0" u="none" strike="noStrike" dirty="0" smtClean="0">
                          <a:solidFill>
                            <a:schemeClr val="bg1"/>
                          </a:solidFill>
                          <a:effectLst/>
                          <a:latin typeface="Calibri"/>
                        </a:rPr>
                        <a:t>mini-grid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5" action="ppaction://hlinksldjump"/>
                        </a:rPr>
                        <a:t>Return to Examples</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669900"/>
                    </a:solidFill>
                  </a:tcPr>
                </a:tc>
                <a:tc rowSpan="3">
                  <a:txBody>
                    <a:bodyPr/>
                    <a:lstStyle/>
                    <a:p>
                      <a:pPr algn="ctr" fontAlgn="ctr"/>
                      <a:r>
                        <a:rPr lang="en-GB" sz="1400" b="0" i="0" u="none" strike="noStrike">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License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Individual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a:solidFill>
                            <a:srgbClr val="000000"/>
                          </a:solidFill>
                          <a:effectLst/>
                          <a:latin typeface="Calibri"/>
                        </a:rPr>
                        <a:t>Cross-Subsidies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Quality/Technical Standards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5114">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Technical </a:t>
                      </a:r>
                      <a:r>
                        <a:rPr lang="en-GB" sz="1400" b="0" i="0" u="none" strike="noStrike" dirty="0" smtClean="0">
                          <a:solidFill>
                            <a:schemeClr val="bg1"/>
                          </a:solidFill>
                          <a:effectLst/>
                          <a:latin typeface="Calibri"/>
                        </a:rPr>
                        <a:t>Assistance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6"/>
                  </a:ext>
                </a:extLst>
              </a:tr>
              <a:tr h="63325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a:solidFill>
                            <a:schemeClr val="bg1"/>
                          </a:solidFill>
                          <a:effectLst/>
                          <a:latin typeface="Calibri"/>
                        </a:rPr>
                        <a:t>Tax </a:t>
                      </a:r>
                      <a:r>
                        <a:rPr lang="en-GB" sz="1400" b="0" i="0" u="none" strike="noStrike" dirty="0" smtClean="0">
                          <a:solidFill>
                            <a:schemeClr val="bg1"/>
                          </a:solidFill>
                          <a:effectLst/>
                          <a:latin typeface="Calibri"/>
                        </a:rPr>
                        <a:t>Exemptions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tc>
                  <a:txBody>
                    <a:bodyPr/>
                    <a:lstStyle/>
                    <a:p>
                      <a:pPr algn="ctr" fontAlgn="ctr"/>
                      <a:r>
                        <a:rPr lang="en-GB" sz="1400" b="0" i="0" u="none" strike="noStrike" dirty="0">
                          <a:solidFill>
                            <a:schemeClr val="bg1"/>
                          </a:solidFill>
                          <a:effectLst/>
                          <a:latin typeface="Calibri"/>
                        </a:rPr>
                        <a:t>Capacity Building/ Awareness </a:t>
                      </a:r>
                      <a:r>
                        <a:rPr lang="en-GB" sz="1400" b="0" i="0" u="none" strike="noStrike" dirty="0" smtClean="0">
                          <a:solidFill>
                            <a:schemeClr val="bg1"/>
                          </a:solidFill>
                          <a:effectLst/>
                          <a:latin typeface="Calibri"/>
                        </a:rPr>
                        <a:t>Raising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7"/>
                  </a:ext>
                </a:extLst>
              </a:tr>
              <a:tr h="349461">
                <a:tc rowSpan="4">
                  <a:txBody>
                    <a:bodyPr/>
                    <a:lstStyle/>
                    <a:p>
                      <a:pPr algn="ctr" fontAlgn="ctr"/>
                      <a:r>
                        <a:rPr lang="en-GB" sz="1400" b="0" i="0" u="none" strike="noStrike" dirty="0">
                          <a:solidFill>
                            <a:srgbClr val="000000"/>
                          </a:solidFill>
                          <a:effectLst/>
                          <a:latin typeface="Calibri"/>
                        </a:rPr>
                        <a:t>Standalone systems </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smtClean="0">
                          <a:solidFill>
                            <a:schemeClr val="bg1"/>
                          </a:solidFill>
                          <a:effectLst/>
                          <a:latin typeface="Calibri"/>
                        </a:rPr>
                        <a:t>Unregulated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25114">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Demand </a:t>
                      </a:r>
                      <a:r>
                        <a:rPr lang="en-GB" sz="1400" b="0" i="0" u="none" strike="noStrike" dirty="0" smtClean="0">
                          <a:solidFill>
                            <a:schemeClr val="bg1"/>
                          </a:solidFill>
                          <a:effectLst/>
                          <a:latin typeface="Calibri"/>
                        </a:rPr>
                        <a:t>Promotion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extLst>
                  <a:ext uri="{0D108BD9-81ED-4DB2-BD59-A6C34878D82A}">
                    <a16:rowId xmlns:a16="http://schemas.microsoft.com/office/drawing/2014/main" val="10009"/>
                  </a:ext>
                </a:extLst>
              </a:tr>
              <a:tr h="459520">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3146">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5" name="TextBox 4">
            <a:hlinkClick r:id="rId12"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3" action="ppaction://hlinksldjump"/>
              </a:rPr>
              <a:t>CATEGORY DASHBOARD</a:t>
            </a:r>
            <a:endParaRPr lang="en-GB" dirty="0"/>
          </a:p>
        </p:txBody>
      </p:sp>
      <p:sp>
        <p:nvSpPr>
          <p:cNvPr id="8" name="TextBox 7">
            <a:hlinkClick r:id="rId12"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4" action="ppaction://hlinksldjump"/>
              </a:rPr>
              <a:t>EXAMPLES TABLE</a:t>
            </a:r>
            <a:endParaRPr lang="en-GB" dirty="0"/>
          </a:p>
        </p:txBody>
      </p:sp>
    </p:spTree>
    <p:extLst>
      <p:ext uri="{BB962C8B-B14F-4D97-AF65-F5344CB8AC3E}">
        <p14:creationId xmlns:p14="http://schemas.microsoft.com/office/powerpoint/2010/main" val="4716349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64028" y="3913"/>
            <a:ext cx="10700662" cy="76748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4200" dirty="0"/>
          </a:p>
        </p:txBody>
      </p:sp>
      <p:graphicFrame>
        <p:nvGraphicFramePr>
          <p:cNvPr id="7" name="Table 6"/>
          <p:cNvGraphicFramePr>
            <a:graphicFrameLocks noGrp="1"/>
          </p:cNvGraphicFramePr>
          <p:nvPr>
            <p:extLst>
              <p:ext uri="{D42A27DB-BD31-4B8C-83A1-F6EECF244321}">
                <p14:modId xmlns:p14="http://schemas.microsoft.com/office/powerpoint/2010/main" val="656891650"/>
              </p:ext>
            </p:extLst>
          </p:nvPr>
        </p:nvGraphicFramePr>
        <p:xfrm>
          <a:off x="191392" y="93155"/>
          <a:ext cx="11823404" cy="6343298"/>
        </p:xfrm>
        <a:graphic>
          <a:graphicData uri="http://schemas.openxmlformats.org/drawingml/2006/table">
            <a:tbl>
              <a:tblPr/>
              <a:tblGrid>
                <a:gridCol w="3215798">
                  <a:extLst>
                    <a:ext uri="{9D8B030D-6E8A-4147-A177-3AD203B41FA5}">
                      <a16:colId xmlns:a16="http://schemas.microsoft.com/office/drawing/2014/main" val="20000"/>
                    </a:ext>
                  </a:extLst>
                </a:gridCol>
                <a:gridCol w="296814">
                  <a:extLst>
                    <a:ext uri="{9D8B030D-6E8A-4147-A177-3AD203B41FA5}">
                      <a16:colId xmlns:a16="http://schemas.microsoft.com/office/drawing/2014/main" val="20001"/>
                    </a:ext>
                  </a:extLst>
                </a:gridCol>
                <a:gridCol w="296814">
                  <a:extLst>
                    <a:ext uri="{9D8B030D-6E8A-4147-A177-3AD203B41FA5}">
                      <a16:colId xmlns:a16="http://schemas.microsoft.com/office/drawing/2014/main" val="20002"/>
                    </a:ext>
                  </a:extLst>
                </a:gridCol>
                <a:gridCol w="296814">
                  <a:extLst>
                    <a:ext uri="{9D8B030D-6E8A-4147-A177-3AD203B41FA5}">
                      <a16:colId xmlns:a16="http://schemas.microsoft.com/office/drawing/2014/main" val="20003"/>
                    </a:ext>
                  </a:extLst>
                </a:gridCol>
                <a:gridCol w="296814">
                  <a:extLst>
                    <a:ext uri="{9D8B030D-6E8A-4147-A177-3AD203B41FA5}">
                      <a16:colId xmlns:a16="http://schemas.microsoft.com/office/drawing/2014/main" val="20004"/>
                    </a:ext>
                  </a:extLst>
                </a:gridCol>
                <a:gridCol w="296814">
                  <a:extLst>
                    <a:ext uri="{9D8B030D-6E8A-4147-A177-3AD203B41FA5}">
                      <a16:colId xmlns:a16="http://schemas.microsoft.com/office/drawing/2014/main" val="20005"/>
                    </a:ext>
                  </a:extLst>
                </a:gridCol>
                <a:gridCol w="296814">
                  <a:extLst>
                    <a:ext uri="{9D8B030D-6E8A-4147-A177-3AD203B41FA5}">
                      <a16:colId xmlns:a16="http://schemas.microsoft.com/office/drawing/2014/main" val="20006"/>
                    </a:ext>
                  </a:extLst>
                </a:gridCol>
                <a:gridCol w="296814">
                  <a:extLst>
                    <a:ext uri="{9D8B030D-6E8A-4147-A177-3AD203B41FA5}">
                      <a16:colId xmlns:a16="http://schemas.microsoft.com/office/drawing/2014/main" val="20007"/>
                    </a:ext>
                  </a:extLst>
                </a:gridCol>
                <a:gridCol w="296814">
                  <a:extLst>
                    <a:ext uri="{9D8B030D-6E8A-4147-A177-3AD203B41FA5}">
                      <a16:colId xmlns:a16="http://schemas.microsoft.com/office/drawing/2014/main" val="20008"/>
                    </a:ext>
                  </a:extLst>
                </a:gridCol>
                <a:gridCol w="296814">
                  <a:extLst>
                    <a:ext uri="{9D8B030D-6E8A-4147-A177-3AD203B41FA5}">
                      <a16:colId xmlns:a16="http://schemas.microsoft.com/office/drawing/2014/main" val="20009"/>
                    </a:ext>
                  </a:extLst>
                </a:gridCol>
                <a:gridCol w="296814">
                  <a:extLst>
                    <a:ext uri="{9D8B030D-6E8A-4147-A177-3AD203B41FA5}">
                      <a16:colId xmlns:a16="http://schemas.microsoft.com/office/drawing/2014/main" val="20010"/>
                    </a:ext>
                  </a:extLst>
                </a:gridCol>
                <a:gridCol w="296814">
                  <a:extLst>
                    <a:ext uri="{9D8B030D-6E8A-4147-A177-3AD203B41FA5}">
                      <a16:colId xmlns:a16="http://schemas.microsoft.com/office/drawing/2014/main" val="20011"/>
                    </a:ext>
                  </a:extLst>
                </a:gridCol>
                <a:gridCol w="296814">
                  <a:extLst>
                    <a:ext uri="{9D8B030D-6E8A-4147-A177-3AD203B41FA5}">
                      <a16:colId xmlns:a16="http://schemas.microsoft.com/office/drawing/2014/main" val="20012"/>
                    </a:ext>
                  </a:extLst>
                </a:gridCol>
                <a:gridCol w="296814">
                  <a:extLst>
                    <a:ext uri="{9D8B030D-6E8A-4147-A177-3AD203B41FA5}">
                      <a16:colId xmlns:a16="http://schemas.microsoft.com/office/drawing/2014/main" val="20013"/>
                    </a:ext>
                  </a:extLst>
                </a:gridCol>
                <a:gridCol w="296814">
                  <a:extLst>
                    <a:ext uri="{9D8B030D-6E8A-4147-A177-3AD203B41FA5}">
                      <a16:colId xmlns:a16="http://schemas.microsoft.com/office/drawing/2014/main" val="20014"/>
                    </a:ext>
                  </a:extLst>
                </a:gridCol>
                <a:gridCol w="296814">
                  <a:extLst>
                    <a:ext uri="{9D8B030D-6E8A-4147-A177-3AD203B41FA5}">
                      <a16:colId xmlns:a16="http://schemas.microsoft.com/office/drawing/2014/main" val="20015"/>
                    </a:ext>
                  </a:extLst>
                </a:gridCol>
                <a:gridCol w="296814">
                  <a:extLst>
                    <a:ext uri="{9D8B030D-6E8A-4147-A177-3AD203B41FA5}">
                      <a16:colId xmlns:a16="http://schemas.microsoft.com/office/drawing/2014/main" val="20016"/>
                    </a:ext>
                  </a:extLst>
                </a:gridCol>
                <a:gridCol w="296814">
                  <a:extLst>
                    <a:ext uri="{9D8B030D-6E8A-4147-A177-3AD203B41FA5}">
                      <a16:colId xmlns:a16="http://schemas.microsoft.com/office/drawing/2014/main" val="20017"/>
                    </a:ext>
                  </a:extLst>
                </a:gridCol>
                <a:gridCol w="296814">
                  <a:extLst>
                    <a:ext uri="{9D8B030D-6E8A-4147-A177-3AD203B41FA5}">
                      <a16:colId xmlns:a16="http://schemas.microsoft.com/office/drawing/2014/main" val="20018"/>
                    </a:ext>
                  </a:extLst>
                </a:gridCol>
                <a:gridCol w="296814">
                  <a:extLst>
                    <a:ext uri="{9D8B030D-6E8A-4147-A177-3AD203B41FA5}">
                      <a16:colId xmlns:a16="http://schemas.microsoft.com/office/drawing/2014/main" val="20019"/>
                    </a:ext>
                  </a:extLst>
                </a:gridCol>
                <a:gridCol w="296814">
                  <a:extLst>
                    <a:ext uri="{9D8B030D-6E8A-4147-A177-3AD203B41FA5}">
                      <a16:colId xmlns:a16="http://schemas.microsoft.com/office/drawing/2014/main" val="20020"/>
                    </a:ext>
                  </a:extLst>
                </a:gridCol>
                <a:gridCol w="296814">
                  <a:extLst>
                    <a:ext uri="{9D8B030D-6E8A-4147-A177-3AD203B41FA5}">
                      <a16:colId xmlns:a16="http://schemas.microsoft.com/office/drawing/2014/main" val="20021"/>
                    </a:ext>
                  </a:extLst>
                </a:gridCol>
                <a:gridCol w="296814">
                  <a:extLst>
                    <a:ext uri="{9D8B030D-6E8A-4147-A177-3AD203B41FA5}">
                      <a16:colId xmlns:a16="http://schemas.microsoft.com/office/drawing/2014/main" val="20022"/>
                    </a:ext>
                  </a:extLst>
                </a:gridCol>
                <a:gridCol w="296814">
                  <a:extLst>
                    <a:ext uri="{9D8B030D-6E8A-4147-A177-3AD203B41FA5}">
                      <a16:colId xmlns:a16="http://schemas.microsoft.com/office/drawing/2014/main" val="20023"/>
                    </a:ext>
                  </a:extLst>
                </a:gridCol>
                <a:gridCol w="296814">
                  <a:extLst>
                    <a:ext uri="{9D8B030D-6E8A-4147-A177-3AD203B41FA5}">
                      <a16:colId xmlns:a16="http://schemas.microsoft.com/office/drawing/2014/main" val="20024"/>
                    </a:ext>
                  </a:extLst>
                </a:gridCol>
                <a:gridCol w="296814">
                  <a:extLst>
                    <a:ext uri="{9D8B030D-6E8A-4147-A177-3AD203B41FA5}">
                      <a16:colId xmlns:a16="http://schemas.microsoft.com/office/drawing/2014/main" val="20025"/>
                    </a:ext>
                  </a:extLst>
                </a:gridCol>
                <a:gridCol w="296814">
                  <a:extLst>
                    <a:ext uri="{9D8B030D-6E8A-4147-A177-3AD203B41FA5}">
                      <a16:colId xmlns:a16="http://schemas.microsoft.com/office/drawing/2014/main" val="20026"/>
                    </a:ext>
                  </a:extLst>
                </a:gridCol>
                <a:gridCol w="296814">
                  <a:extLst>
                    <a:ext uri="{9D8B030D-6E8A-4147-A177-3AD203B41FA5}">
                      <a16:colId xmlns:a16="http://schemas.microsoft.com/office/drawing/2014/main" val="20027"/>
                    </a:ext>
                  </a:extLst>
                </a:gridCol>
                <a:gridCol w="296814">
                  <a:extLst>
                    <a:ext uri="{9D8B030D-6E8A-4147-A177-3AD203B41FA5}">
                      <a16:colId xmlns:a16="http://schemas.microsoft.com/office/drawing/2014/main" val="20028"/>
                    </a:ext>
                  </a:extLst>
                </a:gridCol>
                <a:gridCol w="296814">
                  <a:extLst>
                    <a:ext uri="{9D8B030D-6E8A-4147-A177-3AD203B41FA5}">
                      <a16:colId xmlns:a16="http://schemas.microsoft.com/office/drawing/2014/main" val="20029"/>
                    </a:ext>
                  </a:extLst>
                </a:gridCol>
              </a:tblGrid>
              <a:tr h="386536">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GB" sz="4000" b="1" dirty="0" smtClean="0">
                          <a:solidFill>
                            <a:schemeClr val="accent1">
                              <a:lumMod val="75000"/>
                            </a:schemeClr>
                          </a:solidFill>
                        </a:rPr>
                        <a:t>NEA Examples</a:t>
                      </a:r>
                      <a:endParaRPr lang="en-GB" sz="4000" dirty="0" smtClean="0"/>
                    </a:p>
                    <a:p>
                      <a:pPr algn="l" fontAlgn="t"/>
                      <a:endParaRPr lang="en-GB" sz="1200" b="1" i="0" u="none" strike="noStrike" dirty="0">
                        <a:solidFill>
                          <a:srgbClr val="000000"/>
                        </a:solidFill>
                        <a:effectLst/>
                        <a:latin typeface="Calibri"/>
                      </a:endParaRPr>
                    </a:p>
                  </a:txBody>
                  <a:tcPr marL="5397" marR="5397" marT="5397"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GB" sz="1400" b="0" i="0" u="none" strike="noStrike" dirty="0">
                          <a:solidFill>
                            <a:schemeClr val="bg1"/>
                          </a:solidFill>
                          <a:effectLst/>
                          <a:latin typeface="Calibri"/>
                        </a:rPr>
                        <a:t> Technology</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00"/>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lgn="ctr" fontAlgn="b"/>
                      <a:r>
                        <a:rPr lang="en-GB" sz="1400" b="0" i="0" u="none" strike="noStrike" dirty="0">
                          <a:solidFill>
                            <a:schemeClr val="bg1"/>
                          </a:solidFill>
                          <a:effectLst/>
                          <a:latin typeface="Calibri"/>
                        </a:rPr>
                        <a:t>Delivery Model</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6699"/>
                    </a:solidFill>
                  </a:tcPr>
                </a:tc>
                <a:tc hMerge="1">
                  <a:txBody>
                    <a:bodyPr/>
                    <a:lstStyle/>
                    <a:p>
                      <a:endParaRPr lang="en-GB"/>
                    </a:p>
                  </a:txBody>
                  <a:tcPr/>
                </a:tc>
                <a:tc hMerge="1">
                  <a:txBody>
                    <a:bodyPr/>
                    <a:lstStyle/>
                    <a:p>
                      <a:endParaRPr lang="en-GB"/>
                    </a:p>
                  </a:txBody>
                  <a:tcPr/>
                </a:tc>
                <a:tc gridSpan="3">
                  <a:txBody>
                    <a:bodyPr/>
                    <a:lstStyle/>
                    <a:p>
                      <a:pPr algn="ctr" fontAlgn="b"/>
                      <a:r>
                        <a:rPr lang="en-GB" sz="1400" b="0" i="0" u="none" strike="noStrike" dirty="0">
                          <a:solidFill>
                            <a:schemeClr val="bg1"/>
                          </a:solidFill>
                          <a:effectLst/>
                          <a:latin typeface="Calibri"/>
                        </a:rPr>
                        <a:t>Legal </a:t>
                      </a:r>
                      <a:endParaRPr lang="en-GB" sz="1400" b="0" i="0" u="none" strike="noStrike" dirty="0" smtClean="0">
                        <a:solidFill>
                          <a:schemeClr val="bg1"/>
                        </a:solidFill>
                        <a:effectLst/>
                        <a:latin typeface="Calibri"/>
                      </a:endParaRPr>
                    </a:p>
                    <a:p>
                      <a:pPr algn="ctr" fontAlgn="b"/>
                      <a:r>
                        <a:rPr lang="en-GB" sz="1400" b="0" i="0" u="none" strike="noStrike" dirty="0" smtClean="0">
                          <a:solidFill>
                            <a:schemeClr val="bg1"/>
                          </a:solidFill>
                          <a:effectLst/>
                          <a:latin typeface="Calibri"/>
                        </a:rPr>
                        <a:t>Basis</a:t>
                      </a:r>
                      <a:endParaRPr lang="en-GB" sz="1400" b="0" i="0" u="none" strike="noStrike" dirty="0">
                        <a:solidFill>
                          <a:schemeClr val="bg1"/>
                        </a:solidFill>
                        <a:effectLst/>
                        <a:latin typeface="Calibri"/>
                      </a:endParaRPr>
                    </a:p>
                  </a:txBody>
                  <a:tcPr marL="5397" marR="5397" marT="539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6600"/>
                    </a:solidFill>
                  </a:tcPr>
                </a:tc>
                <a:tc hMerge="1">
                  <a:txBody>
                    <a:bodyPr/>
                    <a:lstStyle/>
                    <a:p>
                      <a:endParaRPr lang="en-GB"/>
                    </a:p>
                  </a:txBody>
                  <a:tcPr/>
                </a:tc>
                <a:tc hMerge="1">
                  <a:txBody>
                    <a:bodyPr/>
                    <a:lstStyle/>
                    <a:p>
                      <a:endParaRPr lang="en-GB"/>
                    </a:p>
                  </a:txBody>
                  <a:tcPr/>
                </a:tc>
                <a:tc gridSpan="2">
                  <a:txBody>
                    <a:bodyPr/>
                    <a:lstStyle/>
                    <a:p>
                      <a:pPr algn="ctr" fontAlgn="b"/>
                      <a:r>
                        <a:rPr lang="en-GB" sz="1400" b="0" i="0" u="none" strike="noStrike" dirty="0" smtClean="0">
                          <a:solidFill>
                            <a:schemeClr val="bg1"/>
                          </a:solidFill>
                          <a:effectLst/>
                          <a:latin typeface="Calibri"/>
                        </a:rPr>
                        <a:t>Price/ Tariff </a:t>
                      </a:r>
                      <a:r>
                        <a:rPr lang="en-GB" sz="1400" b="0" i="0" u="none" strike="noStrike" dirty="0" err="1" smtClean="0">
                          <a:solidFill>
                            <a:schemeClr val="bg1"/>
                          </a:solidFill>
                          <a:effectLst/>
                          <a:latin typeface="Calibri"/>
                        </a:rPr>
                        <a:t>Reg’n</a:t>
                      </a:r>
                      <a:endParaRPr lang="en-GB" sz="1400" b="0" i="0" u="none" strike="noStrike" dirty="0">
                        <a:solidFill>
                          <a:schemeClr val="bg1"/>
                        </a:solidFill>
                        <a:effectLst/>
                        <a:latin typeface="Calibri"/>
                      </a:endParaRPr>
                    </a:p>
                  </a:txBody>
                  <a:tcPr marL="5397" marR="5397" marT="539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3300"/>
                    </a:solidFill>
                  </a:tcPr>
                </a:tc>
                <a:tc hMerge="1">
                  <a:txBody>
                    <a:bodyPr/>
                    <a:lstStyle/>
                    <a:p>
                      <a:endParaRPr lang="en-GB"/>
                    </a:p>
                  </a:txBody>
                  <a:tcPr/>
                </a:tc>
                <a:tc gridSpan="6">
                  <a:txBody>
                    <a:bodyPr/>
                    <a:lstStyle/>
                    <a:p>
                      <a:pPr algn="ctr" fontAlgn="b"/>
                      <a:r>
                        <a:rPr lang="en-GB" sz="1400" b="0" i="0" u="none" strike="noStrike" dirty="0">
                          <a:solidFill>
                            <a:schemeClr val="bg1"/>
                          </a:solidFill>
                          <a:effectLst/>
                          <a:latin typeface="Calibri"/>
                        </a:rPr>
                        <a:t>Finance</a:t>
                      </a:r>
                    </a:p>
                  </a:txBody>
                  <a:tcPr marL="5397" marR="5397" marT="539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5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1">
                  <a:txBody>
                    <a:bodyPr/>
                    <a:lstStyle/>
                    <a:p>
                      <a:pPr algn="ctr" fontAlgn="b"/>
                      <a:r>
                        <a:rPr lang="en-GB" sz="1400" b="0" i="0" u="none" strike="noStrike" dirty="0">
                          <a:solidFill>
                            <a:schemeClr val="bg1"/>
                          </a:solidFill>
                          <a:effectLst/>
                          <a:latin typeface="Calibri"/>
                        </a:rPr>
                        <a:t>Non-Financial Interventions</a:t>
                      </a:r>
                    </a:p>
                  </a:txBody>
                  <a:tcPr marL="5397" marR="5397" marT="539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464"/>
                    </a:solidFill>
                  </a:tcPr>
                </a:tc>
                <a:tc hMerge="1">
                  <a:txBody>
                    <a:bodyPr/>
                    <a:lstStyle/>
                    <a:p>
                      <a:endParaRPr lang="en-GB"/>
                    </a:p>
                  </a:txBody>
                  <a:tcPr/>
                </a:tc>
                <a:tc hMerge="1">
                  <a:txBody>
                    <a:bodyPr/>
                    <a:lstStyle/>
                    <a:p>
                      <a:endParaRPr lang="en-GB"/>
                    </a:p>
                  </a:txBody>
                  <a:tcPr/>
                </a:tc>
                <a:tc hMerge="1">
                  <a:txBody>
                    <a:bodyPr/>
                    <a:lstStyle/>
                    <a:p>
                      <a:pPr algn="ctr" fontAlgn="b"/>
                      <a:endParaRPr lang="en-GB" sz="1200" b="0"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hMerge="1">
                  <a:txBody>
                    <a:bodyPr/>
                    <a:lstStyle/>
                    <a:p>
                      <a:endParaRPr lang="en-GB"/>
                    </a:p>
                  </a:txBody>
                  <a:tcPr/>
                </a:tc>
                <a:tc hMerge="1">
                  <a:txBody>
                    <a:bodyPr/>
                    <a:lstStyle/>
                    <a:p>
                      <a:endParaRPr lang="en-GB"/>
                    </a:p>
                  </a:txBody>
                  <a:tcPr/>
                </a:tc>
                <a:tc hMerge="1">
                  <a:txBody>
                    <a:bodyPr/>
                    <a:lstStyle/>
                    <a:p>
                      <a:pPr algn="ctr" fontAlgn="b"/>
                      <a:endParaRPr lang="en-GB" sz="1200" b="0"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hMerge="1">
                  <a:txBody>
                    <a:bodyPr/>
                    <a:lstStyle/>
                    <a:p>
                      <a:endParaRPr lang="en-GB"/>
                    </a:p>
                  </a:txBody>
                  <a:tcPr/>
                </a:tc>
                <a:tc hMerge="1">
                  <a:txBody>
                    <a:bodyPr/>
                    <a:lstStyle/>
                    <a:p>
                      <a:endParaRPr lang="en-GB"/>
                    </a:p>
                  </a:txBody>
                  <a:tcPr/>
                </a:tc>
                <a:tc hMerge="1">
                  <a:txBody>
                    <a:bodyPr/>
                    <a:lstStyle/>
                    <a:p>
                      <a:pPr algn="ctr" fontAlgn="b"/>
                      <a:endParaRPr lang="en-GB" sz="1200" b="0"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7EE"/>
                    </a:solidFill>
                  </a:tcPr>
                </a:tc>
                <a:tc hMerge="1">
                  <a:txBody>
                    <a:bodyPr/>
                    <a:lstStyle/>
                    <a:p>
                      <a:endParaRPr lang="en-GB"/>
                    </a:p>
                  </a:txBody>
                  <a:tcPr/>
                </a:tc>
                <a:extLst>
                  <a:ext uri="{0D108BD9-81ED-4DB2-BD59-A6C34878D82A}">
                    <a16:rowId xmlns:a16="http://schemas.microsoft.com/office/drawing/2014/main" val="10000"/>
                  </a:ext>
                </a:extLst>
              </a:tr>
              <a:tr h="2415371">
                <a:tc vMerge="1">
                  <a:txBody>
                    <a:bodyPr/>
                    <a:lstStyle/>
                    <a:p>
                      <a:endParaRPr lang="en-GB"/>
                    </a:p>
                  </a:txBody>
                  <a:tcPr/>
                </a:tc>
                <a:tc>
                  <a:txBody>
                    <a:bodyPr/>
                    <a:lstStyle/>
                    <a:p>
                      <a:pPr algn="l" fontAlgn="b"/>
                      <a:r>
                        <a:rPr lang="en-GB" sz="1200" b="0" i="0" u="none" strike="noStrike" dirty="0">
                          <a:solidFill>
                            <a:schemeClr val="bg1"/>
                          </a:solidFill>
                          <a:effectLst/>
                          <a:latin typeface="Calibri"/>
                        </a:rPr>
                        <a:t>Grid Extension</a:t>
                      </a:r>
                    </a:p>
                  </a:txBody>
                  <a:tcPr marL="5397" marR="5397" marT="5397" marB="3600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8000"/>
                    </a:solidFill>
                  </a:tcPr>
                </a:tc>
                <a:tc>
                  <a:txBody>
                    <a:bodyPr/>
                    <a:lstStyle/>
                    <a:p>
                      <a:pPr algn="l" fontAlgn="b"/>
                      <a:r>
                        <a:rPr lang="en-GB" sz="1200" b="0" i="0" u="none" strike="noStrike" dirty="0">
                          <a:solidFill>
                            <a:schemeClr val="bg1"/>
                          </a:solidFill>
                          <a:effectLst/>
                          <a:latin typeface="Calibri"/>
                        </a:rPr>
                        <a:t>Grid-connected </a:t>
                      </a:r>
                      <a:r>
                        <a:rPr lang="en-GB" sz="1200" b="0" i="0" u="none" strike="noStrike" dirty="0" smtClean="0">
                          <a:solidFill>
                            <a:schemeClr val="bg1"/>
                          </a:solidFill>
                          <a:effectLst/>
                          <a:latin typeface="Calibri"/>
                        </a:rPr>
                        <a:t>mini-grid/ </a:t>
                      </a:r>
                    </a:p>
                    <a:p>
                      <a:pPr algn="l" fontAlgn="b"/>
                      <a:r>
                        <a:rPr lang="en-GB" sz="1200" b="0" i="0" u="none" strike="noStrike" dirty="0" smtClean="0">
                          <a:solidFill>
                            <a:schemeClr val="bg1"/>
                          </a:solidFill>
                          <a:effectLst/>
                          <a:latin typeface="Calibri"/>
                        </a:rPr>
                        <a:t>distribution </a:t>
                      </a:r>
                      <a:r>
                        <a:rPr lang="en-GB" sz="1200" b="0" i="0" u="none" strike="noStrike" dirty="0">
                          <a:solidFill>
                            <a:schemeClr val="bg1"/>
                          </a:solidFill>
                          <a:effectLst/>
                          <a:latin typeface="Calibri"/>
                        </a:rPr>
                        <a:t>system</a:t>
                      </a:r>
                    </a:p>
                  </a:txBody>
                  <a:tcPr marL="5397" marR="5397" marT="5397" marB="3600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00"/>
                    </a:solidFill>
                  </a:tcPr>
                </a:tc>
                <a:tc>
                  <a:txBody>
                    <a:bodyPr/>
                    <a:lstStyle/>
                    <a:p>
                      <a:pPr algn="l" fontAlgn="b"/>
                      <a:r>
                        <a:rPr lang="en-GB" sz="1200" b="0" i="0" u="none" strike="noStrike" dirty="0">
                          <a:solidFill>
                            <a:schemeClr val="bg1"/>
                          </a:solidFill>
                          <a:effectLst/>
                          <a:latin typeface="Calibri"/>
                        </a:rPr>
                        <a:t>Isolated </a:t>
                      </a:r>
                      <a:r>
                        <a:rPr lang="en-GB" sz="1200" b="0" i="0" u="none" strike="noStrike" dirty="0" smtClean="0">
                          <a:solidFill>
                            <a:schemeClr val="bg1"/>
                          </a:solidFill>
                          <a:effectLst/>
                          <a:latin typeface="Calibri"/>
                        </a:rPr>
                        <a:t>mini-grid</a:t>
                      </a:r>
                      <a:endParaRPr lang="en-GB" sz="1200" b="0" i="0" u="none" strike="noStrike" dirty="0">
                        <a:solidFill>
                          <a:schemeClr val="bg1"/>
                        </a:solidFill>
                        <a:effectLst/>
                        <a:latin typeface="Calibri"/>
                      </a:endParaRPr>
                    </a:p>
                  </a:txBody>
                  <a:tcPr marL="5397" marR="5397" marT="5397" marB="3600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9900"/>
                    </a:solidFill>
                  </a:tcPr>
                </a:tc>
                <a:tc>
                  <a:txBody>
                    <a:bodyPr/>
                    <a:lstStyle/>
                    <a:p>
                      <a:pPr algn="l" fontAlgn="b"/>
                      <a:r>
                        <a:rPr lang="en-GB" sz="1200" b="0" i="0" u="none" strike="noStrike" dirty="0">
                          <a:solidFill>
                            <a:schemeClr val="bg1"/>
                          </a:solidFill>
                          <a:effectLst/>
                          <a:latin typeface="Calibri"/>
                        </a:rPr>
                        <a:t>Standalone systems </a:t>
                      </a:r>
                    </a:p>
                  </a:txBody>
                  <a:tcPr marL="5397" marR="5397" marT="5397" marB="3600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solidFill>
                  </a:tcPr>
                </a:tc>
                <a:tc>
                  <a:txBody>
                    <a:bodyPr/>
                    <a:lstStyle/>
                    <a:p>
                      <a:pPr algn="l" fontAlgn="b"/>
                      <a:r>
                        <a:rPr lang="en-GB" sz="1200" b="0" i="0" u="none" strike="noStrike" dirty="0">
                          <a:solidFill>
                            <a:schemeClr val="bg1"/>
                          </a:solidFill>
                          <a:effectLst/>
                          <a:latin typeface="Calibri"/>
                        </a:rPr>
                        <a:t>Government/ Public Utility</a:t>
                      </a:r>
                    </a:p>
                  </a:txBody>
                  <a:tcPr marL="5397" marR="5397" marT="5397" marB="36000" vert="vert27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CC"/>
                    </a:solidFill>
                  </a:tcPr>
                </a:tc>
                <a:tc>
                  <a:txBody>
                    <a:bodyPr/>
                    <a:lstStyle/>
                    <a:p>
                      <a:pPr algn="l" fontAlgn="b"/>
                      <a:r>
                        <a:rPr lang="en-GB" sz="1200" b="0" i="0" u="none" strike="noStrike" dirty="0">
                          <a:solidFill>
                            <a:schemeClr val="bg1"/>
                          </a:solidFill>
                          <a:effectLst/>
                          <a:latin typeface="Calibri"/>
                        </a:rPr>
                        <a:t>Private Sector (non-Government)</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l" fontAlgn="b"/>
                      <a:r>
                        <a:rPr lang="en-GB" sz="1200" b="0" i="0" u="none" strike="noStrike" dirty="0">
                          <a:solidFill>
                            <a:schemeClr val="bg1"/>
                          </a:solidFill>
                          <a:effectLst/>
                          <a:latin typeface="Calibri"/>
                        </a:rPr>
                        <a:t>Public-Private Partnership</a:t>
                      </a:r>
                    </a:p>
                  </a:txBody>
                  <a:tcPr marL="5397" marR="5397" marT="5397" marB="3600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1200" b="0" i="0" u="none" strike="noStrike" dirty="0">
                          <a:solidFill>
                            <a:schemeClr val="bg1"/>
                          </a:solidFill>
                          <a:effectLst/>
                          <a:latin typeface="Calibri"/>
                        </a:rPr>
                        <a:t>Concession</a:t>
                      </a:r>
                    </a:p>
                  </a:txBody>
                  <a:tcPr marL="5397" marR="5397" marT="5397" marB="3600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1200" b="0" i="0" u="none" strike="noStrike" dirty="0">
                          <a:solidFill>
                            <a:schemeClr val="bg1"/>
                          </a:solidFill>
                          <a:effectLst/>
                          <a:latin typeface="Calibri"/>
                        </a:rPr>
                        <a:t>License</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1200" b="0" i="0" u="none" strike="noStrike" dirty="0">
                          <a:solidFill>
                            <a:schemeClr val="bg1"/>
                          </a:solidFill>
                          <a:effectLst/>
                          <a:latin typeface="Calibri"/>
                        </a:rPr>
                        <a:t>Unregulated</a:t>
                      </a:r>
                    </a:p>
                  </a:txBody>
                  <a:tcPr marL="5397" marR="5397" marT="5397" marB="3600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l" fontAlgn="b"/>
                      <a:r>
                        <a:rPr lang="en-GB" sz="1200" b="0" i="0" u="none" strike="noStrike" dirty="0">
                          <a:solidFill>
                            <a:schemeClr val="bg1"/>
                          </a:solidFill>
                          <a:effectLst/>
                          <a:latin typeface="Calibri"/>
                        </a:rPr>
                        <a:t>Uniform Regulated </a:t>
                      </a:r>
                      <a:r>
                        <a:rPr lang="en-GB" sz="1200" b="0" i="0" u="none" strike="noStrike" dirty="0" smtClean="0">
                          <a:solidFill>
                            <a:schemeClr val="bg1"/>
                          </a:solidFill>
                          <a:effectLst/>
                          <a:latin typeface="Calibri"/>
                        </a:rPr>
                        <a:t> Price/Tariff</a:t>
                      </a:r>
                      <a:endParaRPr lang="en-GB" sz="1200" b="0" i="0" u="none" strike="noStrike" dirty="0">
                        <a:solidFill>
                          <a:schemeClr val="bg1"/>
                        </a:solidFill>
                        <a:effectLst/>
                        <a:latin typeface="Calibri"/>
                      </a:endParaRPr>
                    </a:p>
                  </a:txBody>
                  <a:tcPr marL="5397" marR="5397" marT="5397" marB="3600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1200" b="0" i="0" u="none" strike="noStrike" dirty="0">
                          <a:solidFill>
                            <a:schemeClr val="bg1"/>
                          </a:solidFill>
                          <a:effectLst/>
                          <a:latin typeface="Calibri"/>
                        </a:rPr>
                        <a:t>Individual </a:t>
                      </a:r>
                      <a:r>
                        <a:rPr lang="en-GB" sz="1200" b="0" i="0" u="none" strike="noStrike" dirty="0" smtClean="0">
                          <a:solidFill>
                            <a:schemeClr val="bg1"/>
                          </a:solidFill>
                          <a:effectLst/>
                          <a:latin typeface="Calibri"/>
                        </a:rPr>
                        <a:t>Regulated Price/Tariff</a:t>
                      </a:r>
                      <a:endParaRPr lang="en-GB" sz="1200" b="0" i="0" u="none" strike="noStrike" dirty="0">
                        <a:solidFill>
                          <a:schemeClr val="bg1"/>
                        </a:solidFill>
                        <a:effectLst/>
                        <a:latin typeface="Calibri"/>
                      </a:endParaRPr>
                    </a:p>
                  </a:txBody>
                  <a:tcPr marL="5397" marR="5397" marT="5397" marB="3600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en-GB" sz="1200" b="0" i="0" u="none" strike="noStrike" dirty="0">
                          <a:solidFill>
                            <a:schemeClr val="bg1"/>
                          </a:solidFill>
                          <a:effectLst/>
                          <a:latin typeface="Calibri"/>
                        </a:rPr>
                        <a:t>Private/Market</a:t>
                      </a:r>
                    </a:p>
                  </a:txBody>
                  <a:tcPr marL="5397" marR="5397" marT="5397" marB="3600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1200" b="0" i="0" u="none" strike="noStrike" dirty="0">
                          <a:solidFill>
                            <a:schemeClr val="bg1"/>
                          </a:solidFill>
                          <a:effectLst/>
                          <a:latin typeface="Calibri"/>
                        </a:rPr>
                        <a:t>User Finance</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99FF"/>
                    </a:solidFill>
                  </a:tcPr>
                </a:tc>
                <a:tc>
                  <a:txBody>
                    <a:bodyPr/>
                    <a:lstStyle/>
                    <a:p>
                      <a:pPr algn="l" fontAlgn="b"/>
                      <a:r>
                        <a:rPr lang="en-GB" sz="1200" b="0" i="0" u="none" strike="noStrike" dirty="0">
                          <a:solidFill>
                            <a:schemeClr val="bg1"/>
                          </a:solidFill>
                          <a:effectLst/>
                          <a:latin typeface="Calibri"/>
                        </a:rPr>
                        <a:t>Grants/Subsidies</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1200" b="0" i="0" u="none" strike="noStrike" dirty="0">
                          <a:solidFill>
                            <a:schemeClr val="bg1"/>
                          </a:solidFill>
                          <a:effectLst/>
                          <a:latin typeface="Calibri"/>
                        </a:rPr>
                        <a:t>Cross-Subsidies </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66FF"/>
                    </a:solidFill>
                  </a:tcPr>
                </a:tc>
                <a:tc>
                  <a:txBody>
                    <a:bodyPr/>
                    <a:lstStyle/>
                    <a:p>
                      <a:pPr algn="l" fontAlgn="b"/>
                      <a:r>
                        <a:rPr lang="en-GB" sz="1200" b="0" i="0" u="none" strike="noStrike" dirty="0">
                          <a:solidFill>
                            <a:schemeClr val="bg1"/>
                          </a:solidFill>
                          <a:effectLst/>
                          <a:latin typeface="Calibri"/>
                        </a:rPr>
                        <a:t>Tax Exemptions</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66FF"/>
                    </a:solidFill>
                  </a:tcPr>
                </a:tc>
                <a:tc>
                  <a:txBody>
                    <a:bodyPr/>
                    <a:lstStyle/>
                    <a:p>
                      <a:pPr algn="l" fontAlgn="b"/>
                      <a:r>
                        <a:rPr lang="en-GB" sz="1200" b="0" i="0" u="none" strike="noStrike" dirty="0">
                          <a:solidFill>
                            <a:schemeClr val="bg1"/>
                          </a:solidFill>
                          <a:effectLst/>
                          <a:latin typeface="Calibri"/>
                        </a:rPr>
                        <a:t>Guarantees</a:t>
                      </a:r>
                    </a:p>
                  </a:txBody>
                  <a:tcPr marL="5397" marR="5397" marT="5397" marB="36000" vert="vert27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CC"/>
                    </a:solidFill>
                  </a:tcPr>
                </a:tc>
                <a:tc>
                  <a:txBody>
                    <a:bodyPr/>
                    <a:lstStyle/>
                    <a:p>
                      <a:pPr algn="l" fontAlgn="b"/>
                      <a:r>
                        <a:rPr lang="en-GB" sz="1200" b="0" i="0" u="none" strike="noStrike" dirty="0">
                          <a:solidFill>
                            <a:schemeClr val="bg1"/>
                          </a:solidFill>
                          <a:effectLst/>
                          <a:latin typeface="Calibri"/>
                        </a:rPr>
                        <a:t>Direct Energy Access Provision </a:t>
                      </a:r>
                    </a:p>
                  </a:txBody>
                  <a:tcPr marL="5397" marR="5397" marT="5397" marB="36000" vert="vert27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D64"/>
                    </a:solidFill>
                  </a:tcPr>
                </a:tc>
                <a:tc>
                  <a:txBody>
                    <a:bodyPr/>
                    <a:lstStyle/>
                    <a:p>
                      <a:pPr algn="l" fontAlgn="b"/>
                      <a:r>
                        <a:rPr lang="en-GB" sz="1200" b="0" i="0" u="none" strike="noStrike" dirty="0">
                          <a:solidFill>
                            <a:schemeClr val="bg1"/>
                          </a:solidFill>
                          <a:effectLst/>
                          <a:latin typeface="Calibri"/>
                        </a:rPr>
                        <a:t>Institutional Restructuring</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17D"/>
                    </a:solidFill>
                  </a:tcPr>
                </a:tc>
                <a:tc>
                  <a:txBody>
                    <a:bodyPr/>
                    <a:lstStyle/>
                    <a:p>
                      <a:pPr algn="l" fontAlgn="b"/>
                      <a:r>
                        <a:rPr lang="en-GB" sz="1200" b="0" i="0" u="none" strike="noStrike" dirty="0">
                          <a:solidFill>
                            <a:schemeClr val="bg1"/>
                          </a:solidFill>
                          <a:effectLst/>
                          <a:latin typeface="Calibri"/>
                        </a:rPr>
                        <a:t>Regulatory Reform</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A596"/>
                    </a:solidFill>
                  </a:tcPr>
                </a:tc>
                <a:tc>
                  <a:txBody>
                    <a:bodyPr/>
                    <a:lstStyle/>
                    <a:p>
                      <a:pPr algn="l" fontAlgn="b"/>
                      <a:r>
                        <a:rPr lang="en-GB" sz="1200" b="0" i="0" u="none" strike="noStrike" dirty="0">
                          <a:solidFill>
                            <a:schemeClr val="bg1"/>
                          </a:solidFill>
                          <a:effectLst/>
                          <a:latin typeface="Calibri"/>
                        </a:rPr>
                        <a:t>Policy &amp; Target Setting</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1200" b="0" i="0" u="none" strike="noStrike" dirty="0">
                          <a:solidFill>
                            <a:schemeClr val="bg1"/>
                          </a:solidFill>
                          <a:effectLst/>
                          <a:latin typeface="Calibri"/>
                        </a:rPr>
                        <a:t>Quality/Technical Standards </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DC8"/>
                    </a:solidFill>
                  </a:tcPr>
                </a:tc>
                <a:tc>
                  <a:txBody>
                    <a:bodyPr/>
                    <a:lstStyle/>
                    <a:p>
                      <a:pPr algn="l" fontAlgn="b"/>
                      <a:r>
                        <a:rPr lang="en-GB" sz="1200" b="0" i="0" u="none" strike="noStrike" dirty="0">
                          <a:solidFill>
                            <a:schemeClr val="bg1"/>
                          </a:solidFill>
                          <a:effectLst/>
                          <a:latin typeface="Calibri"/>
                        </a:rPr>
                        <a:t>Technical Assistance</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E1E6"/>
                    </a:solidFill>
                  </a:tcPr>
                </a:tc>
                <a:tc>
                  <a:txBody>
                    <a:bodyPr/>
                    <a:lstStyle/>
                    <a:p>
                      <a:pPr algn="l" fontAlgn="b"/>
                      <a:r>
                        <a:rPr lang="en-GB" sz="1200" b="0" i="0" u="none" strike="noStrike" dirty="0">
                          <a:solidFill>
                            <a:schemeClr val="bg1"/>
                          </a:solidFill>
                          <a:effectLst/>
                          <a:latin typeface="Calibri"/>
                        </a:rPr>
                        <a:t>Capacity Building/ Awareness Raising</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8D7"/>
                    </a:solidFill>
                  </a:tcPr>
                </a:tc>
                <a:tc>
                  <a:txBody>
                    <a:bodyPr/>
                    <a:lstStyle/>
                    <a:p>
                      <a:pPr algn="l" fontAlgn="b"/>
                      <a:r>
                        <a:rPr lang="en-GB" sz="1200" b="0" i="0" u="none" strike="noStrike" dirty="0">
                          <a:solidFill>
                            <a:schemeClr val="bg1"/>
                          </a:solidFill>
                          <a:effectLst/>
                          <a:latin typeface="Calibri"/>
                        </a:rPr>
                        <a:t>Market Information </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AFC3"/>
                    </a:solidFill>
                  </a:tcPr>
                </a:tc>
                <a:tc>
                  <a:txBody>
                    <a:bodyPr/>
                    <a:lstStyle/>
                    <a:p>
                      <a:pPr algn="l" fontAlgn="b"/>
                      <a:r>
                        <a:rPr lang="en-GB" sz="1200" b="0" i="0" u="none" strike="noStrike" dirty="0">
                          <a:solidFill>
                            <a:schemeClr val="bg1"/>
                          </a:solidFill>
                          <a:effectLst/>
                          <a:latin typeface="Calibri"/>
                        </a:rPr>
                        <a:t>Demand Promotion </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6AA"/>
                    </a:solidFill>
                  </a:tcPr>
                </a:tc>
                <a:tc>
                  <a:txBody>
                    <a:bodyPr/>
                    <a:lstStyle/>
                    <a:p>
                      <a:pPr algn="l" fontAlgn="b"/>
                      <a:r>
                        <a:rPr lang="en-GB" sz="1200" b="0" i="0" u="none" strike="noStrike" dirty="0">
                          <a:solidFill>
                            <a:schemeClr val="bg1"/>
                          </a:solidFill>
                          <a:effectLst/>
                          <a:latin typeface="Calibri"/>
                        </a:rPr>
                        <a:t>Technology Development/ Adoption </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D91"/>
                    </a:solidFill>
                  </a:tcPr>
                </a:tc>
                <a:tc>
                  <a:txBody>
                    <a:bodyPr/>
                    <a:lstStyle/>
                    <a:p>
                      <a:pPr algn="l" fontAlgn="b"/>
                      <a:r>
                        <a:rPr lang="en-GB" sz="1200" b="0" i="0" u="none" strike="noStrike" dirty="0">
                          <a:solidFill>
                            <a:schemeClr val="bg1"/>
                          </a:solidFill>
                          <a:effectLst/>
                          <a:latin typeface="Calibri"/>
                        </a:rPr>
                        <a:t>National Energy Planning</a:t>
                      </a:r>
                    </a:p>
                  </a:txBody>
                  <a:tcPr marL="5397" marR="5397" marT="5397" marB="3600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47D"/>
                    </a:solidFill>
                  </a:tcPr>
                </a:tc>
                <a:extLst>
                  <a:ext uri="{0D108BD9-81ED-4DB2-BD59-A6C34878D82A}">
                    <a16:rowId xmlns:a16="http://schemas.microsoft.com/office/drawing/2014/main" val="10001"/>
                  </a:ext>
                </a:extLst>
              </a:tr>
              <a:tr h="218830">
                <a:tc>
                  <a:txBody>
                    <a:bodyPr/>
                    <a:lstStyle/>
                    <a:p>
                      <a:pPr algn="l" fontAlgn="b"/>
                      <a:r>
                        <a:rPr lang="en-GB" sz="1200" b="1" i="0" u="none" strike="noStrike" dirty="0">
                          <a:solidFill>
                            <a:srgbClr val="000000"/>
                          </a:solidFill>
                          <a:effectLst/>
                          <a:latin typeface="Calibri"/>
                          <a:hlinkClick r:id="rId2" action="ppaction://hlinksldjump"/>
                        </a:rPr>
                        <a:t>Bangladesh, IDCOL Solar Home Systems</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600" b="0" i="0" u="none" strike="noStrike">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solidFill>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18830">
                <a:tc>
                  <a:txBody>
                    <a:bodyPr/>
                    <a:lstStyle/>
                    <a:p>
                      <a:pPr algn="l" fontAlgn="b"/>
                      <a:r>
                        <a:rPr lang="en-GB" sz="1200" b="1" i="0" u="none" strike="noStrike" dirty="0">
                          <a:solidFill>
                            <a:srgbClr val="000000"/>
                          </a:solidFill>
                          <a:effectLst/>
                          <a:latin typeface="Calibri"/>
                          <a:hlinkClick r:id="rId3" action="ppaction://hlinksldjump"/>
                        </a:rPr>
                        <a:t>Brazil, Luz para </a:t>
                      </a:r>
                      <a:r>
                        <a:rPr lang="en-GB" sz="1200" b="1" i="0" u="none" strike="noStrike" dirty="0" err="1">
                          <a:solidFill>
                            <a:srgbClr val="000000"/>
                          </a:solidFill>
                          <a:effectLst/>
                          <a:latin typeface="Calibri"/>
                          <a:hlinkClick r:id="rId3" action="ppaction://hlinksldjump"/>
                        </a:rPr>
                        <a:t>Todos</a:t>
                      </a:r>
                      <a:r>
                        <a:rPr lang="en-GB" sz="1200" b="1" i="0" u="none" strike="noStrike" dirty="0">
                          <a:solidFill>
                            <a:srgbClr val="000000"/>
                          </a:solidFill>
                          <a:effectLst/>
                          <a:latin typeface="Calibri"/>
                          <a:hlinkClick r:id="rId3" action="ppaction://hlinksldjump"/>
                        </a:rPr>
                        <a:t> (Light for All)</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00"/>
                    </a:solidFill>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C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18830">
                <a:tc>
                  <a:txBody>
                    <a:bodyPr/>
                    <a:lstStyle/>
                    <a:p>
                      <a:pPr algn="l" fontAlgn="b"/>
                      <a:r>
                        <a:rPr lang="en-GB" sz="1200" b="1" i="0" u="none" strike="noStrike" dirty="0">
                          <a:solidFill>
                            <a:srgbClr val="000000"/>
                          </a:solidFill>
                          <a:effectLst/>
                          <a:latin typeface="Calibri"/>
                          <a:hlinkClick r:id="rId4" action="ppaction://hlinksldjump"/>
                        </a:rPr>
                        <a:t>Cambodia “Light Touch” Regulation</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00"/>
                    </a:solidFill>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18830">
                <a:tc>
                  <a:txBody>
                    <a:bodyPr/>
                    <a:lstStyle/>
                    <a:p>
                      <a:pPr algn="l" fontAlgn="b"/>
                      <a:r>
                        <a:rPr lang="en-GB" sz="1200" b="1" i="0" u="none" strike="noStrike" dirty="0">
                          <a:solidFill>
                            <a:srgbClr val="000000"/>
                          </a:solidFill>
                          <a:effectLst/>
                          <a:latin typeface="Calibri"/>
                          <a:hlinkClick r:id="rId5" action="ppaction://hlinksldjump"/>
                        </a:rPr>
                        <a:t>Costa Rica, Distribution Cooperatives</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00"/>
                    </a:solidFill>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18830">
                <a:tc>
                  <a:txBody>
                    <a:bodyPr/>
                    <a:lstStyle/>
                    <a:p>
                      <a:pPr algn="l" fontAlgn="b"/>
                      <a:r>
                        <a:rPr lang="en-GB" sz="1200" b="1" i="0" u="none" strike="noStrike" dirty="0">
                          <a:solidFill>
                            <a:srgbClr val="000000"/>
                          </a:solidFill>
                          <a:effectLst/>
                          <a:latin typeface="Calibri"/>
                          <a:hlinkClick r:id="rId6" action="ppaction://hlinksldjump"/>
                        </a:rPr>
                        <a:t>Ethiopia, Solar Market Development</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18830">
                <a:tc>
                  <a:txBody>
                    <a:bodyPr/>
                    <a:lstStyle/>
                    <a:p>
                      <a:pPr algn="l" fontAlgn="b"/>
                      <a:r>
                        <a:rPr lang="en-GB" sz="1200" b="1" i="0" u="none" strike="noStrike" dirty="0">
                          <a:solidFill>
                            <a:srgbClr val="000000"/>
                          </a:solidFill>
                          <a:effectLst/>
                          <a:latin typeface="Calibri"/>
                          <a:hlinkClick r:id="rId7" action="ppaction://hlinksldjump"/>
                        </a:rPr>
                        <a:t>Kenya, Off-Grid for Vision 2030</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18830">
                <a:tc>
                  <a:txBody>
                    <a:bodyPr/>
                    <a:lstStyle/>
                    <a:p>
                      <a:pPr algn="l" fontAlgn="b"/>
                      <a:r>
                        <a:rPr lang="en-GB" sz="1200" b="1" i="0" u="none" strike="noStrike" dirty="0" err="1">
                          <a:solidFill>
                            <a:srgbClr val="000000"/>
                          </a:solidFill>
                          <a:effectLst/>
                          <a:latin typeface="Calibri"/>
                          <a:hlinkClick r:id="rId8" action="ppaction://hlinksldjump"/>
                        </a:rPr>
                        <a:t>Mali</a:t>
                      </a:r>
                      <a:r>
                        <a:rPr lang="en-GB" sz="1200" b="1" i="0" u="none" strike="noStrike" dirty="0">
                          <a:solidFill>
                            <a:srgbClr val="000000"/>
                          </a:solidFill>
                          <a:effectLst/>
                          <a:latin typeface="Calibri"/>
                          <a:hlinkClick r:id="rId8" action="ppaction://hlinksldjump"/>
                        </a:rPr>
                        <a:t>, Rural Electrification Programme</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18830">
                <a:tc>
                  <a:txBody>
                    <a:bodyPr/>
                    <a:lstStyle/>
                    <a:p>
                      <a:pPr algn="l" fontAlgn="b"/>
                      <a:r>
                        <a:rPr lang="en-GB" sz="1200" b="1" i="0" u="none" strike="noStrike" dirty="0">
                          <a:solidFill>
                            <a:srgbClr val="000000"/>
                          </a:solidFill>
                          <a:effectLst/>
                          <a:latin typeface="Calibri"/>
                          <a:hlinkClick r:id="rId9" action="ppaction://hlinksldjump"/>
                        </a:rPr>
                        <a:t>Nepal, Rural Energy Development Programme</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66FF"/>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18830">
                <a:tc>
                  <a:txBody>
                    <a:bodyPr/>
                    <a:lstStyle/>
                    <a:p>
                      <a:pPr algn="l" fontAlgn="b"/>
                      <a:r>
                        <a:rPr lang="en-GB" sz="1200" b="1" i="0" u="none" strike="noStrike" dirty="0">
                          <a:solidFill>
                            <a:srgbClr val="000000"/>
                          </a:solidFill>
                          <a:effectLst/>
                          <a:latin typeface="Calibri"/>
                          <a:hlinkClick r:id="rId10" action="ppaction://hlinksldjump"/>
                        </a:rPr>
                        <a:t>Peru, Concession Model for Standalone Systems</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CC"/>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7D"/>
                    </a:solidFill>
                  </a:tcPr>
                </a:tc>
                <a:extLst>
                  <a:ext uri="{0D108BD9-81ED-4DB2-BD59-A6C34878D82A}">
                    <a16:rowId xmlns:a16="http://schemas.microsoft.com/office/drawing/2014/main" val="10010"/>
                  </a:ext>
                </a:extLst>
              </a:tr>
              <a:tr h="218830">
                <a:tc>
                  <a:txBody>
                    <a:bodyPr/>
                    <a:lstStyle/>
                    <a:p>
                      <a:pPr algn="l" fontAlgn="b"/>
                      <a:r>
                        <a:rPr lang="en-GB" sz="1200" b="1" i="0" u="none" strike="noStrike" dirty="0">
                          <a:solidFill>
                            <a:srgbClr val="000000"/>
                          </a:solidFill>
                          <a:effectLst/>
                          <a:latin typeface="Calibri"/>
                          <a:hlinkClick r:id="rId11" action="ppaction://hlinksldjump"/>
                        </a:rPr>
                        <a:t>Philippines, Islanded Distribution by Cooperatives</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18830">
                <a:tc>
                  <a:txBody>
                    <a:bodyPr/>
                    <a:lstStyle/>
                    <a:p>
                      <a:pPr algn="l" fontAlgn="b"/>
                      <a:r>
                        <a:rPr lang="en-GB" sz="1200" b="1" i="0" u="none" strike="noStrike" dirty="0">
                          <a:solidFill>
                            <a:srgbClr val="000000"/>
                          </a:solidFill>
                          <a:effectLst/>
                          <a:latin typeface="Calibri"/>
                          <a:hlinkClick r:id="rId12" action="ppaction://hlinksldjump"/>
                        </a:rPr>
                        <a:t>Rwanda, Sector-Wide Approach to Planning</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80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00"/>
                    </a:solidFill>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99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FC3"/>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7D"/>
                    </a:solidFill>
                  </a:tcPr>
                </a:tc>
                <a:extLst>
                  <a:ext uri="{0D108BD9-81ED-4DB2-BD59-A6C34878D82A}">
                    <a16:rowId xmlns:a16="http://schemas.microsoft.com/office/drawing/2014/main" val="10012"/>
                  </a:ext>
                </a:extLst>
              </a:tr>
              <a:tr h="218830">
                <a:tc>
                  <a:txBody>
                    <a:bodyPr/>
                    <a:lstStyle/>
                    <a:p>
                      <a:pPr algn="l" fontAlgn="b"/>
                      <a:r>
                        <a:rPr lang="en-GB" sz="1200" b="1" i="0" u="none" strike="noStrike" dirty="0">
                          <a:solidFill>
                            <a:srgbClr val="000000"/>
                          </a:solidFill>
                          <a:effectLst/>
                          <a:latin typeface="Calibri"/>
                          <a:hlinkClick r:id="rId13" action="ppaction://hlinksldjump"/>
                        </a:rPr>
                        <a:t>South Africa, Integrated National Electrification</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80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18E"/>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C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7D"/>
                    </a:solidFill>
                  </a:tcPr>
                </a:tc>
                <a:extLst>
                  <a:ext uri="{0D108BD9-81ED-4DB2-BD59-A6C34878D82A}">
                    <a16:rowId xmlns:a16="http://schemas.microsoft.com/office/drawing/2014/main" val="10013"/>
                  </a:ext>
                </a:extLst>
              </a:tr>
              <a:tr h="218830">
                <a:tc>
                  <a:txBody>
                    <a:bodyPr/>
                    <a:lstStyle/>
                    <a:p>
                      <a:pPr algn="l" fontAlgn="b"/>
                      <a:r>
                        <a:rPr lang="en-GB" sz="1200" b="1" i="0" u="none" strike="noStrike" dirty="0">
                          <a:solidFill>
                            <a:srgbClr val="000000"/>
                          </a:solidFill>
                          <a:effectLst/>
                          <a:latin typeface="Calibri"/>
                          <a:hlinkClick r:id="rId14" action="ppaction://hlinksldjump"/>
                        </a:rPr>
                        <a:t>Tanzania, </a:t>
                      </a:r>
                      <a:r>
                        <a:rPr lang="en-GB" sz="1200" b="1" i="0" u="none" strike="noStrike" dirty="0" smtClean="0">
                          <a:solidFill>
                            <a:srgbClr val="000000"/>
                          </a:solidFill>
                          <a:effectLst/>
                          <a:latin typeface="Calibri"/>
                          <a:hlinkClick r:id="rId14" action="ppaction://hlinksldjump"/>
                        </a:rPr>
                        <a:t>Mini-Grids </a:t>
                      </a:r>
                      <a:r>
                        <a:rPr lang="en-GB" sz="1200" b="1" i="0" u="none" strike="noStrike" dirty="0">
                          <a:solidFill>
                            <a:srgbClr val="000000"/>
                          </a:solidFill>
                          <a:effectLst/>
                          <a:latin typeface="Calibri"/>
                          <a:hlinkClick r:id="rId14" action="ppaction://hlinksldjump"/>
                        </a:rPr>
                        <a:t>Regulatory Framework</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00"/>
                    </a:solidFill>
                  </a:tcPr>
                </a:tc>
                <a:tc>
                  <a:txBody>
                    <a:bodyPr/>
                    <a:lstStyle/>
                    <a:p>
                      <a:pPr algn="ctr" fontAlgn="ctr"/>
                      <a:r>
                        <a:rPr lang="en-GB" sz="600" b="0" i="0" u="none" strike="noStrike" dirty="0">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699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18830">
                <a:tc>
                  <a:txBody>
                    <a:bodyPr/>
                    <a:lstStyle/>
                    <a:p>
                      <a:pPr algn="l" fontAlgn="b"/>
                      <a:r>
                        <a:rPr lang="en-GB" sz="1200" b="1" i="0" u="none" strike="noStrike" dirty="0">
                          <a:solidFill>
                            <a:srgbClr val="000000"/>
                          </a:solidFill>
                          <a:effectLst/>
                          <a:latin typeface="Calibri"/>
                          <a:hlinkClick r:id="rId15" action="ppaction://hlinksldjump"/>
                        </a:rPr>
                        <a:t>Tunisia, Low Cost Distribution Technology</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8000"/>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600" b="0" i="0" u="none" strike="noStrike">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C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91"/>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18830">
                <a:tc>
                  <a:txBody>
                    <a:bodyPr/>
                    <a:lstStyle/>
                    <a:p>
                      <a:pPr algn="l" fontAlgn="b"/>
                      <a:r>
                        <a:rPr lang="en-GB" sz="1200" b="1" i="0" u="none" strike="noStrike" dirty="0">
                          <a:solidFill>
                            <a:srgbClr val="000000"/>
                          </a:solidFill>
                          <a:effectLst/>
                          <a:latin typeface="Calibri"/>
                          <a:hlinkClick r:id="rId16" action="ppaction://hlinksldjump"/>
                        </a:rPr>
                        <a:t>Vietnam, Rapid Grid Expansion</a:t>
                      </a:r>
                      <a:endParaRPr lang="en-GB" sz="1200" b="1" i="0" u="none" strike="noStrike" dirty="0">
                        <a:solidFill>
                          <a:srgbClr val="000000"/>
                        </a:solidFill>
                        <a:effectLst/>
                        <a:latin typeface="Calibri"/>
                      </a:endParaRPr>
                    </a:p>
                  </a:txBody>
                  <a:tcPr marL="5397" marR="5397" marT="5397"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9900"/>
                    </a:solidFill>
                  </a:tcPr>
                </a:tc>
                <a:tc>
                  <a:txBody>
                    <a:bodyPr/>
                    <a:lstStyle/>
                    <a:p>
                      <a:pPr algn="ctr" fontAlgn="ctr"/>
                      <a:r>
                        <a:rPr lang="en-GB" sz="600" b="0" i="0" u="none" strike="noStrike">
                          <a:solidFill>
                            <a:srgbClr val="000000"/>
                          </a:solidFill>
                          <a:effectLst/>
                          <a:latin typeface="Calibri"/>
                        </a:rPr>
                        <a:t> </a:t>
                      </a:r>
                    </a:p>
                  </a:txBody>
                  <a:tcPr marL="5397" marR="5397" marT="5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CC"/>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90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l" fontAlgn="b"/>
                      <a:r>
                        <a:rPr lang="en-GB" sz="600" b="0" i="0" u="none" strike="noStrike">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3399"/>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FAADC"/>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66FF"/>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D64"/>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17D"/>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A59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DC8"/>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E1E6"/>
                    </a:solidFill>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600" b="0" i="0" u="none" strike="noStrike" dirty="0">
                          <a:solidFill>
                            <a:srgbClr val="000000"/>
                          </a:solidFill>
                          <a:effectLst/>
                          <a:latin typeface="Calibri"/>
                        </a:rPr>
                        <a:t> </a:t>
                      </a:r>
                    </a:p>
                  </a:txBody>
                  <a:tcPr marL="5397" marR="5397" marT="53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
        <p:nvSpPr>
          <p:cNvPr id="6" name="TextBox 5"/>
          <p:cNvSpPr txBox="1"/>
          <p:nvPr/>
        </p:nvSpPr>
        <p:spPr>
          <a:xfrm>
            <a:off x="11056753" y="6488668"/>
            <a:ext cx="1135247"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17" action="ppaction://hlinksldjump"/>
              </a:rPr>
              <a:t>NEXT</a:t>
            </a:r>
            <a:endParaRPr lang="en-GB" dirty="0"/>
          </a:p>
        </p:txBody>
      </p:sp>
      <p:sp>
        <p:nvSpPr>
          <p:cNvPr id="8" name="TextBox 7"/>
          <p:cNvSpPr txBox="1"/>
          <p:nvPr/>
        </p:nvSpPr>
        <p:spPr>
          <a:xfrm>
            <a:off x="9921506" y="6488668"/>
            <a:ext cx="1135247" cy="369332"/>
          </a:xfrm>
          <a:prstGeom prst="rect">
            <a:avLst/>
          </a:prstGeom>
          <a:solidFill>
            <a:srgbClr val="FFFF66"/>
          </a:solidFill>
          <a:ln w="19050">
            <a:solidFill>
              <a:schemeClr val="tx1"/>
            </a:solidFill>
          </a:ln>
        </p:spPr>
        <p:txBody>
          <a:bodyPr wrap="none" rtlCol="0">
            <a:spAutoFit/>
          </a:bodyPr>
          <a:lstStyle/>
          <a:p>
            <a:pPr algn="ctr"/>
            <a:r>
              <a:rPr lang="en-GB" dirty="0" smtClean="0">
                <a:hlinkClick r:id="rId18" action="ppaction://hlinksldjump"/>
              </a:rPr>
              <a:t>PREVIOUS</a:t>
            </a:r>
            <a:endParaRPr lang="en-GB" dirty="0"/>
          </a:p>
        </p:txBody>
      </p:sp>
      <p:sp>
        <p:nvSpPr>
          <p:cNvPr id="9" name="TextBox 8">
            <a:hlinkClick r:id="rId19" action="ppaction://hlinksldjump"/>
          </p:cNvPr>
          <p:cNvSpPr txBox="1"/>
          <p:nvPr/>
        </p:nvSpPr>
        <p:spPr>
          <a:xfrm>
            <a:off x="8532427" y="6488668"/>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20" action="ppaction://hlinksldjump"/>
              </a:rPr>
              <a:t>CATEGORIES</a:t>
            </a:r>
            <a:endParaRPr lang="en-GB" dirty="0"/>
          </a:p>
        </p:txBody>
      </p:sp>
    </p:spTree>
    <p:extLst>
      <p:ext uri="{BB962C8B-B14F-4D97-AF65-F5344CB8AC3E}">
        <p14:creationId xmlns:p14="http://schemas.microsoft.com/office/powerpoint/2010/main" val="2086772011"/>
      </p:ext>
    </p:extLst>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Peru, Concession Model for Standalone Systems</a:t>
            </a:r>
            <a:endParaRPr lang="en-GB" sz="4000" dirty="0">
              <a:solidFill>
                <a:schemeClr val="accent1">
                  <a:lumMod val="75000"/>
                </a:schemeClr>
              </a:solidFill>
            </a:endParaRPr>
          </a:p>
        </p:txBody>
      </p:sp>
      <p:sp>
        <p:nvSpPr>
          <p:cNvPr id="5" name="Content Placeholder 4"/>
          <p:cNvSpPr>
            <a:spLocks noGrp="1"/>
          </p:cNvSpPr>
          <p:nvPr>
            <p:ph idx="1"/>
          </p:nvPr>
        </p:nvSpPr>
        <p:spPr>
          <a:xfrm>
            <a:off x="185053" y="642255"/>
            <a:ext cx="12006947" cy="6183090"/>
          </a:xfrm>
        </p:spPr>
        <p:txBody>
          <a:bodyPr>
            <a:noAutofit/>
          </a:bodyPr>
          <a:lstStyle/>
          <a:p>
            <a:pPr marL="0" indent="0">
              <a:lnSpc>
                <a:spcPct val="100000"/>
              </a:lnSpc>
              <a:spcBef>
                <a:spcPts val="0"/>
              </a:spcBef>
              <a:buNone/>
            </a:pPr>
            <a:r>
              <a:rPr lang="en-GB" sz="1500" b="1" dirty="0">
                <a:solidFill>
                  <a:schemeClr val="accent1">
                    <a:lumMod val="75000"/>
                  </a:schemeClr>
                </a:solidFill>
                <a:latin typeface="+mj-lt"/>
              </a:rPr>
              <a:t>Categories </a:t>
            </a:r>
          </a:p>
          <a:p>
            <a:pPr marL="0" indent="0">
              <a:lnSpc>
                <a:spcPct val="100000"/>
              </a:lnSpc>
              <a:spcBef>
                <a:spcPts val="0"/>
              </a:spcBef>
              <a:buNone/>
            </a:pPr>
            <a:r>
              <a:rPr lang="en-GB" sz="1500" dirty="0">
                <a:latin typeface="+mj-lt"/>
              </a:rPr>
              <a:t>(</a:t>
            </a:r>
            <a:r>
              <a:rPr lang="en-GB" sz="1500" dirty="0" smtClean="0">
                <a:latin typeface="+mj-lt"/>
              </a:rPr>
              <a:t>highlighted):</a:t>
            </a:r>
            <a:endParaRPr lang="en-GB" sz="1500" dirty="0">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r>
              <a:rPr lang="en-GB" sz="1500" b="1" dirty="0" smtClean="0">
                <a:solidFill>
                  <a:schemeClr val="accent1">
                    <a:lumMod val="75000"/>
                  </a:schemeClr>
                </a:solidFill>
                <a:latin typeface="+mj-lt"/>
              </a:rPr>
              <a:t/>
            </a:r>
            <a:br>
              <a:rPr lang="en-GB" sz="1500" b="1" dirty="0" smtClean="0">
                <a:solidFill>
                  <a:schemeClr val="accent1">
                    <a:lumMod val="75000"/>
                  </a:schemeClr>
                </a:solidFill>
                <a:latin typeface="+mj-lt"/>
              </a:rPr>
            </a:b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r>
              <a:rPr lang="en-GB" sz="1500" b="1" dirty="0" smtClean="0">
                <a:solidFill>
                  <a:schemeClr val="accent1">
                    <a:lumMod val="75000"/>
                  </a:schemeClr>
                </a:solidFill>
                <a:latin typeface="+mj-lt"/>
              </a:rPr>
              <a:t>Description </a:t>
            </a:r>
            <a:r>
              <a:rPr lang="en-GB" sz="1500" b="1" dirty="0">
                <a:solidFill>
                  <a:schemeClr val="accent1">
                    <a:lumMod val="75000"/>
                  </a:schemeClr>
                </a:solidFill>
                <a:latin typeface="+mj-lt"/>
              </a:rPr>
              <a:t>-</a:t>
            </a:r>
            <a:r>
              <a:rPr lang="en-GB" sz="1500" dirty="0">
                <a:latin typeface="+mj-lt"/>
              </a:rPr>
              <a:t>Following approval from National Electricity Office (DGE - </a:t>
            </a:r>
            <a:r>
              <a:rPr lang="en-GB" sz="1500" dirty="0" err="1">
                <a:latin typeface="+mj-lt"/>
              </a:rPr>
              <a:t>Dirección</a:t>
            </a:r>
            <a:r>
              <a:rPr lang="en-GB" sz="1500" dirty="0">
                <a:latin typeface="+mj-lt"/>
              </a:rPr>
              <a:t> General de la </a:t>
            </a:r>
            <a:r>
              <a:rPr lang="en-GB" sz="1500" dirty="0" err="1">
                <a:latin typeface="+mj-lt"/>
              </a:rPr>
              <a:t>Electricidad</a:t>
            </a:r>
            <a:r>
              <a:rPr lang="en-GB" sz="1500" dirty="0">
                <a:latin typeface="+mj-lt"/>
              </a:rPr>
              <a:t>), regional governments grant authorisations and final concessions for renewable electricity projects in their region whose installed capacity is greater than 500 kW and less than 10 MW (concessions are not required for interventions less than 500kW). </a:t>
            </a:r>
            <a:r>
              <a:rPr lang="en-GB" sz="1500" dirty="0" smtClean="0">
                <a:latin typeface="+mj-lt"/>
              </a:rPr>
              <a:t>In </a:t>
            </a:r>
            <a:r>
              <a:rPr lang="en-GB" sz="1500" dirty="0">
                <a:latin typeface="+mj-lt"/>
              </a:rPr>
              <a:t>2012, DGER requested the regulator to set an official cost recovery tariff for Solar Home Systems (SHS).  This was introduced to cover SHS of different sizes and at different locations (coast, highland and jungle), and thereby made such systems eligible for cross-subsidy.  In July 2012, DGE granted a rural electricity concession to provide energy to the town of La </a:t>
            </a:r>
            <a:r>
              <a:rPr lang="en-GB" sz="1500" dirty="0" err="1">
                <a:latin typeface="+mj-lt"/>
              </a:rPr>
              <a:t>Lucmilla</a:t>
            </a:r>
            <a:r>
              <a:rPr lang="en-GB" sz="1500" dirty="0">
                <a:latin typeface="+mj-lt"/>
              </a:rPr>
              <a:t>, in the </a:t>
            </a:r>
            <a:r>
              <a:rPr lang="en-GB" sz="1500" dirty="0" err="1">
                <a:latin typeface="+mj-lt"/>
              </a:rPr>
              <a:t>Cachachi</a:t>
            </a:r>
            <a:r>
              <a:rPr lang="en-GB" sz="1500" dirty="0">
                <a:latin typeface="+mj-lt"/>
              </a:rPr>
              <a:t> district (</a:t>
            </a:r>
            <a:r>
              <a:rPr lang="en-GB" sz="1500" dirty="0" err="1">
                <a:latin typeface="+mj-lt"/>
              </a:rPr>
              <a:t>Cajabamba</a:t>
            </a:r>
            <a:r>
              <a:rPr lang="en-GB" sz="1500" dirty="0">
                <a:latin typeface="+mj-lt"/>
              </a:rPr>
              <a:t> Province). This was the first rural electricity concession awarded in Peru based exclusively on domestic SHS. </a:t>
            </a:r>
            <a:r>
              <a:rPr lang="en-GB" sz="1500" dirty="0" smtClean="0">
                <a:latin typeface="+mj-lt"/>
              </a:rPr>
              <a:t>For </a:t>
            </a:r>
            <a:r>
              <a:rPr lang="en-GB" sz="1500" dirty="0">
                <a:latin typeface="+mj-lt"/>
              </a:rPr>
              <a:t>such concessions, tariffs to rural customers are capped at the level of the maximum regulated urban tariff, and a connection charge is included in the capital cost of the project.  Capital cost subsidies are provided for </a:t>
            </a:r>
            <a:r>
              <a:rPr lang="en-GB" sz="1500" dirty="0" smtClean="0">
                <a:latin typeface="+mj-lt"/>
              </a:rPr>
              <a:t>rural </a:t>
            </a:r>
            <a:r>
              <a:rPr lang="en-GB" sz="1500" dirty="0">
                <a:latin typeface="+mj-lt"/>
              </a:rPr>
              <a:t>electrification projects (each project typically has 200-5000 connections). Tariff cross-subsidies are provided in addition to capital cost subsidies. </a:t>
            </a:r>
            <a:r>
              <a:rPr lang="en-GB" sz="1500" dirty="0" smtClean="0">
                <a:latin typeface="+mj-lt"/>
              </a:rPr>
              <a:t>Productive </a:t>
            </a:r>
            <a:r>
              <a:rPr lang="en-GB" sz="1500" dirty="0">
                <a:latin typeface="+mj-lt"/>
              </a:rPr>
              <a:t>uses are encouraged to increase rural loads and revenues.  Operating and maintenance costs are shared by monthly fees paid by the </a:t>
            </a:r>
            <a:endParaRPr lang="en-GB" sz="1500" dirty="0" smtClean="0">
              <a:latin typeface="+mj-lt"/>
            </a:endParaRPr>
          </a:p>
          <a:p>
            <a:pPr marL="0" indent="0">
              <a:spcBef>
                <a:spcPts val="0"/>
              </a:spcBef>
              <a:buNone/>
            </a:pPr>
            <a:r>
              <a:rPr lang="en-GB" sz="1500" dirty="0" smtClean="0">
                <a:latin typeface="+mj-lt"/>
              </a:rPr>
              <a:t>community </a:t>
            </a:r>
            <a:r>
              <a:rPr lang="en-GB" sz="1500" dirty="0">
                <a:latin typeface="+mj-lt"/>
              </a:rPr>
              <a:t>and government subsidies.  Solar home systems (SHSs) have been recognised as the best option to reach dispersed and remote users. </a:t>
            </a:r>
            <a:endParaRPr lang="en-GB" sz="1500" dirty="0">
              <a:latin typeface="+mj-lt"/>
              <a:ea typeface="+mj-ea"/>
              <a:cs typeface="+mj-cs"/>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3182" y="680485"/>
            <a:ext cx="7724775" cy="3976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3863714"/>
      </p:ext>
    </p:extLst>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1629" y="761996"/>
            <a:ext cx="11430000" cy="5943600"/>
          </a:xfrm>
        </p:spPr>
        <p:txBody>
          <a:bodyPr>
            <a:noAutofit/>
          </a:bodyPr>
          <a:lstStyle/>
          <a:p>
            <a:pPr marL="0" indent="0">
              <a:buNone/>
            </a:pPr>
            <a:r>
              <a:rPr lang="en-GB" sz="1600" b="1" dirty="0" smtClean="0">
                <a:solidFill>
                  <a:schemeClr val="accent1">
                    <a:lumMod val="75000"/>
                  </a:schemeClr>
                </a:solidFill>
                <a:latin typeface="+mj-lt"/>
                <a:ea typeface="+mj-ea"/>
                <a:cs typeface="+mj-cs"/>
              </a:rPr>
              <a:t>Context</a:t>
            </a:r>
            <a:r>
              <a:rPr lang="en-GB" sz="1600" b="1" dirty="0">
                <a:solidFill>
                  <a:schemeClr val="accent1">
                    <a:lumMod val="75000"/>
                  </a:schemeClr>
                </a:solidFill>
                <a:latin typeface="+mj-lt"/>
                <a:ea typeface="+mj-ea"/>
                <a:cs typeface="+mj-cs"/>
              </a:rPr>
              <a:t>: </a:t>
            </a:r>
            <a:r>
              <a:rPr lang="en-GB" sz="1600" dirty="0">
                <a:latin typeface="+mj-lt"/>
                <a:ea typeface="+mj-ea"/>
                <a:cs typeface="+mj-cs"/>
              </a:rPr>
              <a:t>The total installed power generation capacity (2016) is 11.72GW.  In 2015, Peru generated 9.5% of its total 48TWh from biomass, wind, solar and small hydro. Large hydro accounted for 41.2%, natural gas for 30.8%, and coal, oil and diesel for the rest.  Of the 31m population, 21% live in rural areas.  In 2016, 93% of the population had access to electricity (compared to 45% in 1990).  Grid electricity is used by 39% of the rural households, most of which consume less than 30 kWh per month with 20-40% used for lighting. In rural households without electricity, the most common source of energy for lighting is kerosene (80% of rural households) and candles (65%). Peru’s energy sector was privatised in the 1990´s and concessions were granted for power generation, transmission and distribution. However, although investment in generation, transmission and distribution in urban areas is predominantly private, support for rural electrification comes mainly from public sources.  In 2008, for the five year period until 2013, Peru set a 5% mandatory national target for the renewable energy proportion of total electricity consumption.  This proved to be an effective motivator (even though, as of 2016, the target had not been revised).   In 2008, Peru also introduced a series of project auctions for new power generation from renewable energy sources, including mini-grids and stand-alone systems, which have helped to drive increased access to clean electricity.  Every two years, the </a:t>
            </a:r>
            <a:r>
              <a:rPr lang="en-GB" sz="1600" dirty="0" err="1">
                <a:latin typeface="+mj-lt"/>
                <a:ea typeface="+mj-ea"/>
                <a:cs typeface="+mj-cs"/>
              </a:rPr>
              <a:t>Ministerio</a:t>
            </a:r>
            <a:r>
              <a:rPr lang="en-GB" sz="1600" dirty="0">
                <a:latin typeface="+mj-lt"/>
                <a:ea typeface="+mj-ea"/>
                <a:cs typeface="+mj-cs"/>
              </a:rPr>
              <a:t> de </a:t>
            </a:r>
            <a:r>
              <a:rPr lang="en-GB" sz="1600" dirty="0" err="1">
                <a:latin typeface="+mj-lt"/>
                <a:ea typeface="+mj-ea"/>
                <a:cs typeface="+mj-cs"/>
              </a:rPr>
              <a:t>Energia</a:t>
            </a:r>
            <a:r>
              <a:rPr lang="en-GB" sz="1600" dirty="0">
                <a:latin typeface="+mj-lt"/>
                <a:ea typeface="+mj-ea"/>
                <a:cs typeface="+mj-cs"/>
              </a:rPr>
              <a:t> y Minas (MINEM)  evaluates the need for auctions, and the </a:t>
            </a:r>
            <a:r>
              <a:rPr lang="en-GB" sz="1600" dirty="0" err="1">
                <a:latin typeface="+mj-lt"/>
                <a:ea typeface="+mj-ea"/>
                <a:cs typeface="+mj-cs"/>
              </a:rPr>
              <a:t>Organismo</a:t>
            </a:r>
            <a:r>
              <a:rPr lang="en-GB" sz="1600" dirty="0">
                <a:latin typeface="+mj-lt"/>
                <a:ea typeface="+mj-ea"/>
                <a:cs typeface="+mj-cs"/>
              </a:rPr>
              <a:t> Supervisor de la </a:t>
            </a:r>
            <a:r>
              <a:rPr lang="en-GB" sz="1600" dirty="0" err="1">
                <a:latin typeface="+mj-lt"/>
                <a:ea typeface="+mj-ea"/>
                <a:cs typeface="+mj-cs"/>
              </a:rPr>
              <a:t>Inversión</a:t>
            </a:r>
            <a:r>
              <a:rPr lang="en-GB" sz="1600" dirty="0">
                <a:latin typeface="+mj-lt"/>
                <a:ea typeface="+mj-ea"/>
                <a:cs typeface="+mj-cs"/>
              </a:rPr>
              <a:t> </a:t>
            </a:r>
            <a:r>
              <a:rPr lang="en-GB" sz="1600" dirty="0" err="1">
                <a:latin typeface="+mj-lt"/>
                <a:ea typeface="+mj-ea"/>
                <a:cs typeface="+mj-cs"/>
              </a:rPr>
              <a:t>en</a:t>
            </a:r>
            <a:r>
              <a:rPr lang="en-GB" sz="1600" dirty="0">
                <a:latin typeface="+mj-lt"/>
                <a:ea typeface="+mj-ea"/>
                <a:cs typeface="+mj-cs"/>
              </a:rPr>
              <a:t> </a:t>
            </a:r>
            <a:r>
              <a:rPr lang="en-GB" sz="1600" dirty="0" err="1">
                <a:latin typeface="+mj-lt"/>
                <a:ea typeface="+mj-ea"/>
                <a:cs typeface="+mj-cs"/>
              </a:rPr>
              <a:t>Energía</a:t>
            </a:r>
            <a:r>
              <a:rPr lang="en-GB" sz="1600" dirty="0">
                <a:latin typeface="+mj-lt"/>
                <a:ea typeface="+mj-ea"/>
                <a:cs typeface="+mj-cs"/>
              </a:rPr>
              <a:t> y </a:t>
            </a:r>
            <a:r>
              <a:rPr lang="en-GB" sz="1600" dirty="0" err="1">
                <a:latin typeface="+mj-lt"/>
                <a:ea typeface="+mj-ea"/>
                <a:cs typeface="+mj-cs"/>
              </a:rPr>
              <a:t>Mineria</a:t>
            </a:r>
            <a:r>
              <a:rPr lang="en-GB" sz="1600" dirty="0">
                <a:latin typeface="+mj-lt"/>
                <a:ea typeface="+mj-ea"/>
                <a:cs typeface="+mj-cs"/>
              </a:rPr>
              <a:t> (OSINERGMIN) conducts the tenders. The auctions are technology-specific and contracts are awarded to developers who offer the lowest tariff per kWh for a given technology. Peru has held five renewable auctions, including one for off-grid solar capacity which requested </a:t>
            </a:r>
            <a:r>
              <a:rPr lang="en-GB" sz="1600" dirty="0" smtClean="0">
                <a:latin typeface="+mj-lt"/>
                <a:ea typeface="+mj-ea"/>
                <a:cs typeface="+mj-cs"/>
              </a:rPr>
              <a:t>up to </a:t>
            </a:r>
            <a:r>
              <a:rPr lang="en-GB" sz="1600" dirty="0">
                <a:latin typeface="+mj-lt"/>
                <a:ea typeface="+mj-ea"/>
                <a:cs typeface="+mj-cs"/>
              </a:rPr>
              <a:t>500,000 solar photovoltaic systems for off-grid areas. In the on-grid tenders, OSINERGMIN has awarded power contracts to 64 projects for a total of 1,257MW from biomass, small hydro, solar and wind sources.</a:t>
            </a:r>
          </a:p>
          <a:p>
            <a:pPr marL="0" indent="0">
              <a:buNone/>
            </a:pPr>
            <a:r>
              <a:rPr lang="en-GB" sz="1600" b="1" dirty="0" smtClean="0">
                <a:solidFill>
                  <a:schemeClr val="accent1">
                    <a:lumMod val="75000"/>
                  </a:schemeClr>
                </a:solidFill>
                <a:latin typeface="+mj-lt"/>
                <a:ea typeface="+mj-ea"/>
                <a:cs typeface="+mj-cs"/>
              </a:rPr>
              <a:t>Objectives:</a:t>
            </a:r>
            <a:r>
              <a:rPr lang="en-GB" sz="1600" dirty="0">
                <a:solidFill>
                  <a:schemeClr val="accent1">
                    <a:lumMod val="75000"/>
                  </a:schemeClr>
                </a:solidFill>
                <a:latin typeface="+mj-lt"/>
                <a:ea typeface="+mj-ea"/>
                <a:cs typeface="+mj-cs"/>
              </a:rPr>
              <a:t> </a:t>
            </a:r>
            <a:r>
              <a:rPr lang="en-GB" sz="1600" dirty="0">
                <a:latin typeface="+mj-lt"/>
                <a:ea typeface="+mj-ea"/>
                <a:cs typeface="+mj-cs"/>
              </a:rPr>
              <a:t>The concession for providing electricity via solar home systems was part of Peru's longer term plan to make electricity more widely available to people living in rural areas where more than six million people lack access to electricity.  Peru’s renewable-based rural electrification master plan identifies the need to expand renewable electricity to more than 361,847 homes.  The plan calls for 10,829 villages with 10 households or more as target villages for electrification by photovoltaic (PV) panels. The plan is divided into four phases, with the aim of reaching completion in 2020 with the electrification of 261,520 households through the use of PV panels.</a:t>
            </a:r>
          </a:p>
          <a:p>
            <a:pPr marL="0" indent="0">
              <a:buNone/>
            </a:pPr>
            <a:r>
              <a:rPr lang="en-GB" sz="1600" b="1" dirty="0" smtClean="0">
                <a:solidFill>
                  <a:schemeClr val="accent1">
                    <a:lumMod val="75000"/>
                  </a:schemeClr>
                </a:solidFill>
                <a:latin typeface="+mj-lt"/>
                <a:ea typeface="+mj-ea"/>
                <a:cs typeface="+mj-cs"/>
              </a:rPr>
              <a:t>Legal </a:t>
            </a:r>
            <a:r>
              <a:rPr lang="en-GB" sz="1600" b="1" dirty="0">
                <a:solidFill>
                  <a:schemeClr val="accent1">
                    <a:lumMod val="75000"/>
                  </a:schemeClr>
                </a:solidFill>
                <a:latin typeface="+mj-lt"/>
                <a:ea typeface="+mj-ea"/>
                <a:cs typeface="+mj-cs"/>
              </a:rPr>
              <a:t>Basis: </a:t>
            </a:r>
            <a:r>
              <a:rPr lang="en-GB" sz="1600" dirty="0">
                <a:latin typeface="+mj-lt"/>
                <a:ea typeface="+mj-ea"/>
                <a:cs typeface="+mj-cs"/>
              </a:rPr>
              <a:t>The Legislative Decree No. 1002, dated May 2008, is the “Law for the Promotion of Electricity Generation with Renewable Energies”.  In addition, Peru has a Rural Electrification Law (Ley de </a:t>
            </a:r>
            <a:r>
              <a:rPr lang="en-GB" sz="1600" dirty="0" err="1">
                <a:latin typeface="+mj-lt"/>
                <a:ea typeface="+mj-ea"/>
                <a:cs typeface="+mj-cs"/>
              </a:rPr>
              <a:t>electrificacion</a:t>
            </a:r>
            <a:r>
              <a:rPr lang="en-GB" sz="1600" dirty="0">
                <a:latin typeface="+mj-lt"/>
                <a:ea typeface="+mj-ea"/>
                <a:cs typeface="+mj-cs"/>
              </a:rPr>
              <a:t> rural y de </a:t>
            </a:r>
            <a:r>
              <a:rPr lang="en-GB" sz="1600" dirty="0" err="1">
                <a:latin typeface="+mj-lt"/>
                <a:ea typeface="+mj-ea"/>
                <a:cs typeface="+mj-cs"/>
              </a:rPr>
              <a:t>localidades</a:t>
            </a:r>
            <a:r>
              <a:rPr lang="en-GB" sz="1600" dirty="0">
                <a:latin typeface="+mj-lt"/>
                <a:ea typeface="+mj-ea"/>
                <a:cs typeface="+mj-cs"/>
              </a:rPr>
              <a:t> </a:t>
            </a:r>
            <a:r>
              <a:rPr lang="en-GB" sz="1600" dirty="0" err="1">
                <a:latin typeface="+mj-lt"/>
                <a:ea typeface="+mj-ea"/>
                <a:cs typeface="+mj-cs"/>
              </a:rPr>
              <a:t>aisladas</a:t>
            </a:r>
            <a:r>
              <a:rPr lang="en-GB" sz="1600" dirty="0">
                <a:latin typeface="+mj-lt"/>
                <a:ea typeface="+mj-ea"/>
                <a:cs typeface="+mj-cs"/>
              </a:rPr>
              <a:t> de fronteras-No.27744), which states that the electrification of rural areas, and isolated localities in the country are a national need and are publicly required.  On the basis of this RE Law, a “Plan Nacional de </a:t>
            </a:r>
            <a:r>
              <a:rPr lang="en-GB" sz="1600" dirty="0" err="1">
                <a:latin typeface="+mj-lt"/>
                <a:ea typeface="+mj-ea"/>
                <a:cs typeface="+mj-cs"/>
              </a:rPr>
              <a:t>Electrificación</a:t>
            </a:r>
            <a:r>
              <a:rPr lang="en-GB" sz="1600" dirty="0">
                <a:latin typeface="+mj-lt"/>
                <a:ea typeface="+mj-ea"/>
                <a:cs typeface="+mj-cs"/>
              </a:rPr>
              <a:t> Rural" (PNER) is prepared every two years, with the current PNER covering 2016-2025.  Concessions are governed by the Electricity Concessions Law (LCE) of 1992..</a:t>
            </a: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Peru, Concession Model for Standalone Systems</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2504317857"/>
      </p:ext>
    </p:extLst>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98714" y="914392"/>
            <a:ext cx="10863943" cy="5921829"/>
          </a:xfrm>
        </p:spPr>
        <p:txBody>
          <a:bodyPr>
            <a:noAutofit/>
          </a:bodyPr>
          <a:lstStyle/>
          <a:p>
            <a:pPr marL="0" indent="0">
              <a:buNone/>
            </a:pPr>
            <a:r>
              <a:rPr lang="en-GB" sz="1600" b="1" dirty="0">
                <a:solidFill>
                  <a:schemeClr val="accent1">
                    <a:lumMod val="75000"/>
                  </a:schemeClr>
                </a:solidFill>
                <a:latin typeface="+mj-lt"/>
              </a:rPr>
              <a:t>Institutions, Roles and Responsibilities</a:t>
            </a:r>
            <a:r>
              <a:rPr lang="en-GB" sz="1600" dirty="0">
                <a:latin typeface="+mj-lt"/>
              </a:rPr>
              <a:t>: </a:t>
            </a:r>
            <a:endParaRPr lang="en-GB" sz="1600" dirty="0" smtClean="0">
              <a:latin typeface="+mj-lt"/>
            </a:endParaRPr>
          </a:p>
          <a:p>
            <a:pPr marL="0" indent="0">
              <a:buNone/>
            </a:pPr>
            <a:r>
              <a:rPr lang="en-GB" sz="1600" dirty="0" smtClean="0">
                <a:latin typeface="+mj-lt"/>
              </a:rPr>
              <a:t>National </a:t>
            </a:r>
            <a:r>
              <a:rPr lang="en-GB" sz="1600" dirty="0">
                <a:latin typeface="+mj-lt"/>
              </a:rPr>
              <a:t>Electricity Office (DGE - </a:t>
            </a:r>
            <a:r>
              <a:rPr lang="en-GB" sz="1600" dirty="0" err="1">
                <a:latin typeface="+mj-lt"/>
              </a:rPr>
              <a:t>Dirección</a:t>
            </a:r>
            <a:r>
              <a:rPr lang="en-GB" sz="1600" dirty="0">
                <a:latin typeface="+mj-lt"/>
              </a:rPr>
              <a:t> General de la </a:t>
            </a:r>
            <a:r>
              <a:rPr lang="en-GB" sz="1600" dirty="0" err="1">
                <a:latin typeface="+mj-lt"/>
              </a:rPr>
              <a:t>Electricidad</a:t>
            </a:r>
            <a:r>
              <a:rPr lang="en-GB" sz="1600" dirty="0">
                <a:latin typeface="+mj-lt"/>
              </a:rPr>
              <a:t>), under </a:t>
            </a:r>
            <a:r>
              <a:rPr lang="en-GB" sz="1600" dirty="0" err="1">
                <a:latin typeface="+mj-lt"/>
              </a:rPr>
              <a:t>Ministerio</a:t>
            </a:r>
            <a:r>
              <a:rPr lang="en-GB" sz="1600" dirty="0">
                <a:latin typeface="+mj-lt"/>
              </a:rPr>
              <a:t> de </a:t>
            </a:r>
            <a:r>
              <a:rPr lang="en-GB" sz="1600" dirty="0" err="1">
                <a:latin typeface="+mj-lt"/>
              </a:rPr>
              <a:t>Energia</a:t>
            </a:r>
            <a:r>
              <a:rPr lang="en-GB" sz="1600" dirty="0">
                <a:latin typeface="+mj-lt"/>
              </a:rPr>
              <a:t> y Minas (MEM): in charge of setting electricity policies and regulations, and of granting concessions. Also responsible for elaborating generation and transmission expansion plans, and for approving procedures for the operation of the electricity system.</a:t>
            </a:r>
          </a:p>
          <a:p>
            <a:pPr marL="0" indent="0">
              <a:buNone/>
            </a:pPr>
            <a:r>
              <a:rPr lang="en-GB" sz="1600" dirty="0">
                <a:latin typeface="+mj-lt"/>
              </a:rPr>
              <a:t>General Directorate of Rural Electrification (DGER - </a:t>
            </a:r>
            <a:r>
              <a:rPr lang="en-GB" sz="1600" dirty="0" err="1">
                <a:latin typeface="+mj-lt"/>
              </a:rPr>
              <a:t>Direccion</a:t>
            </a:r>
            <a:r>
              <a:rPr lang="en-GB" sz="1600" dirty="0">
                <a:latin typeface="+mj-lt"/>
              </a:rPr>
              <a:t> General de </a:t>
            </a:r>
            <a:r>
              <a:rPr lang="en-GB" sz="1600" dirty="0" err="1">
                <a:latin typeface="+mj-lt"/>
              </a:rPr>
              <a:t>Electrificacion</a:t>
            </a:r>
            <a:r>
              <a:rPr lang="en-GB" sz="1600" dirty="0">
                <a:latin typeface="+mj-lt"/>
              </a:rPr>
              <a:t> Rural), under MEM:  responsible for rural electrification (using stand-alone systems and mini-grids).  This includes administration of the rural electrification fund, planning, designing and constructing the relevant rural electricity systems, and coordination of such activities with local/regional governments and electricity enterprises. (Once they are finalized, the rural electricity systems are handed over for operation either to state-owned distribution companies or to a specially created state-owned asset-holding company that manages the systems under operation contracts with state-owned companies, or municipalities).</a:t>
            </a:r>
          </a:p>
          <a:p>
            <a:pPr marL="0" indent="0">
              <a:buNone/>
            </a:pPr>
            <a:r>
              <a:rPr lang="en-GB" sz="1600" dirty="0" err="1">
                <a:latin typeface="+mj-lt"/>
              </a:rPr>
              <a:t>Empresa</a:t>
            </a:r>
            <a:r>
              <a:rPr lang="en-GB" sz="1600" dirty="0">
                <a:latin typeface="+mj-lt"/>
              </a:rPr>
              <a:t> de </a:t>
            </a:r>
            <a:r>
              <a:rPr lang="en-GB" sz="1600" dirty="0" err="1">
                <a:latin typeface="+mj-lt"/>
              </a:rPr>
              <a:t>Administracion</a:t>
            </a:r>
            <a:r>
              <a:rPr lang="en-GB" sz="1600" dirty="0">
                <a:latin typeface="+mj-lt"/>
              </a:rPr>
              <a:t> de </a:t>
            </a:r>
            <a:r>
              <a:rPr lang="en-GB" sz="1600" dirty="0" err="1">
                <a:latin typeface="+mj-lt"/>
              </a:rPr>
              <a:t>Infrastructura</a:t>
            </a:r>
            <a:r>
              <a:rPr lang="en-GB" sz="1600" dirty="0">
                <a:latin typeface="+mj-lt"/>
              </a:rPr>
              <a:t> </a:t>
            </a:r>
            <a:r>
              <a:rPr lang="en-GB" sz="1600" dirty="0" err="1">
                <a:latin typeface="+mj-lt"/>
              </a:rPr>
              <a:t>Electrica</a:t>
            </a:r>
            <a:r>
              <a:rPr lang="en-GB" sz="1600" dirty="0">
                <a:latin typeface="+mj-lt"/>
              </a:rPr>
              <a:t> S.A. (ADINELSA): a state-owned entity that is the main implementing company in the field of rural electrification, responsible for administering publicly-funded rural electrification activities outside the concession areas.</a:t>
            </a:r>
          </a:p>
          <a:p>
            <a:pPr marL="0" indent="0">
              <a:buNone/>
            </a:pPr>
            <a:r>
              <a:rPr lang="en-GB" sz="1600" dirty="0" err="1">
                <a:latin typeface="+mj-lt"/>
              </a:rPr>
              <a:t>Organismo</a:t>
            </a:r>
            <a:r>
              <a:rPr lang="en-GB" sz="1600" dirty="0">
                <a:latin typeface="+mj-lt"/>
              </a:rPr>
              <a:t> Supervisor de la </a:t>
            </a:r>
            <a:r>
              <a:rPr lang="en-GB" sz="1600" dirty="0" err="1">
                <a:latin typeface="+mj-lt"/>
              </a:rPr>
              <a:t>Inversión</a:t>
            </a:r>
            <a:r>
              <a:rPr lang="en-GB" sz="1600" dirty="0">
                <a:latin typeface="+mj-lt"/>
              </a:rPr>
              <a:t> </a:t>
            </a:r>
            <a:r>
              <a:rPr lang="en-GB" sz="1600" dirty="0" err="1">
                <a:latin typeface="+mj-lt"/>
              </a:rPr>
              <a:t>en</a:t>
            </a:r>
            <a:r>
              <a:rPr lang="en-GB" sz="1600" dirty="0">
                <a:latin typeface="+mj-lt"/>
              </a:rPr>
              <a:t> </a:t>
            </a:r>
            <a:r>
              <a:rPr lang="en-GB" sz="1600" dirty="0" err="1">
                <a:latin typeface="+mj-lt"/>
              </a:rPr>
              <a:t>Energía</a:t>
            </a:r>
            <a:r>
              <a:rPr lang="en-GB" sz="1600" dirty="0">
                <a:latin typeface="+mj-lt"/>
              </a:rPr>
              <a:t> y </a:t>
            </a:r>
            <a:r>
              <a:rPr lang="en-GB" sz="1600" dirty="0" err="1">
                <a:latin typeface="+mj-lt"/>
              </a:rPr>
              <a:t>Mineria</a:t>
            </a:r>
            <a:r>
              <a:rPr lang="en-GB" sz="1600" dirty="0">
                <a:latin typeface="+mj-lt"/>
              </a:rPr>
              <a:t> (OSINERGMIN):  responsible for enforcing compliance with the Electricity Concessions Law and with legal and technical regulations related to activities in the electricity, hydrocarbon and mining subsectors; also in charge of ensuring the electricity public service.</a:t>
            </a:r>
          </a:p>
          <a:p>
            <a:pPr marL="0" indent="0">
              <a:buNone/>
            </a:pPr>
            <a:r>
              <a:rPr lang="en-GB" sz="1600" dirty="0">
                <a:latin typeface="+mj-lt"/>
              </a:rPr>
              <a:t>Centre for Energy Conservation and the Environment (CENERGÍA):  a non-profit body that promotes clean energy and energy efficiency for all the economic activities in Peru</a:t>
            </a:r>
          </a:p>
          <a:p>
            <a:pPr marL="0" indent="0">
              <a:buNone/>
            </a:pPr>
            <a:r>
              <a:rPr lang="en-GB" sz="1600" dirty="0">
                <a:latin typeface="+mj-lt"/>
              </a:rPr>
              <a:t>National Institute for </a:t>
            </a:r>
            <a:r>
              <a:rPr lang="en-GB" sz="1600" dirty="0" err="1">
                <a:latin typeface="+mj-lt"/>
              </a:rPr>
              <a:t>Defense</a:t>
            </a:r>
            <a:r>
              <a:rPr lang="en-GB" sz="1600" dirty="0">
                <a:latin typeface="+mj-lt"/>
              </a:rPr>
              <a:t> of Competition and the Protection of Intellectual Property (INDECOPI): in charge of monitoring compliance with the Anti-monopoly and Anti-oligopoly Law of 1997, and deals with concession agreements in this context</a:t>
            </a:r>
            <a:r>
              <a:rPr lang="en-GB" sz="1600" dirty="0" smtClean="0">
                <a:latin typeface="+mj-lt"/>
              </a:rPr>
              <a:t>.</a:t>
            </a:r>
            <a:endParaRPr lang="en-GB" sz="1600" dirty="0">
              <a:latin typeface="+mj-lt"/>
            </a:endParaRP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Peru, Concession Model for Standalone Systems</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438309276"/>
      </p:ext>
    </p:extLst>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stadt_04.jpg"/>
          <p:cNvPicPr>
            <a:picLocks noChangeAspect="1"/>
          </p:cNvPicPr>
          <p:nvPr/>
        </p:nvPicPr>
        <p:blipFill>
          <a:blip r:embed="rId2" cstate="screen"/>
          <a:srcRect/>
          <a:stretch>
            <a:fillRect/>
          </a:stretch>
        </p:blipFill>
        <p:spPr>
          <a:xfrm>
            <a:off x="0" y="4988966"/>
            <a:ext cx="8551469" cy="1869034"/>
          </a:xfrm>
          <a:prstGeom prst="rect">
            <a:avLst/>
          </a:prstGeom>
        </p:spPr>
      </p:pic>
      <p:sp>
        <p:nvSpPr>
          <p:cNvPr id="5" name="Content Placeholder 4"/>
          <p:cNvSpPr>
            <a:spLocks noGrp="1"/>
          </p:cNvSpPr>
          <p:nvPr>
            <p:ph idx="1"/>
          </p:nvPr>
        </p:nvSpPr>
        <p:spPr>
          <a:xfrm>
            <a:off x="231126" y="969911"/>
            <a:ext cx="11549742" cy="5315404"/>
          </a:xfrm>
        </p:spPr>
        <p:txBody>
          <a:bodyPr>
            <a:noAutofit/>
          </a:bodyPr>
          <a:lstStyle/>
          <a:p>
            <a:pPr marL="0" indent="0">
              <a:buNone/>
            </a:pPr>
            <a:r>
              <a:rPr lang="en-GB" sz="1600" b="1" dirty="0">
                <a:solidFill>
                  <a:schemeClr val="accent1">
                    <a:lumMod val="75000"/>
                  </a:schemeClr>
                </a:solidFill>
              </a:rPr>
              <a:t>Interventions: </a:t>
            </a:r>
            <a:r>
              <a:rPr lang="en-GB" sz="1600" dirty="0">
                <a:latin typeface="+mj-lt"/>
              </a:rPr>
              <a:t>Following DGE approval, regional governments grant authorisations and final concessions for renewable electricity projects in their region whose installed capacity is greater than 500 kW and less than 10 MW (concessions are not required for interventions less than 500kW).  In 2012, DGER requested the regulator to set an official cost recovery tariff for Solar Home Systems (SHS).  This was introduced to cover SHS of different sizes and at different locations (coast, highland and jungle), and thereby made such systems eligible for cross-subsidy.  In July 2012, DGE granted a rural electricity concession to provide energy to the town of La </a:t>
            </a:r>
            <a:r>
              <a:rPr lang="en-GB" sz="1600" dirty="0" err="1">
                <a:latin typeface="+mj-lt"/>
              </a:rPr>
              <a:t>Lucmilla</a:t>
            </a:r>
            <a:r>
              <a:rPr lang="en-GB" sz="1600" dirty="0">
                <a:latin typeface="+mj-lt"/>
              </a:rPr>
              <a:t>, in the </a:t>
            </a:r>
            <a:r>
              <a:rPr lang="en-GB" sz="1600" dirty="0" err="1">
                <a:latin typeface="+mj-lt"/>
              </a:rPr>
              <a:t>Cachachi</a:t>
            </a:r>
            <a:r>
              <a:rPr lang="en-GB" sz="1600" dirty="0">
                <a:latin typeface="+mj-lt"/>
              </a:rPr>
              <a:t> district (</a:t>
            </a:r>
            <a:r>
              <a:rPr lang="en-GB" sz="1600" dirty="0" err="1">
                <a:latin typeface="+mj-lt"/>
              </a:rPr>
              <a:t>Cajabamba</a:t>
            </a:r>
            <a:r>
              <a:rPr lang="en-GB" sz="1600" dirty="0">
                <a:latin typeface="+mj-lt"/>
              </a:rPr>
              <a:t> Province). This was the first rural electricity concession awarded in Peru based exclusively on domestic SHS.  For such concessions, tariffs to rural customers are capped at the level of the maximum regulated urban tariff, and a connection charge is included in the capital cost of the project.  Capital cost subsidies are provided for  rural electrification projects (each project typically has 200-5000 connections). Tariff cross-subsidies are provided in addition to capital cost subsidies.  Productive uses are encouraged to increase rural loads and revenues.  Operating and maintenance costs are shared by monthly fees paid by the community and government subsidies.  Solar home systems (SHSs) have been recognised as the best option to reach dispersed and remote users. </a:t>
            </a:r>
          </a:p>
          <a:p>
            <a:pPr marL="0" indent="0">
              <a:buNone/>
            </a:pPr>
            <a:r>
              <a:rPr lang="en-GB" sz="1600" b="1" dirty="0" smtClean="0">
                <a:solidFill>
                  <a:schemeClr val="accent1">
                    <a:lumMod val="75000"/>
                  </a:schemeClr>
                </a:solidFill>
                <a:latin typeface="+mj-lt"/>
              </a:rPr>
              <a:t>Impacts </a:t>
            </a:r>
            <a:r>
              <a:rPr lang="en-GB" sz="1600" b="1" dirty="0">
                <a:solidFill>
                  <a:schemeClr val="accent1">
                    <a:lumMod val="75000"/>
                  </a:schemeClr>
                </a:solidFill>
                <a:latin typeface="+mj-lt"/>
              </a:rPr>
              <a:t>Achieved: </a:t>
            </a:r>
            <a:r>
              <a:rPr lang="en-GB" sz="1600" dirty="0">
                <a:latin typeface="+mj-lt"/>
              </a:rPr>
              <a:t>This initiative has met a two-fold objective of improving communities’ living conditions and developing organizational, technical and managerial skills at local, municipal, regional and national levels. At a national level, the process of granting concessions has had a positive impact on affordability, with the average contracts awarded in Feb 2016 for wind and solar projects representing the lowest prices recorded on an unsubsidised basis in the Western Hemisphere at the time.  Concession companies today have high payment rates and low losses. </a:t>
            </a:r>
          </a:p>
        </p:txBody>
      </p:sp>
      <p:sp>
        <p:nvSpPr>
          <p:cNvPr id="7" name="Title 1"/>
          <p:cNvSpPr>
            <a:spLocks noGrp="1"/>
          </p:cNvSpPr>
          <p:nvPr>
            <p:ph type="title"/>
          </p:nvPr>
        </p:nvSpPr>
        <p:spPr>
          <a:xfrm>
            <a:off x="191844" y="115965"/>
            <a:ext cx="10907486" cy="788765"/>
          </a:xfrm>
        </p:spPr>
        <p:txBody>
          <a:bodyPr>
            <a:normAutofit/>
          </a:bodyPr>
          <a:lstStyle/>
          <a:p>
            <a:pPr lvl="0"/>
            <a:r>
              <a:rPr lang="en-GB" sz="4000" dirty="0" smtClean="0">
                <a:solidFill>
                  <a:schemeClr val="accent1">
                    <a:lumMod val="75000"/>
                  </a:schemeClr>
                </a:solidFill>
              </a:rPr>
              <a:t>Peru, Concession Model for Standalone Systems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3" action="ppaction://hlinksldjump"/>
              </a:rPr>
              <a:t>NEXT</a:t>
            </a:r>
            <a:endParaRPr lang="en-GB" b="1" dirty="0"/>
          </a:p>
        </p:txBody>
      </p:sp>
    </p:spTree>
    <p:extLst>
      <p:ext uri="{BB962C8B-B14F-4D97-AF65-F5344CB8AC3E}">
        <p14:creationId xmlns:p14="http://schemas.microsoft.com/office/powerpoint/2010/main" val="2925661646"/>
      </p:ext>
    </p:extLst>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889444"/>
            <a:ext cx="11549742" cy="5315404"/>
          </a:xfrm>
        </p:spPr>
        <p:txBody>
          <a:bodyPr>
            <a:noAutofit/>
          </a:bodyPr>
          <a:lstStyle/>
          <a:p>
            <a:pPr marL="0" indent="0">
              <a:buNone/>
            </a:pPr>
            <a:r>
              <a:rPr lang="en-GB" sz="1600" b="1" dirty="0" smtClean="0">
                <a:solidFill>
                  <a:schemeClr val="accent1">
                    <a:lumMod val="75000"/>
                  </a:schemeClr>
                </a:solidFill>
                <a:latin typeface="+mj-lt"/>
              </a:rPr>
              <a:t>Lessons Learned</a:t>
            </a:r>
            <a:r>
              <a:rPr lang="en-GB" sz="1600" b="1" dirty="0">
                <a:solidFill>
                  <a:schemeClr val="accent1">
                    <a:lumMod val="75000"/>
                  </a:schemeClr>
                </a:solidFill>
                <a:latin typeface="+mj-lt"/>
              </a:rPr>
              <a:t>: </a:t>
            </a:r>
            <a:r>
              <a:rPr lang="en-GB" sz="1600" dirty="0">
                <a:latin typeface="+mj-lt"/>
              </a:rPr>
              <a:t>The dramatically increased rate of rural electrification since 2007 was due to a </a:t>
            </a:r>
            <a:r>
              <a:rPr lang="en-GB" sz="1600" dirty="0" smtClean="0">
                <a:latin typeface="+mj-lt"/>
              </a:rPr>
              <a:t>variety </a:t>
            </a:r>
            <a:r>
              <a:rPr lang="en-GB" sz="1600" dirty="0">
                <a:latin typeface="+mj-lt"/>
              </a:rPr>
              <a:t>of key factors including i) highest level political commitment, ii) specific legislation established for rural electrification, iii) dedicated institutional and financial capacity created (DGER and the Rural Electrification Fund with </a:t>
            </a:r>
            <a:r>
              <a:rPr lang="en-GB" sz="1600" dirty="0" smtClean="0">
                <a:latin typeface="+mj-lt"/>
              </a:rPr>
              <a:t>US$150-200m/year</a:t>
            </a:r>
            <a:r>
              <a:rPr lang="en-GB" sz="1600" dirty="0">
                <a:latin typeface="+mj-lt"/>
              </a:rPr>
              <a:t>), iv) objectives broadened from energy access to rural development, v) </a:t>
            </a:r>
            <a:r>
              <a:rPr lang="en-GB" sz="1600" dirty="0" smtClean="0">
                <a:latin typeface="+mj-lt"/>
              </a:rPr>
              <a:t>productive </a:t>
            </a:r>
            <a:r>
              <a:rPr lang="en-GB" sz="1600" dirty="0">
                <a:latin typeface="+mj-lt"/>
              </a:rPr>
              <a:t>uses included and served.  Other lessons learned from the experience in Peru were </a:t>
            </a:r>
            <a:r>
              <a:rPr lang="en-GB" sz="1600" dirty="0" err="1">
                <a:latin typeface="+mj-lt"/>
              </a:rPr>
              <a:t>i</a:t>
            </a:r>
            <a:r>
              <a:rPr lang="en-GB" sz="1600" dirty="0">
                <a:latin typeface="+mj-lt"/>
              </a:rPr>
              <a:t>) Key elements are government commitment, leadership and adequate resources, ii) specific institutional, legal and regulatory frameworks are required, iii) an appropriate system of capital cost subsidies and tariff cross-subsidies can allow service providers to receive cost reflective tariffs while rural people pay an affordable tariff, iv) an official tariff for individual SHS opens the door to regulated service by distribution companies and access to tariff subsidies, v) the promotion of productive uses enhances benefits for rural  communities and providers.  One concern with the concession model in Peru is that concessionaires are concentrated in small areas around urban </a:t>
            </a:r>
            <a:r>
              <a:rPr lang="en-GB" sz="1600" dirty="0" smtClean="0">
                <a:latin typeface="+mj-lt"/>
              </a:rPr>
              <a:t>centres </a:t>
            </a:r>
            <a:r>
              <a:rPr lang="en-GB" sz="1600" dirty="0">
                <a:latin typeface="+mj-lt"/>
              </a:rPr>
              <a:t>and have an obligation to meet service requests only within 100 meters of the existing network. There is thus no incentive for either public or private companies to extend service to households outside these concession areas. In addition, decision-makers should be made aware of the constraint placed on alternative clean energy development prospects for rural areas.  For example, the concession approach can deter other renewable energy use in isolated areas due to the subsidies available; subsidies for fuels awarded to electricity concession companies for isolated systems represent a barrier to the economic viability of renewable technologies that face the “business as usual” scenario</a:t>
            </a:r>
            <a:r>
              <a:rPr lang="en-GB" sz="1600" dirty="0" smtClean="0">
                <a:latin typeface="+mj-lt"/>
              </a:rPr>
              <a:t>.</a:t>
            </a:r>
          </a:p>
          <a:p>
            <a:pPr marL="0" indent="0">
              <a:buNone/>
            </a:pPr>
            <a:r>
              <a:rPr lang="en-GB" sz="1600" dirty="0" smtClean="0">
                <a:latin typeface="+mj-lt"/>
              </a:rPr>
              <a:t> </a:t>
            </a:r>
            <a:r>
              <a:rPr lang="en-GB" sz="1600" b="1" dirty="0" smtClean="0">
                <a:solidFill>
                  <a:schemeClr val="accent1">
                    <a:lumMod val="75000"/>
                  </a:schemeClr>
                </a:solidFill>
              </a:rPr>
              <a:t>Effectiveness</a:t>
            </a:r>
            <a:r>
              <a:rPr lang="en-GB" sz="1600" b="1" dirty="0">
                <a:solidFill>
                  <a:schemeClr val="accent1">
                    <a:lumMod val="75000"/>
                  </a:schemeClr>
                </a:solidFill>
              </a:rPr>
              <a:t>: </a:t>
            </a:r>
            <a:r>
              <a:rPr lang="en-GB" sz="1600" dirty="0">
                <a:latin typeface="+mj-lt"/>
              </a:rPr>
              <a:t>A rural consumer's average energy consumption was 8kWh/month.  The promotion of stand-alone systems was motivated by the increasing cost of grid expansion, which grew from US$450/consumer in 1993 to US$3500/consumer in 2011. This compares to US$1000 for a PV (80W peak) connection that provided 10-11kWh/month, or US$1700 for a 160W peak connection delivering 16.5kWh/month.  These estimated power outputs from the PV systems are possible based on  the studies of solar radiation elaborated by the Ministry Energy and Mines (MEM), which is a critical factor when determining the likely value for money.  Using these estimates, the provision of stand-alone PV systems for such rural areas was therefore a very cost-effective approach for providing a tier 2 level of service for energy access.  The expected time delay for grid expansion to such areas (10-20 years) was another factor that was well-addressed by stand-alone systems.</a:t>
            </a: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Peru, Concession Model for Standalone Systems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87921790"/>
      </p:ext>
    </p:extLst>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trommast_07.jpg"/>
          <p:cNvPicPr>
            <a:picLocks noChangeAspect="1"/>
          </p:cNvPicPr>
          <p:nvPr/>
        </p:nvPicPr>
        <p:blipFill>
          <a:blip r:embed="rId2" cstate="screen"/>
          <a:stretch>
            <a:fillRect/>
          </a:stretch>
        </p:blipFill>
        <p:spPr>
          <a:xfrm>
            <a:off x="0" y="5232056"/>
            <a:ext cx="12192000" cy="1625944"/>
          </a:xfrm>
          <a:prstGeom prst="rect">
            <a:avLst/>
          </a:prstGeom>
        </p:spPr>
      </p:pic>
      <p:sp>
        <p:nvSpPr>
          <p:cNvPr id="5" name="Content Placeholder 4"/>
          <p:cNvSpPr>
            <a:spLocks noGrp="1"/>
          </p:cNvSpPr>
          <p:nvPr>
            <p:ph idx="1"/>
          </p:nvPr>
        </p:nvSpPr>
        <p:spPr>
          <a:xfrm>
            <a:off x="225238" y="961563"/>
            <a:ext cx="11092543" cy="5576661"/>
          </a:xfrm>
        </p:spPr>
        <p:txBody>
          <a:bodyPr>
            <a:normAutofit/>
          </a:bodyPr>
          <a:lstStyle/>
          <a:p>
            <a:pPr marL="0" indent="0">
              <a:buNone/>
            </a:pPr>
            <a:r>
              <a:rPr lang="en-GB" sz="1800" b="1" dirty="0">
                <a:solidFill>
                  <a:schemeClr val="accent1">
                    <a:lumMod val="75000"/>
                  </a:schemeClr>
                </a:solidFill>
                <a:latin typeface="+mj-lt"/>
                <a:ea typeface="+mj-ea"/>
                <a:cs typeface="+mj-cs"/>
              </a:rPr>
              <a:t>References</a:t>
            </a:r>
            <a:r>
              <a:rPr lang="en-GB" sz="1800" b="1" dirty="0" smtClean="0">
                <a:solidFill>
                  <a:schemeClr val="accent1">
                    <a:lumMod val="75000"/>
                  </a:schemeClr>
                </a:solidFill>
                <a:latin typeface="+mj-lt"/>
                <a:ea typeface="+mj-ea"/>
                <a:cs typeface="+mj-cs"/>
              </a:rPr>
              <a:t>:</a:t>
            </a:r>
          </a:p>
          <a:p>
            <a:r>
              <a:rPr lang="en-GB" sz="1600" dirty="0" smtClean="0">
                <a:latin typeface="+mj-lt"/>
                <a:ea typeface="+mj-ea"/>
                <a:cs typeface="+mj-cs"/>
                <a:hlinkClick r:id="rId3"/>
              </a:rPr>
              <a:t>https</a:t>
            </a:r>
            <a:r>
              <a:rPr lang="en-GB" sz="1600" dirty="0">
                <a:latin typeface="+mj-lt"/>
                <a:ea typeface="+mj-ea"/>
                <a:cs typeface="+mj-cs"/>
                <a:hlinkClick r:id="rId3"/>
              </a:rPr>
              <a:t>://</a:t>
            </a:r>
            <a:r>
              <a:rPr lang="en-GB" sz="1600" dirty="0" smtClean="0">
                <a:latin typeface="+mj-lt"/>
                <a:ea typeface="+mj-ea"/>
                <a:cs typeface="+mj-cs"/>
                <a:hlinkClick r:id="rId3"/>
              </a:rPr>
              <a:t>energypedia.info/images/5/5f/Documentos_Rural_Electrification_in_Peru_db7943a3.pdf</a:t>
            </a:r>
            <a:endParaRPr lang="en-GB" sz="1600" dirty="0" smtClean="0">
              <a:latin typeface="+mj-lt"/>
              <a:ea typeface="+mj-ea"/>
              <a:cs typeface="+mj-cs"/>
            </a:endParaRPr>
          </a:p>
          <a:p>
            <a:r>
              <a:rPr lang="en-GB" sz="1600" dirty="0" smtClean="0">
                <a:latin typeface="+mj-lt"/>
                <a:ea typeface="+mj-ea"/>
                <a:cs typeface="+mj-cs"/>
                <a:hlinkClick r:id="rId4"/>
              </a:rPr>
              <a:t>https</a:t>
            </a:r>
            <a:r>
              <a:rPr lang="en-GB" sz="1600" dirty="0">
                <a:latin typeface="+mj-lt"/>
                <a:ea typeface="+mj-ea"/>
                <a:cs typeface="+mj-cs"/>
                <a:hlinkClick r:id="rId4"/>
              </a:rPr>
              <a:t>://</a:t>
            </a:r>
            <a:r>
              <a:rPr lang="en-GB" sz="1600" dirty="0" smtClean="0">
                <a:latin typeface="+mj-lt"/>
                <a:ea typeface="+mj-ea"/>
                <a:cs typeface="+mj-cs"/>
                <a:hlinkClick r:id="rId4"/>
              </a:rPr>
              <a:t>energypedia.info/wiki/Peru_Energy_Situation</a:t>
            </a:r>
            <a:endParaRPr lang="en-GB" sz="1600" dirty="0" smtClean="0">
              <a:latin typeface="+mj-lt"/>
              <a:ea typeface="+mj-ea"/>
              <a:cs typeface="+mj-cs"/>
            </a:endParaRPr>
          </a:p>
          <a:p>
            <a:r>
              <a:rPr lang="en-GB" sz="1600" dirty="0">
                <a:latin typeface="+mj-lt"/>
                <a:hlinkClick r:id="rId5"/>
              </a:rPr>
              <a:t>http://www.esmap.org/sites/esmap.org/files/ESMAP_PeruNationalSurvey_Web_0.pdf</a:t>
            </a:r>
            <a:endParaRPr lang="en-GB" sz="1600" dirty="0">
              <a:latin typeface="+mj-lt"/>
            </a:endParaRPr>
          </a:p>
          <a:p>
            <a:r>
              <a:rPr lang="en-GB" sz="1600" dirty="0" smtClean="0">
                <a:latin typeface="+mj-lt"/>
              </a:rPr>
              <a:t>IOREC </a:t>
            </a:r>
            <a:r>
              <a:rPr lang="en-GB" sz="1600" dirty="0">
                <a:latin typeface="+mj-lt"/>
              </a:rPr>
              <a:t>(2016), 3rd International Off-Grid Renewable Energy Conference &amp; Exhibition </a:t>
            </a:r>
            <a:r>
              <a:rPr lang="en-GB" sz="1600" dirty="0">
                <a:latin typeface="+mj-lt"/>
                <a:hlinkClick r:id="rId6"/>
              </a:rPr>
              <a:t>http://iorec.irena.org/IRENA_Accelerating_off-grid_renewables_2017.pdf</a:t>
            </a:r>
            <a:endParaRPr lang="en-GB" sz="1600" dirty="0">
              <a:latin typeface="+mj-lt"/>
            </a:endParaRPr>
          </a:p>
          <a:p>
            <a:r>
              <a:rPr lang="en-GB" sz="1600" dirty="0" smtClean="0">
                <a:latin typeface="+mj-lt"/>
                <a:ea typeface="+mj-ea"/>
                <a:cs typeface="+mj-cs"/>
                <a:hlinkClick r:id="rId7"/>
              </a:rPr>
              <a:t>http</a:t>
            </a:r>
            <a:r>
              <a:rPr lang="en-GB" sz="1600" dirty="0">
                <a:latin typeface="+mj-lt"/>
                <a:ea typeface="+mj-ea"/>
                <a:cs typeface="+mj-cs"/>
                <a:hlinkClick r:id="rId7"/>
              </a:rPr>
              <a:t>://</a:t>
            </a:r>
            <a:r>
              <a:rPr lang="en-GB" sz="1600" dirty="0" smtClean="0">
                <a:latin typeface="+mj-lt"/>
                <a:ea typeface="+mj-ea"/>
                <a:cs typeface="+mj-cs"/>
                <a:hlinkClick r:id="rId7"/>
              </a:rPr>
              <a:t>partnership-africa.org/sites/default/files/12-Susan-Bogach-Rural-Electrification-in-Peru.pdf</a:t>
            </a:r>
            <a:endParaRPr lang="en-GB" sz="1600" dirty="0" smtClean="0">
              <a:latin typeface="+mj-lt"/>
              <a:ea typeface="+mj-ea"/>
              <a:cs typeface="+mj-cs"/>
            </a:endParaRPr>
          </a:p>
          <a:p>
            <a:r>
              <a:rPr lang="en-GB" sz="1600" dirty="0">
                <a:latin typeface="+mj-lt"/>
                <a:hlinkClick r:id="rId8"/>
              </a:rPr>
              <a:t>https://ruralelec.org/sites/default/files/peru_off-grid_market_12_pages.pdf</a:t>
            </a:r>
            <a:endParaRPr lang="en-GB" sz="1600" dirty="0">
              <a:latin typeface="+mj-lt"/>
            </a:endParaRPr>
          </a:p>
          <a:p>
            <a:r>
              <a:rPr lang="en-GB" sz="1600" dirty="0" smtClean="0">
                <a:latin typeface="+mj-lt"/>
                <a:ea typeface="+mj-ea"/>
                <a:cs typeface="+mj-cs"/>
              </a:rPr>
              <a:t>Sustainable </a:t>
            </a:r>
            <a:r>
              <a:rPr lang="en-GB" sz="1600" dirty="0">
                <a:latin typeface="+mj-lt"/>
                <a:ea typeface="+mj-ea"/>
                <a:cs typeface="+mj-cs"/>
              </a:rPr>
              <a:t>Energy for All Americas: PERU: Rapid Assessment and Gap Analysis</a:t>
            </a:r>
          </a:p>
          <a:p>
            <a:r>
              <a:rPr lang="en-GB" sz="1600" dirty="0" smtClean="0">
                <a:latin typeface="+mj-lt"/>
                <a:ea typeface="+mj-ea"/>
                <a:cs typeface="+mj-cs"/>
                <a:hlinkClick r:id="rId9"/>
              </a:rPr>
              <a:t>http</a:t>
            </a:r>
            <a:r>
              <a:rPr lang="en-GB" sz="1600" dirty="0">
                <a:latin typeface="+mj-lt"/>
                <a:ea typeface="+mj-ea"/>
                <a:cs typeface="+mj-cs"/>
                <a:hlinkClick r:id="rId9"/>
              </a:rPr>
              <a:t>://</a:t>
            </a:r>
            <a:r>
              <a:rPr lang="en-GB" sz="1600" dirty="0" smtClean="0">
                <a:latin typeface="+mj-lt"/>
                <a:ea typeface="+mj-ea"/>
                <a:cs typeface="+mj-cs"/>
                <a:hlinkClick r:id="rId9"/>
              </a:rPr>
              <a:t>wbcsdpublications.org/wp-content/uploads/2016/02/WBCSD_case_ACCIONA_energy_Peru.pdf</a:t>
            </a:r>
            <a:endParaRPr lang="en-GB" sz="1600" dirty="0" smtClean="0">
              <a:latin typeface="+mj-lt"/>
              <a:ea typeface="+mj-ea"/>
              <a:cs typeface="+mj-cs"/>
            </a:endParaRPr>
          </a:p>
          <a:p>
            <a:r>
              <a:rPr lang="en-GB" sz="1600" dirty="0">
                <a:latin typeface="+mj-lt"/>
              </a:rPr>
              <a:t>World Bank, (2000), Regulatory Approaches to Rural Electrification and Renewable Energy: Case Studies from Six Developing Countries </a:t>
            </a:r>
            <a:r>
              <a:rPr lang="en-GB" sz="1600" dirty="0">
                <a:latin typeface="+mj-lt"/>
                <a:hlinkClick r:id="rId10"/>
              </a:rPr>
              <a:t>http://</a:t>
            </a:r>
            <a:r>
              <a:rPr lang="en-GB" sz="1600" dirty="0" smtClean="0">
                <a:latin typeface="+mj-lt"/>
                <a:hlinkClick r:id="rId10"/>
              </a:rPr>
              <a:t>www.martinot.info/Martinot_Reiche_WB.pdf</a:t>
            </a:r>
            <a:endParaRPr lang="en-GB" sz="1600" dirty="0" smtClean="0">
              <a:latin typeface="+mj-lt"/>
              <a:ea typeface="+mj-ea"/>
              <a:cs typeface="+mj-cs"/>
            </a:endParaRPr>
          </a:p>
        </p:txBody>
      </p:sp>
      <p:sp>
        <p:nvSpPr>
          <p:cNvPr id="8" name="Title 1"/>
          <p:cNvSpPr>
            <a:spLocks noGrp="1"/>
          </p:cNvSpPr>
          <p:nvPr>
            <p:ph type="title"/>
          </p:nvPr>
        </p:nvSpPr>
        <p:spPr>
          <a:xfrm>
            <a:off x="191845" y="117040"/>
            <a:ext cx="10907486" cy="788765"/>
          </a:xfrm>
        </p:spPr>
        <p:txBody>
          <a:bodyPr>
            <a:normAutofit/>
          </a:bodyPr>
          <a:lstStyle/>
          <a:p>
            <a:pPr lvl="0"/>
            <a:r>
              <a:rPr lang="en-GB" sz="4000" dirty="0" smtClean="0">
                <a:solidFill>
                  <a:schemeClr val="accent1">
                    <a:lumMod val="75000"/>
                  </a:schemeClr>
                </a:solidFill>
              </a:rPr>
              <a:t>Peru, Concession Model for Standalone Systems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1" action="ppaction://hlinksldjump"/>
              </a:rPr>
              <a:t>NEXT</a:t>
            </a:r>
            <a:endParaRPr lang="en-GB" b="1" dirty="0"/>
          </a:p>
        </p:txBody>
      </p:sp>
    </p:spTree>
    <p:extLst>
      <p:ext uri="{BB962C8B-B14F-4D97-AF65-F5344CB8AC3E}">
        <p14:creationId xmlns:p14="http://schemas.microsoft.com/office/powerpoint/2010/main" val="1755289801"/>
      </p:ext>
    </p:extLst>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Peru, Concession Model for Standalone Systems</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167217866"/>
              </p:ext>
            </p:extLst>
          </p:nvPr>
        </p:nvGraphicFramePr>
        <p:xfrm>
          <a:off x="239486" y="790279"/>
          <a:ext cx="11571516" cy="5302008"/>
        </p:xfrm>
        <a:graphic>
          <a:graphicData uri="http://schemas.openxmlformats.org/drawingml/2006/table">
            <a:tbl>
              <a:tblPr/>
              <a:tblGrid>
                <a:gridCol w="1928586">
                  <a:extLst>
                    <a:ext uri="{9D8B030D-6E8A-4147-A177-3AD203B41FA5}">
                      <a16:colId xmlns:a16="http://schemas.microsoft.com/office/drawing/2014/main" val="20000"/>
                    </a:ext>
                  </a:extLst>
                </a:gridCol>
                <a:gridCol w="1928586">
                  <a:extLst>
                    <a:ext uri="{9D8B030D-6E8A-4147-A177-3AD203B41FA5}">
                      <a16:colId xmlns:a16="http://schemas.microsoft.com/office/drawing/2014/main" val="20001"/>
                    </a:ext>
                  </a:extLst>
                </a:gridCol>
                <a:gridCol w="1928586">
                  <a:extLst>
                    <a:ext uri="{9D8B030D-6E8A-4147-A177-3AD203B41FA5}">
                      <a16:colId xmlns:a16="http://schemas.microsoft.com/office/drawing/2014/main" val="20002"/>
                    </a:ext>
                  </a:extLst>
                </a:gridCol>
                <a:gridCol w="1928586">
                  <a:extLst>
                    <a:ext uri="{9D8B030D-6E8A-4147-A177-3AD203B41FA5}">
                      <a16:colId xmlns:a16="http://schemas.microsoft.com/office/drawing/2014/main" val="20003"/>
                    </a:ext>
                  </a:extLst>
                </a:gridCol>
                <a:gridCol w="1928586">
                  <a:extLst>
                    <a:ext uri="{9D8B030D-6E8A-4147-A177-3AD203B41FA5}">
                      <a16:colId xmlns:a16="http://schemas.microsoft.com/office/drawing/2014/main" val="20004"/>
                    </a:ext>
                  </a:extLst>
                </a:gridCol>
                <a:gridCol w="1928586">
                  <a:extLst>
                    <a:ext uri="{9D8B030D-6E8A-4147-A177-3AD203B41FA5}">
                      <a16:colId xmlns:a16="http://schemas.microsoft.com/office/drawing/2014/main" val="20005"/>
                    </a:ext>
                  </a:extLst>
                </a:gridCol>
              </a:tblGrid>
              <a:tr h="456341">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56341">
                <a:tc rowSpan="2">
                  <a:txBody>
                    <a:bodyPr/>
                    <a:lstStyle/>
                    <a:p>
                      <a:pPr algn="ctr" fontAlgn="ctr"/>
                      <a:r>
                        <a:rPr lang="en-GB" sz="1400" b="0" i="0" u="none" strike="noStrike">
                          <a:solidFill>
                            <a:srgbClr val="000000"/>
                          </a:solidFill>
                          <a:effectLst/>
                          <a:latin typeface="Calibri"/>
                        </a:rPr>
                        <a:t>Grid Extension</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Government/ Public Utility</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smtClean="0">
                          <a:solidFill>
                            <a:srgbClr val="000000"/>
                          </a:solidFill>
                          <a:effectLst/>
                          <a:latin typeface="Calibri"/>
                        </a:rPr>
                        <a:t>Concession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2"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rowSpan="4">
                  <a:txBody>
                    <a:bodyPr/>
                    <a:lstStyle/>
                    <a:p>
                      <a:pPr algn="ctr" fontAlgn="ctr"/>
                      <a:r>
                        <a:rPr lang="en-GB" sz="1400" b="0" i="0" u="none" strike="noStrike" dirty="0">
                          <a:solidFill>
                            <a:schemeClr val="bg1"/>
                          </a:solidFill>
                          <a:effectLst/>
                          <a:latin typeface="Calibri"/>
                        </a:rPr>
                        <a:t>Uniform Regulated </a:t>
                      </a: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3"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400" b="0" i="0" u="none" strike="noStrike">
                          <a:solidFill>
                            <a:srgbClr val="000000"/>
                          </a:solidFill>
                          <a:effectLst/>
                          <a:latin typeface="Calibri"/>
                        </a:rPr>
                        <a:t>Private/Market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Direct Energy Access Provision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6341">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User </a:t>
                      </a:r>
                      <a:r>
                        <a:rPr lang="en-GB" sz="1400" b="0" i="0" u="none" strike="noStrike" dirty="0" smtClean="0">
                          <a:solidFill>
                            <a:schemeClr val="bg1"/>
                          </a:solidFill>
                          <a:effectLst/>
                          <a:latin typeface="Calibri"/>
                        </a:rPr>
                        <a:t>Finance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en-GB" sz="1400" b="0" i="0" u="none" strike="noStrike" dirty="0">
                          <a:solidFill>
                            <a:schemeClr val="bg1"/>
                          </a:solidFill>
                          <a:effectLst/>
                          <a:latin typeface="Calibri"/>
                        </a:rPr>
                        <a:t>Institutional </a:t>
                      </a:r>
                      <a:r>
                        <a:rPr lang="en-GB" sz="1400" b="0" i="0" u="none" strike="noStrike" dirty="0" smtClean="0">
                          <a:solidFill>
                            <a:schemeClr val="bg1"/>
                          </a:solidFill>
                          <a:effectLst/>
                          <a:latin typeface="Calibri"/>
                        </a:rPr>
                        <a:t>Restructuring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2"/>
                  </a:ext>
                </a:extLst>
              </a:tr>
              <a:tr h="425153">
                <a:tc rowSpan="2">
                  <a:txBody>
                    <a:bodyPr/>
                    <a:lstStyle/>
                    <a:p>
                      <a:pPr algn="ctr" fontAlgn="ctr"/>
                      <a:r>
                        <a:rPr lang="en-GB" sz="1400" b="0" i="0" u="none" strike="noStrike" dirty="0">
                          <a:solidFill>
                            <a:srgbClr val="000000"/>
                          </a:solidFill>
                          <a:effectLst/>
                          <a:latin typeface="Calibri"/>
                        </a:rPr>
                        <a:t>Grid-connected </a:t>
                      </a:r>
                      <a:r>
                        <a:rPr lang="en-GB" sz="1400" b="0" i="0" u="none" strike="noStrike" dirty="0" smtClean="0">
                          <a:solidFill>
                            <a:srgbClr val="000000"/>
                          </a:solidFill>
                          <a:effectLst/>
                          <a:latin typeface="Calibri"/>
                        </a:rPr>
                        <a:t>mini-grid/ </a:t>
                      </a:r>
                      <a:r>
                        <a:rPr lang="en-GB" sz="1400" b="0" i="0" u="none" strike="noStrike" dirty="0">
                          <a:solidFill>
                            <a:srgbClr val="000000"/>
                          </a:solidFill>
                          <a:effectLst/>
                          <a:latin typeface="Calibri"/>
                        </a:rPr>
                        <a:t>distribution system</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chemeClr val="bg1"/>
                          </a:solidFill>
                          <a:effectLst/>
                          <a:latin typeface="Calibri"/>
                        </a:rPr>
                        <a:t>Regulatory </a:t>
                      </a:r>
                      <a:r>
                        <a:rPr lang="en-GB" sz="1400" b="0" i="0" u="none" strike="noStrike" dirty="0" smtClean="0">
                          <a:solidFill>
                            <a:schemeClr val="bg1"/>
                          </a:solidFill>
                          <a:effectLst/>
                          <a:latin typeface="Calibri"/>
                        </a:rPr>
                        <a:t>Reform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456341">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499865">
                <a:tc rowSpan="3">
                  <a:txBody>
                    <a:bodyPr/>
                    <a:lstStyle/>
                    <a:p>
                      <a:pPr algn="ctr" fontAlgn="ctr"/>
                      <a:r>
                        <a:rPr lang="en-GB" sz="1400" b="0" i="0" u="none" strike="noStrike" dirty="0">
                          <a:solidFill>
                            <a:srgbClr val="000000"/>
                          </a:solidFill>
                          <a:effectLst/>
                          <a:latin typeface="Calibri"/>
                        </a:rPr>
                        <a:t>Isolated </a:t>
                      </a:r>
                      <a:r>
                        <a:rPr lang="en-GB" sz="1400" b="0" i="0" u="none" strike="noStrike" dirty="0" smtClean="0">
                          <a:solidFill>
                            <a:srgbClr val="000000"/>
                          </a:solidFill>
                          <a:effectLst/>
                          <a:latin typeface="Calibri"/>
                        </a:rPr>
                        <a:t>mini-grid</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License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Individual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dirty="0">
                          <a:solidFill>
                            <a:schemeClr val="bg1"/>
                          </a:solidFill>
                          <a:effectLst/>
                          <a:latin typeface="Calibri"/>
                        </a:rPr>
                        <a:t>Cross-Subsidies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tc>
                  <a:txBody>
                    <a:bodyPr/>
                    <a:lstStyle/>
                    <a:p>
                      <a:pPr algn="ctr" fontAlgn="ctr"/>
                      <a:r>
                        <a:rPr lang="en-GB" sz="1400" b="0" i="0" u="none" strike="noStrike">
                          <a:solidFill>
                            <a:srgbClr val="000000"/>
                          </a:solidFill>
                          <a:effectLst/>
                          <a:latin typeface="Calibri"/>
                        </a:rPr>
                        <a:t>Quality/Technical Standards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2816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Technical Assistance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63331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a:solidFill>
                            <a:srgbClr val="000000"/>
                          </a:solidFill>
                          <a:effectLst/>
                          <a:latin typeface="Calibri"/>
                        </a:rPr>
                        <a:t>Tax Exemptions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Capacity Building/ Awareness </a:t>
                      </a:r>
                      <a:r>
                        <a:rPr lang="en-GB" sz="1400" b="0" i="0" u="none" strike="noStrike" dirty="0" smtClean="0">
                          <a:solidFill>
                            <a:schemeClr val="bg1"/>
                          </a:solidFill>
                          <a:effectLst/>
                          <a:latin typeface="Calibri"/>
                        </a:rPr>
                        <a:t>Raising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7"/>
                  </a:ext>
                </a:extLst>
              </a:tr>
              <a:tr h="292287">
                <a:tc rowSpan="4">
                  <a:txBody>
                    <a:bodyPr/>
                    <a:lstStyle/>
                    <a:p>
                      <a:pPr algn="ctr" fontAlgn="ctr"/>
                      <a:r>
                        <a:rPr lang="en-GB" sz="1400" b="0" i="0" u="none" strike="noStrike" dirty="0">
                          <a:solidFill>
                            <a:schemeClr val="bg1"/>
                          </a:solidFill>
                          <a:effectLst/>
                          <a:latin typeface="Calibri"/>
                        </a:rPr>
                        <a:t>Standalone </a:t>
                      </a:r>
                      <a:r>
                        <a:rPr lang="en-GB" sz="1400" b="0" i="0" u="none" strike="noStrike" dirty="0" smtClean="0">
                          <a:solidFill>
                            <a:schemeClr val="bg1"/>
                          </a:solidFill>
                          <a:effectLst/>
                          <a:latin typeface="Calibri"/>
                        </a:rPr>
                        <a:t>systems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2"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25153">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smtClean="0">
                          <a:solidFill>
                            <a:schemeClr val="bg1"/>
                          </a:solidFill>
                          <a:effectLst/>
                          <a:latin typeface="Calibri"/>
                        </a:rPr>
                        <a:t>Guarantees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3"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CC"/>
                    </a:solidFill>
                  </a:tcPr>
                </a:tc>
                <a:tc>
                  <a:txBody>
                    <a:bodyPr/>
                    <a:lstStyle/>
                    <a:p>
                      <a:pPr algn="ctr" fontAlgn="ctr"/>
                      <a:r>
                        <a:rPr lang="en-GB" sz="1400" b="0" i="0" u="none" strike="noStrike" dirty="0">
                          <a:solidFill>
                            <a:schemeClr val="bg1"/>
                          </a:solidFill>
                          <a:effectLst/>
                          <a:latin typeface="Calibri"/>
                        </a:rPr>
                        <a:t>Demand Promotion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4"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6AA"/>
                    </a:solidFill>
                  </a:tcPr>
                </a:tc>
                <a:extLst>
                  <a:ext uri="{0D108BD9-81ED-4DB2-BD59-A6C34878D82A}">
                    <a16:rowId xmlns:a16="http://schemas.microsoft.com/office/drawing/2014/main" val="10009"/>
                  </a:ext>
                </a:extLst>
              </a:tr>
              <a:tr h="499899">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28169">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dirty="0"/>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gridSpan="2" vMerge="1">
                  <a:txBody>
                    <a:bodyPr/>
                    <a:lstStyle/>
                    <a:p>
                      <a:endParaRPr lang="en-GB" dirty="0"/>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vMerge="1">
                  <a:txBody>
                    <a:bodyPr/>
                    <a:lstStyle/>
                    <a:p>
                      <a:endParaRPr lang="en-GB"/>
                    </a:p>
                  </a:txBody>
                  <a:tcPr/>
                </a:tc>
                <a:tc vMerge="1">
                  <a:txBody>
                    <a:bodyPr/>
                    <a:lstStyle/>
                    <a:p>
                      <a:endParaRPr lang="en-GB" dirty="0"/>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rPr>
                        <a:t>National Energy Planning </a:t>
                      </a:r>
                      <a:r>
                        <a:rPr lang="en-GB" sz="1400" b="0" i="0" u="none" strike="noStrike" dirty="0" smtClean="0">
                          <a:solidFill>
                            <a:schemeClr val="bg1"/>
                          </a:solidFill>
                          <a:effectLst/>
                          <a:latin typeface="+mn-lt"/>
                          <a:hlinkClick r:id="rId15"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7D"/>
                    </a:solidFill>
                  </a:tcPr>
                </a:tc>
                <a:extLst>
                  <a:ext uri="{0D108BD9-81ED-4DB2-BD59-A6C34878D82A}">
                    <a16:rowId xmlns:a16="http://schemas.microsoft.com/office/drawing/2014/main" val="10011"/>
                  </a:ext>
                </a:extLst>
              </a:tr>
            </a:tbl>
          </a:graphicData>
        </a:graphic>
      </p:graphicFrame>
      <p:sp>
        <p:nvSpPr>
          <p:cNvPr id="6" name="TextBox 5">
            <a:hlinkClick r:id="rId16"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7" action="ppaction://hlinksldjump"/>
              </a:rPr>
              <a:t>CATEGORY DASHBOARD</a:t>
            </a:r>
            <a:endParaRPr lang="en-GB" dirty="0"/>
          </a:p>
        </p:txBody>
      </p:sp>
      <p:sp>
        <p:nvSpPr>
          <p:cNvPr id="7" name="TextBox 6">
            <a:hlinkClick r:id="rId16"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8" action="ppaction://hlinksldjump"/>
              </a:rPr>
              <a:t>EXAMPLES TABLE</a:t>
            </a:r>
            <a:endParaRPr lang="en-GB" dirty="0"/>
          </a:p>
        </p:txBody>
      </p:sp>
    </p:spTree>
    <p:extLst>
      <p:ext uri="{BB962C8B-B14F-4D97-AF65-F5344CB8AC3E}">
        <p14:creationId xmlns:p14="http://schemas.microsoft.com/office/powerpoint/2010/main" val="718777498"/>
      </p:ext>
    </p:extLst>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Philippines, Islanded Distribution by Cooperatives</a:t>
            </a:r>
            <a:endParaRPr lang="en-GB" sz="4000" dirty="0">
              <a:solidFill>
                <a:schemeClr val="accent1">
                  <a:lumMod val="75000"/>
                </a:schemeClr>
              </a:solidFill>
            </a:endParaRPr>
          </a:p>
        </p:txBody>
      </p:sp>
      <p:sp>
        <p:nvSpPr>
          <p:cNvPr id="5" name="Content Placeholder 4"/>
          <p:cNvSpPr>
            <a:spLocks noGrp="1"/>
          </p:cNvSpPr>
          <p:nvPr>
            <p:ph idx="1"/>
          </p:nvPr>
        </p:nvSpPr>
        <p:spPr>
          <a:xfrm>
            <a:off x="185053" y="642255"/>
            <a:ext cx="12006947" cy="6183090"/>
          </a:xfrm>
        </p:spPr>
        <p:txBody>
          <a:bodyPr>
            <a:noAutofit/>
          </a:bodyPr>
          <a:lstStyle/>
          <a:p>
            <a:pPr marL="0" indent="0">
              <a:lnSpc>
                <a:spcPct val="100000"/>
              </a:lnSpc>
              <a:spcBef>
                <a:spcPts val="0"/>
              </a:spcBef>
              <a:buNone/>
            </a:pPr>
            <a:r>
              <a:rPr lang="en-GB" sz="1500" b="1" dirty="0">
                <a:solidFill>
                  <a:schemeClr val="accent1">
                    <a:lumMod val="75000"/>
                  </a:schemeClr>
                </a:solidFill>
                <a:latin typeface="+mj-lt"/>
              </a:rPr>
              <a:t>Categories </a:t>
            </a:r>
          </a:p>
          <a:p>
            <a:pPr marL="0" indent="0">
              <a:lnSpc>
                <a:spcPct val="100000"/>
              </a:lnSpc>
              <a:spcBef>
                <a:spcPts val="0"/>
              </a:spcBef>
              <a:buNone/>
            </a:pPr>
            <a:r>
              <a:rPr lang="en-GB" sz="1500" dirty="0">
                <a:latin typeface="+mj-lt"/>
              </a:rPr>
              <a:t>(</a:t>
            </a:r>
            <a:r>
              <a:rPr lang="en-GB" sz="1500" dirty="0" smtClean="0">
                <a:latin typeface="+mj-lt"/>
              </a:rPr>
              <a:t>highlighted):</a:t>
            </a:r>
            <a:endParaRPr lang="en-GB" sz="1500" dirty="0">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r>
              <a:rPr lang="en-GB" sz="1500" b="1" dirty="0" smtClean="0">
                <a:solidFill>
                  <a:schemeClr val="accent1">
                    <a:lumMod val="75000"/>
                  </a:schemeClr>
                </a:solidFill>
                <a:latin typeface="+mj-lt"/>
              </a:rPr>
              <a:t/>
            </a:r>
            <a:br>
              <a:rPr lang="en-GB" sz="1500" b="1" dirty="0" smtClean="0">
                <a:solidFill>
                  <a:schemeClr val="accent1">
                    <a:lumMod val="75000"/>
                  </a:schemeClr>
                </a:solidFill>
                <a:latin typeface="+mj-lt"/>
              </a:rPr>
            </a:b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r>
              <a:rPr lang="en-GB" sz="1500" b="1" dirty="0" smtClean="0">
                <a:solidFill>
                  <a:schemeClr val="accent1">
                    <a:lumMod val="75000"/>
                  </a:schemeClr>
                </a:solidFill>
                <a:latin typeface="+mj-lt"/>
              </a:rPr>
              <a:t>Description </a:t>
            </a:r>
            <a:r>
              <a:rPr lang="en-GB" sz="1500" b="1" dirty="0">
                <a:solidFill>
                  <a:schemeClr val="accent1">
                    <a:lumMod val="75000"/>
                  </a:schemeClr>
                </a:solidFill>
                <a:latin typeface="+mj-lt"/>
              </a:rPr>
              <a:t>- </a:t>
            </a:r>
            <a:r>
              <a:rPr lang="en-GB" sz="1500" dirty="0">
                <a:latin typeface="+mj-lt"/>
              </a:rPr>
              <a:t>Successful electrification in the Philippines was achieved on the basis of </a:t>
            </a:r>
            <a:r>
              <a:rPr lang="en-GB" sz="1500" dirty="0" smtClean="0">
                <a:latin typeface="+mj-lt"/>
              </a:rPr>
              <a:t>central </a:t>
            </a:r>
            <a:r>
              <a:rPr lang="en-GB" sz="1500" dirty="0">
                <a:latin typeface="+mj-lt"/>
              </a:rPr>
              <a:t>funding and the implementation of islanded distribution systems operated by rural electrification cooperatives. Following a Government commitment to the co-operative model, the National Electrification Authority was formed in 1969 to manage rural electrification.  By 1973, </a:t>
            </a:r>
            <a:r>
              <a:rPr lang="en-GB" sz="1500" dirty="0" smtClean="0">
                <a:latin typeface="+mj-lt"/>
              </a:rPr>
              <a:t>the NEA </a:t>
            </a:r>
            <a:r>
              <a:rPr lang="en-GB" sz="1500" dirty="0">
                <a:latin typeface="+mj-lt"/>
              </a:rPr>
              <a:t>had established 46 RE co-operatives, and 119 by 1985.  BY 2002, 88% of Filipinos had access to some form of electricity.  To address concerns over poor customer service in some </a:t>
            </a:r>
            <a:r>
              <a:rPr lang="en-GB" sz="1500" dirty="0" smtClean="0">
                <a:latin typeface="+mj-lt"/>
              </a:rPr>
              <a:t>areas, </a:t>
            </a:r>
            <a:r>
              <a:rPr lang="en-GB" sz="1500" dirty="0">
                <a:latin typeface="+mj-lt"/>
              </a:rPr>
              <a:t>a private sector participation scheme for power generation was introduced based upon the privatization of generation, transparency in pricing, and true cost recovery measures. Under this new scheme, the electric co-operatives were required to outsource their power supply requirements and private sector companies gradually took over the role of generating the required power.  Each of these New Power Producers (NPPs) generates electricity and sells it to a Distribution Utility (DU) for distribution within its franchise area. The NPP is an entity that is financially and technically capable to take over the generation capacity of NPC-SPUG operators in the off-grid areas, either by building a new plant or buying the SPUG assets.  Early public sector support for electric co-operatives has </a:t>
            </a:r>
            <a:r>
              <a:rPr lang="en-GB" sz="1500" dirty="0" smtClean="0">
                <a:latin typeface="+mj-lt"/>
              </a:rPr>
              <a:t>thus </a:t>
            </a:r>
          </a:p>
          <a:p>
            <a:pPr marL="0" indent="0">
              <a:spcBef>
                <a:spcPts val="0"/>
              </a:spcBef>
              <a:buNone/>
            </a:pPr>
            <a:r>
              <a:rPr lang="en-GB" sz="1500" dirty="0" smtClean="0">
                <a:latin typeface="+mj-lt"/>
              </a:rPr>
              <a:t>established </a:t>
            </a:r>
            <a:r>
              <a:rPr lang="en-GB" sz="1500" dirty="0">
                <a:latin typeface="+mj-lt"/>
              </a:rPr>
              <a:t>an opportunity for private sector suppliers who are now in a good position to satisfy the needs of a sustainable market.</a:t>
            </a:r>
          </a:p>
          <a:p>
            <a:pPr marL="0" indent="0">
              <a:spcBef>
                <a:spcPts val="0"/>
              </a:spcBef>
              <a:buNone/>
            </a:pPr>
            <a:endParaRPr lang="en-GB" sz="1500" b="1" dirty="0">
              <a:solidFill>
                <a:schemeClr val="accent1">
                  <a:lumMod val="75000"/>
                </a:schemeClr>
              </a:solidFill>
              <a:latin typeface="+mj-lt"/>
            </a:endParaRPr>
          </a:p>
          <a:p>
            <a:pPr marL="0" indent="0">
              <a:spcBef>
                <a:spcPts val="0"/>
              </a:spcBef>
              <a:buNone/>
            </a:pPr>
            <a:r>
              <a:rPr lang="en-GB" sz="1500" b="1" dirty="0">
                <a:solidFill>
                  <a:schemeClr val="accent1">
                    <a:lumMod val="75000"/>
                  </a:schemeClr>
                </a:solidFill>
                <a:latin typeface="+mj-lt"/>
              </a:rPr>
              <a:t> </a:t>
            </a:r>
            <a:endParaRPr lang="en-GB" sz="1500" dirty="0">
              <a:latin typeface="+mj-lt"/>
              <a:ea typeface="+mj-ea"/>
              <a:cs typeface="+mj-cs"/>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6" name="Picture 5" descr="lampe.jpg"/>
          <p:cNvPicPr>
            <a:picLocks noChangeAspect="1"/>
          </p:cNvPicPr>
          <p:nvPr/>
        </p:nvPicPr>
        <p:blipFill>
          <a:blip r:embed="rId3" cstate="screen"/>
          <a:stretch>
            <a:fillRect/>
          </a:stretch>
        </p:blipFill>
        <p:spPr>
          <a:xfrm>
            <a:off x="10716616" y="2838298"/>
            <a:ext cx="1475384" cy="1475384"/>
          </a:xfrm>
          <a:prstGeom prst="rect">
            <a:avLst/>
          </a:prstGeom>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1284" y="690411"/>
            <a:ext cx="7724775" cy="3956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4836935"/>
      </p:ext>
    </p:extLst>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1629" y="761996"/>
            <a:ext cx="11430000" cy="5943600"/>
          </a:xfrm>
        </p:spPr>
        <p:txBody>
          <a:bodyPr>
            <a:noAutofit/>
          </a:bodyPr>
          <a:lstStyle/>
          <a:p>
            <a:pPr marL="0" indent="0">
              <a:buNone/>
            </a:pPr>
            <a:r>
              <a:rPr lang="en-GB" sz="1600" b="1" dirty="0" smtClean="0">
                <a:solidFill>
                  <a:schemeClr val="accent1">
                    <a:lumMod val="75000"/>
                  </a:schemeClr>
                </a:solidFill>
                <a:latin typeface="+mj-lt"/>
                <a:ea typeface="+mj-ea"/>
                <a:cs typeface="+mj-cs"/>
              </a:rPr>
              <a:t>Context</a:t>
            </a:r>
            <a:r>
              <a:rPr lang="en-GB" sz="1600" b="1" dirty="0">
                <a:solidFill>
                  <a:schemeClr val="accent1">
                    <a:lumMod val="75000"/>
                  </a:schemeClr>
                </a:solidFill>
                <a:latin typeface="+mj-lt"/>
                <a:ea typeface="+mj-ea"/>
                <a:cs typeface="+mj-cs"/>
              </a:rPr>
              <a:t>: </a:t>
            </a:r>
            <a:r>
              <a:rPr lang="en-GB" sz="1600" dirty="0">
                <a:latin typeface="+mj-lt"/>
                <a:ea typeface="+mj-ea"/>
                <a:cs typeface="+mj-cs"/>
              </a:rPr>
              <a:t>The Philippines is divided into three electrical grids, one each for Luzon (largest island), Mindanao (second largest) and the group of Visayan Islands.  The total installed capacity in the Philippines (in June 2016) was 20,055MW, of which 14,348 MW was on the Luzon grid. The all-time peak demand on Luzon was 9,726 MW, on </a:t>
            </a:r>
            <a:r>
              <a:rPr lang="en-GB" sz="1600" dirty="0" err="1">
                <a:latin typeface="+mj-lt"/>
                <a:ea typeface="+mj-ea"/>
                <a:cs typeface="+mj-cs"/>
              </a:rPr>
              <a:t>Visayas</a:t>
            </a:r>
            <a:r>
              <a:rPr lang="en-GB" sz="1600" dirty="0">
                <a:latin typeface="+mj-lt"/>
                <a:ea typeface="+mj-ea"/>
                <a:cs typeface="+mj-cs"/>
              </a:rPr>
              <a:t> was 1,878 MW, and on Mindanao was 1,593 MW.   The fuel sources for electricity generation are 43% coal, 24% natural gas, 13% geothermal, 12% hydro, 7.5% oil, 0.5% other renewable energy sources (including wind, solar, biomass).  Power generation is zero-rated for value added tax (i.e. not subject to 12% VAT) to ensure lower rates for end-users. Total electrification of the country was announced as a national policy objective in 1960.  This was addressed using the rural electrification co-operative model (based on US experience).  The Electrification Administration (EA) was established by the government in 1960 to implement its new policy.  This became the National Electrification Administration (NEA) in 1969, responsible for implementation. Approximately half of all households in the Philippines, and the majority in rural areas, now rely upon electric cooperatives for power. Power generation is not considered as a public utility operation, which means that interested parties do not need to secure a congressional franchise to operate a power generation company. The National Power Corporation (previously the national utility but, following deregulation, now focussed on non-commercial electrification targets across the country) uses its Small Power Utilities Group (NPC-SPUG) to provide electricity in off-grid areas, particularly in areas where private investors hesitate to come in due to lack of infrastructure and political and security concerns. In 2009, NPC was able to install 12,718 kW of new capacity in 34 SPUG areas nationwide. </a:t>
            </a:r>
          </a:p>
          <a:p>
            <a:pPr marL="0" indent="0">
              <a:buNone/>
            </a:pPr>
            <a:r>
              <a:rPr lang="en-GB" sz="1600" b="1" dirty="0" smtClean="0">
                <a:solidFill>
                  <a:schemeClr val="accent1">
                    <a:lumMod val="75000"/>
                  </a:schemeClr>
                </a:solidFill>
                <a:latin typeface="+mj-lt"/>
                <a:ea typeface="+mj-ea"/>
                <a:cs typeface="+mj-cs"/>
              </a:rPr>
              <a:t>Objectives:</a:t>
            </a:r>
            <a:r>
              <a:rPr lang="en-GB" sz="1600" dirty="0">
                <a:solidFill>
                  <a:schemeClr val="accent1">
                    <a:lumMod val="75000"/>
                  </a:schemeClr>
                </a:solidFill>
                <a:latin typeface="+mj-lt"/>
                <a:ea typeface="+mj-ea"/>
                <a:cs typeface="+mj-cs"/>
              </a:rPr>
              <a:t> </a:t>
            </a:r>
            <a:r>
              <a:rPr lang="en-GB" sz="1600" dirty="0">
                <a:latin typeface="+mj-lt"/>
                <a:ea typeface="+mj-ea"/>
                <a:cs typeface="+mj-cs"/>
              </a:rPr>
              <a:t>This initiative aimed to provide sufficient power to meet highly decentralised </a:t>
            </a:r>
            <a:r>
              <a:rPr lang="en-GB" sz="1600" dirty="0" smtClean="0">
                <a:latin typeface="+mj-lt"/>
                <a:ea typeface="+mj-ea"/>
                <a:cs typeface="+mj-cs"/>
              </a:rPr>
              <a:t>electricity </a:t>
            </a:r>
            <a:r>
              <a:rPr lang="en-GB" sz="1600" dirty="0">
                <a:latin typeface="+mj-lt"/>
                <a:ea typeface="+mj-ea"/>
                <a:cs typeface="+mj-cs"/>
              </a:rPr>
              <a:t>demand in an efficient and sustainable manner, providing an acceptable customer service whilst reducing the long-term costs and subsidies.  The objective was to supply the off-grid islands in the Philippines in the most cost-effective manner, which initially involved the establishment of electric co-operatives.  Inefficiencies subsequently arising in  power sector meant a revised objective to push a new set of players from the local private sector to invest in the power supply sector by offering them the right incentives, and by convincing them of the strong potential local growth prospects once power infrastructure constraints were addressed</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Legal </a:t>
            </a:r>
            <a:r>
              <a:rPr lang="en-GB" sz="1600" b="1" dirty="0">
                <a:solidFill>
                  <a:schemeClr val="accent1">
                    <a:lumMod val="75000"/>
                  </a:schemeClr>
                </a:solidFill>
                <a:latin typeface="+mj-lt"/>
                <a:ea typeface="+mj-ea"/>
                <a:cs typeface="+mj-cs"/>
              </a:rPr>
              <a:t>Basis: </a:t>
            </a:r>
            <a:r>
              <a:rPr lang="en-GB" sz="1600" dirty="0">
                <a:latin typeface="+mj-lt"/>
                <a:ea typeface="+mj-ea"/>
                <a:cs typeface="+mj-cs"/>
              </a:rPr>
              <a:t>Conversion of NEA into a public corporation by Presidential Decree No. 269 in </a:t>
            </a:r>
            <a:r>
              <a:rPr lang="en-GB" sz="1600" dirty="0" smtClean="0">
                <a:latin typeface="+mj-lt"/>
                <a:ea typeface="+mj-ea"/>
                <a:cs typeface="+mj-cs"/>
              </a:rPr>
              <a:t>1973. In </a:t>
            </a:r>
            <a:r>
              <a:rPr lang="en-GB" sz="1600" dirty="0">
                <a:latin typeface="+mj-lt"/>
                <a:ea typeface="+mj-ea"/>
                <a:cs typeface="+mj-cs"/>
              </a:rPr>
              <a:t>2001, the Electric Power Industry Reform Act (EPIRA), Republic Act No. 9136, was passed by Congress to ensure the quality, reliability, security, and affordability of the supply of electric </a:t>
            </a:r>
            <a:r>
              <a:rPr lang="en-GB" sz="1600" dirty="0" smtClean="0">
                <a:latin typeface="+mj-lt"/>
                <a:ea typeface="+mj-ea"/>
                <a:cs typeface="+mj-cs"/>
              </a:rPr>
              <a:t>power. Resolution </a:t>
            </a:r>
            <a:r>
              <a:rPr lang="en-GB" sz="1600" dirty="0">
                <a:latin typeface="+mj-lt"/>
                <a:ea typeface="+mj-ea"/>
                <a:cs typeface="+mj-cs"/>
              </a:rPr>
              <a:t>no.21, Series of 2011: A Resolution Adopting the Amended Guidelines for Setting and Approval of Electricity Generation Rates and Subsidies for Missionary Electrification Areas </a:t>
            </a:r>
            <a:r>
              <a:rPr lang="en-GB" sz="1600" dirty="0" smtClean="0">
                <a:latin typeface="+mj-lt"/>
                <a:ea typeface="+mj-ea"/>
                <a:cs typeface="+mj-cs"/>
              </a:rPr>
              <a:t>- </a:t>
            </a:r>
            <a:r>
              <a:rPr lang="en-GB" sz="1600" dirty="0">
                <a:latin typeface="+mj-lt"/>
                <a:ea typeface="+mj-ea"/>
                <a:cs typeface="+mj-cs"/>
              </a:rPr>
              <a:t>provision for electrification costs of SPUG at remote </a:t>
            </a:r>
            <a:r>
              <a:rPr lang="en-GB" sz="1600" dirty="0" smtClean="0">
                <a:latin typeface="+mj-lt"/>
                <a:ea typeface="+mj-ea"/>
                <a:cs typeface="+mj-cs"/>
              </a:rPr>
              <a:t>      sites </a:t>
            </a:r>
            <a:r>
              <a:rPr lang="en-GB" sz="1600" dirty="0">
                <a:latin typeface="+mj-lt"/>
                <a:ea typeface="+mj-ea"/>
                <a:cs typeface="+mj-cs"/>
              </a:rPr>
              <a:t>to be met by consumers in grid areas (i.e. cross-subsidy) through the UCME component of power bills, as provided by EPIRA.</a:t>
            </a: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Philippines, Islanded Distribution by Cooperatives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883789868"/>
      </p:ext>
    </p:extLst>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02771" y="751102"/>
            <a:ext cx="11473544" cy="5921829"/>
          </a:xfrm>
        </p:spPr>
        <p:txBody>
          <a:bodyPr>
            <a:noAutofit/>
          </a:bodyPr>
          <a:lstStyle/>
          <a:p>
            <a:pPr marL="0" indent="0">
              <a:buNone/>
            </a:pPr>
            <a:r>
              <a:rPr lang="en-GB" sz="1500" b="1" dirty="0">
                <a:solidFill>
                  <a:schemeClr val="accent1">
                    <a:lumMod val="75000"/>
                  </a:schemeClr>
                </a:solidFill>
                <a:latin typeface="+mj-lt"/>
              </a:rPr>
              <a:t>Institutions, Roles and Responsibilities</a:t>
            </a:r>
            <a:r>
              <a:rPr lang="en-GB" sz="1500" dirty="0">
                <a:latin typeface="+mj-lt"/>
              </a:rPr>
              <a:t>: </a:t>
            </a:r>
            <a:r>
              <a:rPr lang="en-GB" sz="1500" dirty="0" smtClean="0">
                <a:latin typeface="+mj-lt"/>
              </a:rPr>
              <a:t>In </a:t>
            </a:r>
            <a:r>
              <a:rPr lang="en-GB" sz="1500" dirty="0">
                <a:latin typeface="+mj-lt"/>
              </a:rPr>
              <a:t>1969, the National Electrification Administration (NEA) was created as the implementing agency of the country’s total electrification policy.   The NEA was the originator of the programme to establish electric co-operatives as the principle supplier of </a:t>
            </a:r>
            <a:r>
              <a:rPr lang="en-GB" sz="1500" dirty="0" smtClean="0">
                <a:latin typeface="+mj-lt"/>
              </a:rPr>
              <a:t>electricity </a:t>
            </a:r>
            <a:r>
              <a:rPr lang="en-GB" sz="1500" dirty="0">
                <a:latin typeface="+mj-lt"/>
              </a:rPr>
              <a:t>across the Philippines.  The Co-operative Development Authority (CDA) was created in 1990 as the lead Government agency in advancing and sustaining the growth of the cooperative sector by establishing support systems and strong links with stakeholders.  Co-operatives now had the choice whether to register with NEA and/or CDA.  CDA's vision is a strong cooperative sector that helps to overcome poverty and strengthen the middle class in the Philippines.  The National Power Corporation’s Small Power Utilities Group (NPC SPUG) is in charge of generating power for areas not connected to the main grid.  The SPUG held the electricity supply monopoly in the islands and rural areas before the programme to encourage New Power Producers (NPPs) to increase the efficiency of remote power supply.  NPPs  are private companies that took over and overhauled SPUG’s plants or constructed new power plants, including hydro plants.  The Energy Regulatory Commission is an independent, quasi-judicial regulatory body established to regulate electric power service.  The Power Sector Asset &amp; Liabilities Management Corporation engages in the management, sale, and privatization of existing generation assets of the National Power Corporation (NPC) and independent power producer (IPP) contracts; it also manages the outstanding obligations of the NEA's electric cooperatives</a:t>
            </a:r>
            <a:r>
              <a:rPr lang="en-GB" sz="1500" dirty="0" smtClean="0">
                <a:latin typeface="+mj-lt"/>
              </a:rPr>
              <a:t>.</a:t>
            </a:r>
          </a:p>
          <a:p>
            <a:pPr marL="0" indent="0">
              <a:buNone/>
            </a:pPr>
            <a:r>
              <a:rPr lang="en-GB" sz="1500" b="1" dirty="0">
                <a:solidFill>
                  <a:schemeClr val="accent1">
                    <a:lumMod val="75000"/>
                  </a:schemeClr>
                </a:solidFill>
              </a:rPr>
              <a:t>Interventions: </a:t>
            </a:r>
            <a:r>
              <a:rPr lang="en-GB" sz="1500" dirty="0">
                <a:latin typeface="+mj-lt"/>
              </a:rPr>
              <a:t>In 1970, NEA drafted a total electrification program, based on electricity supply through co-operatives, which was intended to be realized by 1990.  Under NEA, electric co-operatives (ECs) were designated as the country’s primary electricity distribution system. NEA was given the authority to establish and oversee the ECs, to make loans, to acquire physical property and franchise rights of existing suppliers, to borrow funds, and to extend subsidies to ECs.  It served as a regulator with extensive authority over the development and business conduct of the ECs.  These electric cooperatives are mostly autonomous and governed by democratically elected boards.  Although the original total electrification target was not achieved, only 13% of the 47,000 (districts/villages) remained </a:t>
            </a:r>
            <a:r>
              <a:rPr lang="en-GB" sz="1500" dirty="0" smtClean="0">
                <a:latin typeface="+mj-lt"/>
              </a:rPr>
              <a:t>un-electrified </a:t>
            </a:r>
            <a:r>
              <a:rPr lang="en-GB" sz="1500" dirty="0">
                <a:latin typeface="+mj-lt"/>
              </a:rPr>
              <a:t>by the end of 2002.  However, a World Bank report in 2000 noted a significant number of areas with poor-performing ECs where numerous households still lacked connections, faced frequent power cuts, and, in general, were poorly served by their ECs.  The study concluded that poor EC performance was largely due to weak corporate governance, particularly political interference in EC management.  The main driver behind subsequent improvement was the introduction of New Power Producers (NPPs) through a competitive selection process for 15-year local concessions that were anchored by a power supply agreement (PSA) with the electric cooperatives.  NPPs were selected based on the lowest true generation cost proposed.  An output-based aid subsidy was offered by the national utility (NPC), aiming to cover the difference between the true generation costs and the price paid by the end-users.  The systems introduced were mostly based on power generation from diesel - no renewable energy project has been proposed so far (due primarily to the lack of awareness of renewable energy options).  NPPs act as market delivery partners of the Government in achieving the goal of facilitating access to electricity even in the remotest areas of the country.  </a:t>
            </a: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Philippines, Islanded Distribution by Cooperatives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8073719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112" y="220911"/>
            <a:ext cx="10515600" cy="559536"/>
          </a:xfrm>
        </p:spPr>
        <p:txBody>
          <a:bodyPr>
            <a:normAutofit fontScale="90000"/>
          </a:bodyPr>
          <a:lstStyle/>
          <a:p>
            <a:r>
              <a:rPr lang="en-GB" sz="4900" b="1" smtClean="0">
                <a:solidFill>
                  <a:schemeClr val="accent1">
                    <a:lumMod val="75000"/>
                  </a:schemeClr>
                </a:solidFill>
              </a:rPr>
              <a:t>Acknowledgements</a:t>
            </a:r>
            <a:endParaRPr lang="en-GB" sz="1800" dirty="0"/>
          </a:p>
        </p:txBody>
      </p:sp>
      <p:sp>
        <p:nvSpPr>
          <p:cNvPr id="3" name="Title 1"/>
          <p:cNvSpPr txBox="1">
            <a:spLocks/>
          </p:cNvSpPr>
          <p:nvPr/>
        </p:nvSpPr>
        <p:spPr>
          <a:xfrm>
            <a:off x="247781" y="1074373"/>
            <a:ext cx="11637818" cy="5288377"/>
          </a:xfrm>
          <a:prstGeom prst="rect">
            <a:avLst/>
          </a:prstGeom>
        </p:spPr>
        <p:txBody>
          <a:bodyPr vert="horz" lIns="91440" tIns="45720" rIns="91440" bIns="45720" rtlCol="0" anchor="ctr">
            <a:normAutofit fontScale="97500"/>
          </a:bodyPr>
          <a:lstStyle>
            <a:defPPr>
              <a:defRPr lang="en-US"/>
            </a:defPPr>
            <a:lvl1pPr>
              <a:lnSpc>
                <a:spcPct val="90000"/>
              </a:lnSpc>
              <a:spcBef>
                <a:spcPct val="0"/>
              </a:spcBef>
              <a:buNone/>
              <a:defRPr>
                <a:latin typeface="+mj-lt"/>
                <a:ea typeface="+mj-ea"/>
                <a:cs typeface="+mj-cs"/>
              </a:defRPr>
            </a:lvl1pPr>
          </a:lstStyle>
          <a:p>
            <a:r>
              <a:rPr lang="en-GB" dirty="0" smtClean="0"/>
              <a:t>The </a:t>
            </a:r>
            <a:r>
              <a:rPr lang="en-GB" dirty="0"/>
              <a:t>Review was prepared by Mary Willcox and Dean Cooper of Practical Action Consulting working with Hadley Taylor, Silvia </a:t>
            </a:r>
            <a:r>
              <a:rPr lang="en-GB" dirty="0" err="1" smtClean="0"/>
              <a:t>Cabriolu</a:t>
            </a:r>
            <a:r>
              <a:rPr lang="en-GB" dirty="0" smtClean="0"/>
              <a:t>-Puddu </a:t>
            </a:r>
            <a:r>
              <a:rPr lang="en-GB" dirty="0"/>
              <a:t>and Christina Stuart of the EU Energy Initiative Partnership Dialogue Facility (EUEIPDF) and Michael </a:t>
            </a:r>
            <a:r>
              <a:rPr lang="en-GB" dirty="0" err="1"/>
              <a:t>Koeberlein</a:t>
            </a:r>
            <a:r>
              <a:rPr lang="en-GB" dirty="0"/>
              <a:t> and Caspar Priesemann of the Energising Development Programme (</a:t>
            </a:r>
            <a:r>
              <a:rPr lang="en-GB" dirty="0" err="1"/>
              <a:t>EnDev</a:t>
            </a:r>
            <a:r>
              <a:rPr lang="en-GB" dirty="0" smtClean="0"/>
              <a:t>). </a:t>
            </a:r>
            <a:r>
              <a:rPr lang="en-US" dirty="0"/>
              <a:t>It is based on a literature review and stakeholder consultations. The </a:t>
            </a:r>
            <a:r>
              <a:rPr lang="en-US" dirty="0" smtClean="0"/>
              <a:t>categorization </a:t>
            </a:r>
            <a:r>
              <a:rPr lang="en-US" dirty="0"/>
              <a:t>framework in the review tool is based on the EUEI PDF/Practical Action publication “Building Energy Access Markets – A Value Chains Analysis of Key Energy Market </a:t>
            </a:r>
            <a:r>
              <a:rPr lang="en-US" dirty="0" smtClean="0"/>
              <a:t>Systems”.</a:t>
            </a:r>
          </a:p>
          <a:p>
            <a:endParaRPr lang="en-GB" dirty="0"/>
          </a:p>
          <a:p>
            <a:r>
              <a:rPr lang="en-GB" dirty="0"/>
              <a:t>A wider range of stakeholders were consulted during its preparation and we would particularly like to thank the following for their valuable contributions and insights:</a:t>
            </a:r>
          </a:p>
          <a:p>
            <a:pPr marL="177800" indent="-177800">
              <a:buFont typeface="Arial" pitchFamily="34" charset="0"/>
              <a:buChar char="•"/>
            </a:pPr>
            <a:r>
              <a:rPr lang="en-GB" dirty="0"/>
              <a:t>Jeff </a:t>
            </a:r>
            <a:r>
              <a:rPr lang="en-GB" dirty="0" err="1"/>
              <a:t>Felten</a:t>
            </a:r>
            <a:r>
              <a:rPr lang="en-GB" dirty="0"/>
              <a:t>, </a:t>
            </a:r>
            <a:r>
              <a:rPr lang="en-GB" dirty="0" err="1"/>
              <a:t>AfDB</a:t>
            </a:r>
            <a:endParaRPr lang="en-GB" dirty="0"/>
          </a:p>
          <a:p>
            <a:pPr marL="177800" indent="-177800">
              <a:buFont typeface="Arial" pitchFamily="34" charset="0"/>
              <a:buChar char="•"/>
            </a:pPr>
            <a:r>
              <a:rPr lang="en-GB" dirty="0"/>
              <a:t>Marcus </a:t>
            </a:r>
            <a:r>
              <a:rPr lang="en-GB" dirty="0" smtClean="0"/>
              <a:t>Wiemann </a:t>
            </a:r>
            <a:r>
              <a:rPr lang="en-GB" dirty="0"/>
              <a:t>and other members, ARE</a:t>
            </a:r>
          </a:p>
          <a:p>
            <a:pPr marL="177800" indent="-177800">
              <a:buFont typeface="Arial" pitchFamily="34" charset="0"/>
              <a:buChar char="•"/>
            </a:pPr>
            <a:r>
              <a:rPr lang="en-GB" dirty="0" err="1"/>
              <a:t>Guilherme</a:t>
            </a:r>
            <a:r>
              <a:rPr lang="en-GB" dirty="0"/>
              <a:t> </a:t>
            </a:r>
            <a:r>
              <a:rPr lang="en-GB" dirty="0" err="1"/>
              <a:t>Collares</a:t>
            </a:r>
            <a:r>
              <a:rPr lang="en-GB" dirty="0"/>
              <a:t> Pereira, </a:t>
            </a:r>
            <a:r>
              <a:rPr lang="en-GB" dirty="0" err="1"/>
              <a:t>EdP</a:t>
            </a:r>
            <a:r>
              <a:rPr lang="en-GB" dirty="0"/>
              <a:t>    </a:t>
            </a:r>
          </a:p>
          <a:p>
            <a:pPr marL="177800" indent="-177800">
              <a:buFont typeface="Arial" pitchFamily="34" charset="0"/>
              <a:buChar char="•"/>
            </a:pPr>
            <a:r>
              <a:rPr lang="de-DE" dirty="0"/>
              <a:t>Michael Franz, EUEI </a:t>
            </a:r>
            <a:r>
              <a:rPr lang="de-DE" dirty="0" smtClean="0"/>
              <a:t>PDF/RECP</a:t>
            </a:r>
          </a:p>
          <a:p>
            <a:pPr marL="177800" indent="-177800">
              <a:buFont typeface="Arial" pitchFamily="34" charset="0"/>
              <a:buChar char="•"/>
            </a:pPr>
            <a:r>
              <a:rPr lang="en-GB" dirty="0" smtClean="0"/>
              <a:t>David </a:t>
            </a:r>
            <a:r>
              <a:rPr lang="en-GB" dirty="0"/>
              <a:t>Otieno Ochieng, </a:t>
            </a:r>
            <a:r>
              <a:rPr lang="en-GB" dirty="0" smtClean="0"/>
              <a:t>EUEI PDF </a:t>
            </a:r>
            <a:endParaRPr lang="en-GB" dirty="0"/>
          </a:p>
          <a:p>
            <a:pPr marL="177800" indent="-177800">
              <a:buFont typeface="Arial" pitchFamily="34" charset="0"/>
              <a:buChar char="•"/>
            </a:pPr>
            <a:r>
              <a:rPr lang="en-GB" dirty="0"/>
              <a:t>Silvia Luisa Escudero Santos Ascarza, </a:t>
            </a:r>
            <a:r>
              <a:rPr lang="en-GB" dirty="0" smtClean="0"/>
              <a:t>EUEI PDF </a:t>
            </a:r>
            <a:endParaRPr lang="en-GB" dirty="0"/>
          </a:p>
          <a:p>
            <a:pPr marL="177800" indent="-177800">
              <a:buFont typeface="Arial" pitchFamily="34" charset="0"/>
              <a:buChar char="•"/>
            </a:pPr>
            <a:r>
              <a:rPr lang="en-GB" dirty="0" err="1"/>
              <a:t>Nico</a:t>
            </a:r>
            <a:r>
              <a:rPr lang="en-GB" dirty="0"/>
              <a:t> </a:t>
            </a:r>
            <a:r>
              <a:rPr lang="en-GB" dirty="0" err="1"/>
              <a:t>Peterschmidt</a:t>
            </a:r>
            <a:r>
              <a:rPr lang="en-GB" dirty="0"/>
              <a:t>, </a:t>
            </a:r>
            <a:r>
              <a:rPr lang="en-GB" dirty="0" err="1"/>
              <a:t>Inensus</a:t>
            </a:r>
            <a:endParaRPr lang="en-GB" dirty="0"/>
          </a:p>
          <a:p>
            <a:pPr marL="177800" indent="-177800">
              <a:buFont typeface="Arial" pitchFamily="34" charset="0"/>
              <a:buChar char="•"/>
            </a:pPr>
            <a:r>
              <a:rPr lang="en-GB" dirty="0"/>
              <a:t>John </a:t>
            </a:r>
            <a:r>
              <a:rPr lang="en-GB" dirty="0" err="1"/>
              <a:t>Tkacik</a:t>
            </a:r>
            <a:r>
              <a:rPr lang="en-GB" dirty="0"/>
              <a:t>, REEEP </a:t>
            </a:r>
          </a:p>
          <a:p>
            <a:pPr marL="177800" indent="-177800">
              <a:buFont typeface="Arial" pitchFamily="34" charset="0"/>
              <a:buChar char="•"/>
            </a:pPr>
            <a:r>
              <a:rPr lang="en-GB" dirty="0" err="1"/>
              <a:t>Khorommbi</a:t>
            </a:r>
            <a:r>
              <a:rPr lang="en-GB" dirty="0"/>
              <a:t> </a:t>
            </a:r>
            <a:r>
              <a:rPr lang="en-GB" dirty="0" err="1"/>
              <a:t>Bongwe</a:t>
            </a:r>
            <a:r>
              <a:rPr lang="en-GB" dirty="0"/>
              <a:t>, South Africa: Department of Energy  </a:t>
            </a:r>
          </a:p>
          <a:p>
            <a:endParaRPr lang="en-GB" dirty="0"/>
          </a:p>
          <a:p>
            <a:r>
              <a:rPr lang="en-GB" dirty="0"/>
              <a:t>Any feedback would be very welcome. If you have any comments or enquires please contact: </a:t>
            </a:r>
            <a:r>
              <a:rPr lang="en-GB" dirty="0">
                <a:hlinkClick r:id="rId2"/>
              </a:rPr>
              <a:t>Mary.Willcox@practicalaction.org.uk</a:t>
            </a:r>
            <a:r>
              <a:rPr lang="en-GB" dirty="0"/>
              <a:t>, </a:t>
            </a:r>
            <a:r>
              <a:rPr lang="en-GB" dirty="0" smtClean="0">
                <a:hlinkClick r:id="rId3"/>
              </a:rPr>
              <a:t>Benjamin.Attigah@euei-pdf.org</a:t>
            </a:r>
            <a:r>
              <a:rPr lang="en-GB" dirty="0"/>
              <a:t>, or </a:t>
            </a:r>
            <a:r>
              <a:rPr lang="en-GB" dirty="0" smtClean="0">
                <a:hlinkClick r:id="rId4"/>
              </a:rPr>
              <a:t>Caspar.Priesemann@giz.de</a:t>
            </a:r>
            <a:r>
              <a:rPr lang="en-GB" dirty="0"/>
              <a:t>.</a:t>
            </a:r>
          </a:p>
          <a:p>
            <a:endParaRPr lang="en-GB" dirty="0"/>
          </a:p>
        </p:txBody>
      </p:sp>
      <p:sp>
        <p:nvSpPr>
          <p:cNvPr id="4" name="TextBox 3"/>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5" action="ppaction://hlinksldjump"/>
              </a:rPr>
              <a:t>NEXT</a:t>
            </a:r>
            <a:endParaRPr lang="en-GB" dirty="0"/>
          </a:p>
        </p:txBody>
      </p:sp>
      <p:sp>
        <p:nvSpPr>
          <p:cNvPr id="5" name="TextBox 4"/>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6" action="ppaction://hlinksldjump"/>
              </a:rPr>
              <a:t>PREVIOUS</a:t>
            </a:r>
            <a:endParaRPr lang="en-GB" dirty="0"/>
          </a:p>
        </p:txBody>
      </p:sp>
      <p:sp>
        <p:nvSpPr>
          <p:cNvPr id="6" name="TextBox 5"/>
          <p:cNvSpPr txBox="1"/>
          <p:nvPr/>
        </p:nvSpPr>
        <p:spPr>
          <a:xfrm>
            <a:off x="6388065" y="3069509"/>
            <a:ext cx="5058757" cy="2363724"/>
          </a:xfrm>
          <a:prstGeom prst="rect">
            <a:avLst/>
          </a:prstGeom>
          <a:noFill/>
        </p:spPr>
        <p:txBody>
          <a:bodyPr wrap="none" rtlCol="0">
            <a:spAutoFit/>
          </a:bodyPr>
          <a:lstStyle/>
          <a:p>
            <a:pPr marL="177800" indent="-177800">
              <a:lnSpc>
                <a:spcPct val="90000"/>
              </a:lnSpc>
              <a:spcBef>
                <a:spcPct val="0"/>
              </a:spcBef>
              <a:buFont typeface="Arial" panose="020B0604020202020204" pitchFamily="34" charset="0"/>
              <a:buChar char="•"/>
            </a:pPr>
            <a:r>
              <a:rPr lang="en-GB" dirty="0">
                <a:latin typeface="+mj-lt"/>
                <a:ea typeface="+mj-ea"/>
                <a:cs typeface="+mj-cs"/>
              </a:rPr>
              <a:t>Rashid Ali Abdallah, African Union Commission </a:t>
            </a:r>
          </a:p>
          <a:p>
            <a:pPr marL="177800" indent="-177800">
              <a:lnSpc>
                <a:spcPct val="90000"/>
              </a:lnSpc>
              <a:spcBef>
                <a:spcPct val="0"/>
              </a:spcBef>
              <a:buFont typeface="Arial" panose="020B0604020202020204" pitchFamily="34" charset="0"/>
              <a:buChar char="•"/>
            </a:pPr>
            <a:r>
              <a:rPr lang="en-GB" dirty="0">
                <a:latin typeface="+mj-lt"/>
                <a:ea typeface="+mj-ea"/>
                <a:cs typeface="+mj-cs"/>
              </a:rPr>
              <a:t>Nicola Bugatti, ECREEE</a:t>
            </a:r>
          </a:p>
          <a:p>
            <a:pPr marL="177800" indent="-177800">
              <a:lnSpc>
                <a:spcPct val="90000"/>
              </a:lnSpc>
              <a:spcBef>
                <a:spcPct val="0"/>
              </a:spcBef>
              <a:buFont typeface="Arial" panose="020B0604020202020204" pitchFamily="34" charset="0"/>
              <a:buChar char="•"/>
            </a:pPr>
            <a:r>
              <a:rPr lang="en-GB" dirty="0" err="1">
                <a:latin typeface="+mj-lt"/>
                <a:ea typeface="+mj-ea"/>
                <a:cs typeface="+mj-cs"/>
              </a:rPr>
              <a:t>Getahun</a:t>
            </a:r>
            <a:r>
              <a:rPr lang="en-GB" dirty="0">
                <a:latin typeface="+mj-lt"/>
                <a:ea typeface="+mj-ea"/>
                <a:cs typeface="+mj-cs"/>
              </a:rPr>
              <a:t> </a:t>
            </a:r>
            <a:r>
              <a:rPr lang="en-GB" dirty="0" err="1">
                <a:latin typeface="+mj-lt"/>
                <a:ea typeface="+mj-ea"/>
                <a:cs typeface="+mj-cs"/>
              </a:rPr>
              <a:t>Moges</a:t>
            </a:r>
            <a:r>
              <a:rPr lang="en-GB" dirty="0">
                <a:latin typeface="+mj-lt"/>
                <a:ea typeface="+mj-ea"/>
                <a:cs typeface="+mj-cs"/>
              </a:rPr>
              <a:t> </a:t>
            </a:r>
            <a:r>
              <a:rPr lang="en-GB" dirty="0" err="1">
                <a:latin typeface="+mj-lt"/>
                <a:ea typeface="+mj-ea"/>
                <a:cs typeface="+mj-cs"/>
              </a:rPr>
              <a:t>Kifle</a:t>
            </a:r>
            <a:r>
              <a:rPr lang="en-GB" dirty="0">
                <a:latin typeface="+mj-lt"/>
                <a:ea typeface="+mj-ea"/>
                <a:cs typeface="+mj-cs"/>
              </a:rPr>
              <a:t>, Ethiopian Energy Authority </a:t>
            </a:r>
          </a:p>
          <a:p>
            <a:pPr marL="177800" indent="-177800">
              <a:lnSpc>
                <a:spcPct val="90000"/>
              </a:lnSpc>
              <a:spcBef>
                <a:spcPct val="0"/>
              </a:spcBef>
              <a:buFont typeface="Arial" panose="020B0604020202020204" pitchFamily="34" charset="0"/>
              <a:buChar char="•"/>
            </a:pPr>
            <a:r>
              <a:rPr lang="en-GB" dirty="0">
                <a:latin typeface="+mj-lt"/>
                <a:ea typeface="+mj-ea"/>
                <a:cs typeface="+mj-cs"/>
              </a:rPr>
              <a:t>Mario Merchan Andres, </a:t>
            </a:r>
            <a:r>
              <a:rPr lang="en-GB" dirty="0" smtClean="0">
                <a:latin typeface="+mj-lt"/>
                <a:ea typeface="+mj-ea"/>
                <a:cs typeface="+mj-cs"/>
              </a:rPr>
              <a:t>EUEI PDF</a:t>
            </a:r>
            <a:endParaRPr lang="en-GB" dirty="0">
              <a:latin typeface="+mj-lt"/>
              <a:ea typeface="+mj-ea"/>
              <a:cs typeface="+mj-cs"/>
            </a:endParaRPr>
          </a:p>
          <a:p>
            <a:pPr marL="177800" indent="-177800">
              <a:lnSpc>
                <a:spcPct val="90000"/>
              </a:lnSpc>
              <a:spcBef>
                <a:spcPct val="0"/>
              </a:spcBef>
              <a:buFont typeface="Arial" panose="020B0604020202020204" pitchFamily="34" charset="0"/>
              <a:buChar char="•"/>
            </a:pPr>
            <a:r>
              <a:rPr lang="en-GB" dirty="0" err="1">
                <a:latin typeface="+mj-lt"/>
                <a:ea typeface="+mj-ea"/>
                <a:cs typeface="+mj-cs"/>
              </a:rPr>
              <a:t>Tatjana</a:t>
            </a:r>
            <a:r>
              <a:rPr lang="en-GB" dirty="0">
                <a:latin typeface="+mj-lt"/>
                <a:ea typeface="+mj-ea"/>
                <a:cs typeface="+mj-cs"/>
              </a:rPr>
              <a:t> Walter-</a:t>
            </a:r>
            <a:r>
              <a:rPr lang="en-GB" dirty="0" err="1">
                <a:latin typeface="+mj-lt"/>
                <a:ea typeface="+mj-ea"/>
                <a:cs typeface="+mj-cs"/>
              </a:rPr>
              <a:t>Breidenstein</a:t>
            </a:r>
            <a:r>
              <a:rPr lang="en-GB" dirty="0">
                <a:latin typeface="+mj-lt"/>
                <a:ea typeface="+mj-ea"/>
                <a:cs typeface="+mj-cs"/>
              </a:rPr>
              <a:t>, </a:t>
            </a:r>
            <a:r>
              <a:rPr lang="en-GB" dirty="0" smtClean="0">
                <a:latin typeface="+mj-lt"/>
                <a:ea typeface="+mj-ea"/>
                <a:cs typeface="+mj-cs"/>
              </a:rPr>
              <a:t>EUEI PDF </a:t>
            </a:r>
            <a:endParaRPr lang="en-GB" dirty="0">
              <a:latin typeface="+mj-lt"/>
              <a:ea typeface="+mj-ea"/>
              <a:cs typeface="+mj-cs"/>
            </a:endParaRPr>
          </a:p>
          <a:p>
            <a:pPr marL="177800" indent="-177800">
              <a:lnSpc>
                <a:spcPct val="90000"/>
              </a:lnSpc>
              <a:spcBef>
                <a:spcPct val="0"/>
              </a:spcBef>
              <a:buFont typeface="Arial" panose="020B0604020202020204" pitchFamily="34" charset="0"/>
              <a:buChar char="•"/>
            </a:pPr>
            <a:r>
              <a:rPr lang="en-GB" dirty="0">
                <a:latin typeface="+mj-lt"/>
                <a:ea typeface="+mj-ea"/>
                <a:cs typeface="+mj-cs"/>
              </a:rPr>
              <a:t>Rebecca Symington, </a:t>
            </a:r>
            <a:r>
              <a:rPr lang="en-GB" dirty="0" err="1">
                <a:latin typeface="+mj-lt"/>
                <a:ea typeface="+mj-ea"/>
                <a:cs typeface="+mj-cs"/>
              </a:rPr>
              <a:t>Mlinda</a:t>
            </a:r>
            <a:r>
              <a:rPr lang="en-GB" dirty="0">
                <a:latin typeface="+mj-lt"/>
                <a:ea typeface="+mj-ea"/>
                <a:cs typeface="+mj-cs"/>
              </a:rPr>
              <a:t> Foundation </a:t>
            </a:r>
          </a:p>
          <a:p>
            <a:pPr marL="177800" indent="-177800">
              <a:lnSpc>
                <a:spcPct val="90000"/>
              </a:lnSpc>
              <a:spcBef>
                <a:spcPct val="0"/>
              </a:spcBef>
              <a:buFont typeface="Arial" panose="020B0604020202020204" pitchFamily="34" charset="0"/>
              <a:buChar char="•"/>
            </a:pPr>
            <a:r>
              <a:rPr lang="en-GB" dirty="0">
                <a:latin typeface="+mj-lt"/>
                <a:ea typeface="+mj-ea"/>
                <a:cs typeface="+mj-cs"/>
              </a:rPr>
              <a:t>Marcel </a:t>
            </a:r>
            <a:r>
              <a:rPr lang="en-GB" dirty="0" err="1">
                <a:latin typeface="+mj-lt"/>
                <a:ea typeface="+mj-ea"/>
                <a:cs typeface="+mj-cs"/>
              </a:rPr>
              <a:t>Raats</a:t>
            </a:r>
            <a:r>
              <a:rPr lang="en-GB" dirty="0">
                <a:latin typeface="+mj-lt"/>
                <a:ea typeface="+mj-ea"/>
                <a:cs typeface="+mj-cs"/>
              </a:rPr>
              <a:t>, RVO.NL</a:t>
            </a:r>
          </a:p>
          <a:p>
            <a:pPr marL="177800" indent="-177800">
              <a:lnSpc>
                <a:spcPct val="90000"/>
              </a:lnSpc>
              <a:spcBef>
                <a:spcPct val="0"/>
              </a:spcBef>
              <a:buFont typeface="Arial" panose="020B0604020202020204" pitchFamily="34" charset="0"/>
              <a:buChar char="•"/>
            </a:pPr>
            <a:r>
              <a:rPr lang="en-GB" dirty="0" err="1">
                <a:latin typeface="+mj-lt"/>
                <a:ea typeface="+mj-ea"/>
                <a:cs typeface="+mj-cs"/>
              </a:rPr>
              <a:t>Nico</a:t>
            </a:r>
            <a:r>
              <a:rPr lang="en-GB" dirty="0">
                <a:latin typeface="+mj-lt"/>
                <a:ea typeface="+mj-ea"/>
                <a:cs typeface="+mj-cs"/>
              </a:rPr>
              <a:t> </a:t>
            </a:r>
            <a:r>
              <a:rPr lang="en-GB" dirty="0" err="1">
                <a:latin typeface="+mj-lt"/>
                <a:ea typeface="+mj-ea"/>
                <a:cs typeface="+mj-cs"/>
              </a:rPr>
              <a:t>Tyabji</a:t>
            </a:r>
            <a:r>
              <a:rPr lang="en-GB" dirty="0">
                <a:latin typeface="+mj-lt"/>
                <a:ea typeface="+mj-ea"/>
                <a:cs typeface="+mj-cs"/>
              </a:rPr>
              <a:t>, </a:t>
            </a:r>
            <a:r>
              <a:rPr lang="en-GB" dirty="0" err="1">
                <a:latin typeface="+mj-lt"/>
                <a:ea typeface="+mj-ea"/>
                <a:cs typeface="+mj-cs"/>
              </a:rPr>
              <a:t>Sunfunder</a:t>
            </a:r>
            <a:r>
              <a:rPr lang="en-GB" dirty="0">
                <a:latin typeface="+mj-lt"/>
                <a:ea typeface="+mj-ea"/>
                <a:cs typeface="+mj-cs"/>
              </a:rPr>
              <a:t> </a:t>
            </a:r>
          </a:p>
          <a:p>
            <a:endParaRPr lang="en-GB" dirty="0"/>
          </a:p>
        </p:txBody>
      </p:sp>
      <p:sp>
        <p:nvSpPr>
          <p:cNvPr id="7" name="TextBox 6">
            <a:hlinkClick r:id="rId7" action="ppaction://hlinksldjump"/>
          </p:cNvPr>
          <p:cNvSpPr txBox="1"/>
          <p:nvPr/>
        </p:nvSpPr>
        <p:spPr>
          <a:xfrm>
            <a:off x="10813312" y="5725915"/>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8" action="ppaction://hlinksldjump"/>
              </a:rPr>
              <a:t>CATEGORIES</a:t>
            </a:r>
            <a:endParaRPr lang="en-GB" dirty="0"/>
          </a:p>
        </p:txBody>
      </p:sp>
      <p:sp>
        <p:nvSpPr>
          <p:cNvPr id="8" name="TextBox 7">
            <a:hlinkClick r:id="rId7" action="ppaction://hlinksldjump"/>
          </p:cNvPr>
          <p:cNvSpPr txBox="1"/>
          <p:nvPr/>
        </p:nvSpPr>
        <p:spPr>
          <a:xfrm>
            <a:off x="10813312" y="5356583"/>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2904278607"/>
      </p:ext>
    </p:extLst>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889444"/>
            <a:ext cx="11549742" cy="5315404"/>
          </a:xfrm>
        </p:spPr>
        <p:txBody>
          <a:bodyPr>
            <a:noAutofit/>
          </a:bodyPr>
          <a:lstStyle/>
          <a:p>
            <a:pPr marL="0" indent="0">
              <a:buNone/>
            </a:pPr>
            <a:r>
              <a:rPr lang="en-GB" sz="1600" b="1" dirty="0" smtClean="0">
                <a:solidFill>
                  <a:schemeClr val="accent1">
                    <a:lumMod val="75000"/>
                  </a:schemeClr>
                </a:solidFill>
                <a:latin typeface="+mj-lt"/>
              </a:rPr>
              <a:t>Impacts </a:t>
            </a:r>
            <a:r>
              <a:rPr lang="en-GB" sz="1600" b="1" dirty="0">
                <a:solidFill>
                  <a:schemeClr val="accent1">
                    <a:lumMod val="75000"/>
                  </a:schemeClr>
                </a:solidFill>
                <a:latin typeface="+mj-lt"/>
              </a:rPr>
              <a:t>Achieved: </a:t>
            </a:r>
            <a:r>
              <a:rPr lang="en-GB" sz="1600" dirty="0">
                <a:latin typeface="+mj-lt"/>
              </a:rPr>
              <a:t>Prior to the NPPs, the services provided by the SPRUGs were characterized on the generation side by poor reliability and high costs (and therefore the high level of subsidies); and on the distribution side by less-than-efficient distribution utilities or rural electric cooperatives. After the competitive engagement of the private sector NPPs, the prices proposed were much lower than former prices and therefore the level of subsidies also dropped - the service became much more cost-effective.  The objective is to reach a point where the installation would become commercially viable, especially thanks to the strong private development programme that has been implemented</a:t>
            </a:r>
            <a:r>
              <a:rPr lang="en-GB" sz="1600" dirty="0" smtClean="0">
                <a:latin typeface="+mj-lt"/>
              </a:rPr>
              <a:t>.</a:t>
            </a:r>
          </a:p>
          <a:p>
            <a:pPr marL="0" indent="0">
              <a:buNone/>
            </a:pPr>
            <a:r>
              <a:rPr lang="en-GB" sz="1600" b="1" smtClean="0">
                <a:solidFill>
                  <a:schemeClr val="accent1">
                    <a:lumMod val="75000"/>
                  </a:schemeClr>
                </a:solidFill>
                <a:latin typeface="+mj-lt"/>
              </a:rPr>
              <a:t>Lessons Learned: </a:t>
            </a:r>
            <a:r>
              <a:rPr lang="en-GB" sz="1600" smtClean="0">
                <a:latin typeface="+mj-lt"/>
              </a:rPr>
              <a:t>For the initial introduction of the electric co-operatives, the driving force was the commitment from Government and the associated resources allocated to reach the target of total electrification.  Although access to electricity was dramatically improved, there was insufficient guidance to secure the effectiveness of management of the co-operatives in the longer-term.  Concerns over the governance of the co-operatives were highlighted after the World Bank's assessment, which required a new approach to secure greater cost-effectiveness and quality of service.  These issues were successfully addressed by the introduction of the New Power Producers. Key factors making success possible were:</a:t>
            </a:r>
          </a:p>
          <a:p>
            <a:pPr marL="0" indent="0">
              <a:buNone/>
            </a:pPr>
            <a:r>
              <a:rPr lang="en-GB" sz="1600" smtClean="0">
                <a:latin typeface="+mj-lt"/>
              </a:rPr>
              <a:t>i) project developers remained technologically neutral in order for the private companies to propose their own solutions with their own cost;</a:t>
            </a:r>
          </a:p>
          <a:p>
            <a:pPr marL="0" indent="0">
              <a:buNone/>
            </a:pPr>
            <a:r>
              <a:rPr lang="en-GB" sz="1600" smtClean="0">
                <a:latin typeface="+mj-lt"/>
              </a:rPr>
              <a:t>ii) developers tried to create transaction structures that served consumers and balanced the interests of the off-taker and the private provider on a sustainable basis;</a:t>
            </a:r>
          </a:p>
          <a:p>
            <a:pPr marL="0" indent="0">
              <a:buNone/>
            </a:pPr>
            <a:r>
              <a:rPr lang="en-GB" sz="1600" smtClean="0">
                <a:latin typeface="+mj-lt"/>
              </a:rPr>
              <a:t>iii) from inception, a major effort was made by the programme promoters (the Energy ministry and the IFC) to set up information, communication, and education programs for national and local stakeholders.</a:t>
            </a:r>
          </a:p>
          <a:p>
            <a:pPr marL="0" indent="0">
              <a:buNone/>
            </a:pPr>
            <a:r>
              <a:rPr lang="en-GB" sz="1600" smtClean="0">
                <a:latin typeface="+mj-lt"/>
              </a:rPr>
              <a:t>It was a long process to get local authorities and cooperatives, as well as the private sector, on board for the tranistion required to a more efficient, customer-oriented operation.  From this experience, some of the key constraints that needed to be addressed included the lack of awareness or the most relevant technologies; inefficient distribution utilities or rural electrification cooperatives; and  poor reliability/high costs of systems (and therefore the high level of subsidies required).</a:t>
            </a:r>
            <a:endParaRPr lang="en-GB" sz="1600" dirty="0">
              <a:latin typeface="+mj-lt"/>
            </a:endParaRP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Philippines, Islanded Distribution by Cooperatives</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401158466"/>
      </p:ext>
    </p:extLst>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3349" y="977775"/>
            <a:ext cx="11549742" cy="5315404"/>
          </a:xfrm>
        </p:spPr>
        <p:txBody>
          <a:bodyPr>
            <a:noAutofit/>
          </a:bodyPr>
          <a:lstStyle/>
          <a:p>
            <a:pPr marL="0" indent="0">
              <a:buNone/>
            </a:pPr>
            <a:r>
              <a:rPr lang="en-GB" sz="1600" b="1" dirty="0" smtClean="0">
                <a:solidFill>
                  <a:schemeClr val="accent1">
                    <a:lumMod val="75000"/>
                  </a:schemeClr>
                </a:solidFill>
                <a:latin typeface="+mj-lt"/>
              </a:rPr>
              <a:t>Effectiveness: </a:t>
            </a:r>
            <a:r>
              <a:rPr lang="en-GB" sz="1600" dirty="0" smtClean="0">
                <a:latin typeface="+mj-lt"/>
              </a:rPr>
              <a:t>The electric co-operatives provided the basis for widespread access to affordable power supplies in the remote, islanded areas across the country.   The availability of a relatively cheap source of power through this  rural electrification facilitated investments in agricultural infrastructure, business and industrial enterprises, health and environmental sanitation facilities and services, and educational facilities and services which brought about significant changes in productivity, employment, and income. The introduction of New Power Producers significantly improved the cost-benefit for rural electrification.  However, the ongoing cost of required subsidisation remained significant.  In 2016, NPC requested approval to collect approximately US$470m from electricity end-users for 2015 and 2016 in order to cover the subsidies required for rural areas (this is the so-called universal charge for missionary electrification, UCME).  The UCME is included in the bills of all electricity consumers and is needed to cover the subsidy for remote areas.  It is also used to maintain the reliability and stability of sufficient funding sources for NPC's fuel and other cost requirements including guaranteed sufficient payment for NPPs and RE developers.  Overall, although the electrification process introduced with NPPs has achieved great improvements over the previous SPUG-driven approach, the continued dependence upon a significant national subsidy must raise some doubt over its sustainability. </a:t>
            </a:r>
            <a:endParaRPr lang="en-GB" sz="1600" dirty="0">
              <a:latin typeface="+mj-lt"/>
            </a:endParaRPr>
          </a:p>
        </p:txBody>
      </p:sp>
      <p:sp>
        <p:nvSpPr>
          <p:cNvPr id="6" name="Title 1"/>
          <p:cNvSpPr>
            <a:spLocks noGrp="1"/>
          </p:cNvSpPr>
          <p:nvPr>
            <p:ph type="title"/>
          </p:nvPr>
        </p:nvSpPr>
        <p:spPr>
          <a:xfrm>
            <a:off x="191844" y="123280"/>
            <a:ext cx="10907486" cy="788765"/>
          </a:xfrm>
        </p:spPr>
        <p:txBody>
          <a:bodyPr>
            <a:normAutofit/>
          </a:bodyPr>
          <a:lstStyle/>
          <a:p>
            <a:pPr lvl="0"/>
            <a:r>
              <a:rPr lang="en-GB" sz="4000" dirty="0" smtClean="0">
                <a:solidFill>
                  <a:schemeClr val="accent1">
                    <a:lumMod val="75000"/>
                  </a:schemeClr>
                </a:solidFill>
              </a:rPr>
              <a:t>Philippines, Islanded Distribution by Cooperatives</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10" name="Picture 9" descr="strommast_stadt_05.jpg"/>
          <p:cNvPicPr>
            <a:picLocks noChangeAspect="1"/>
          </p:cNvPicPr>
          <p:nvPr/>
        </p:nvPicPr>
        <p:blipFill>
          <a:blip r:embed="rId3" cstate="screen"/>
          <a:stretch>
            <a:fillRect/>
          </a:stretch>
        </p:blipFill>
        <p:spPr>
          <a:xfrm>
            <a:off x="0" y="3868826"/>
            <a:ext cx="10799064" cy="2880360"/>
          </a:xfrm>
          <a:prstGeom prst="rect">
            <a:avLst/>
          </a:prstGeom>
        </p:spPr>
      </p:pic>
    </p:spTree>
    <p:extLst>
      <p:ext uri="{BB962C8B-B14F-4D97-AF65-F5344CB8AC3E}">
        <p14:creationId xmlns:p14="http://schemas.microsoft.com/office/powerpoint/2010/main" val="3647651439"/>
      </p:ext>
    </p:extLst>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04037" y="598058"/>
            <a:ext cx="11787963" cy="6153612"/>
          </a:xfrm>
        </p:spPr>
        <p:txBody>
          <a:bodyPr>
            <a:noAutofit/>
          </a:bodyPr>
          <a:lstStyle/>
          <a:p>
            <a:pPr marL="0" indent="0">
              <a:buNone/>
            </a:pPr>
            <a:r>
              <a:rPr lang="en-GB" sz="1600" b="1" dirty="0">
                <a:solidFill>
                  <a:schemeClr val="accent1">
                    <a:lumMod val="75000"/>
                  </a:schemeClr>
                </a:solidFill>
                <a:latin typeface="+mj-lt"/>
                <a:ea typeface="+mj-ea"/>
                <a:cs typeface="+mj-cs"/>
              </a:rPr>
              <a:t>References</a:t>
            </a:r>
            <a:r>
              <a:rPr lang="en-GB" sz="1600" b="1" dirty="0" smtClean="0">
                <a:solidFill>
                  <a:schemeClr val="accent1">
                    <a:lumMod val="75000"/>
                  </a:schemeClr>
                </a:solidFill>
                <a:latin typeface="+mj-lt"/>
                <a:ea typeface="+mj-ea"/>
                <a:cs typeface="+mj-cs"/>
              </a:rPr>
              <a:t>:</a:t>
            </a:r>
          </a:p>
          <a:p>
            <a:r>
              <a:rPr lang="en-GB" sz="1500" dirty="0">
                <a:latin typeface="+mj-lt"/>
              </a:rPr>
              <a:t>ARE. 2014. Hybrid Mini-Grids for Rural Electrification - Lessons Learned </a:t>
            </a:r>
            <a:r>
              <a:rPr lang="en-GB" sz="1500" dirty="0">
                <a:latin typeface="+mj-lt"/>
                <a:hlinkClick r:id="rId2"/>
              </a:rPr>
              <a:t>https://ruralelec.org/sites/default/files/hybrid_mini-grids_for_rural_electrification_2014.pdf</a:t>
            </a:r>
            <a:endParaRPr lang="en-GB" sz="1500" dirty="0">
              <a:latin typeface="+mj-lt"/>
            </a:endParaRPr>
          </a:p>
          <a:p>
            <a:r>
              <a:rPr lang="en-GB" sz="1500" dirty="0" smtClean="0">
                <a:latin typeface="+mj-lt"/>
              </a:rPr>
              <a:t>Barnes</a:t>
            </a:r>
            <a:r>
              <a:rPr lang="en-GB" sz="1500" dirty="0">
                <a:latin typeface="+mj-lt"/>
              </a:rPr>
              <a:t>, D. (2007). The Challenge of Rural Electrification: Strategies for Developing Countries. Book Chapter </a:t>
            </a:r>
            <a:r>
              <a:rPr lang="en-GB" sz="1500" dirty="0">
                <a:latin typeface="+mj-lt"/>
                <a:hlinkClick r:id="rId3"/>
              </a:rPr>
              <a:t>https://books.google.co.uk/books?id=iOBi17Pr3fIC&amp;printsec=frontcover&amp;source=gbs_ge_summary_r&amp;cad=0#v=onepage&amp;q&amp;f=false</a:t>
            </a:r>
            <a:endParaRPr lang="en-GB" sz="1500" dirty="0">
              <a:latin typeface="+mj-lt"/>
            </a:endParaRPr>
          </a:p>
          <a:p>
            <a:r>
              <a:rPr lang="en-GB" sz="1500" dirty="0">
                <a:latin typeface="+mj-lt"/>
              </a:rPr>
              <a:t>http://www.bworldonline.com/content.php?section=TopStory&amp;title=subsidy-bill-for-off-grid-sites-to-drop&amp;id=94553</a:t>
            </a:r>
          </a:p>
          <a:p>
            <a:r>
              <a:rPr lang="en-GB" sz="1500" dirty="0" smtClean="0">
                <a:latin typeface="+mj-lt"/>
              </a:rPr>
              <a:t>https</a:t>
            </a:r>
            <a:r>
              <a:rPr lang="en-GB" sz="1500" dirty="0">
                <a:latin typeface="+mj-lt"/>
              </a:rPr>
              <a:t>://www.doe.gov.ph/expanded-rural-electrification</a:t>
            </a:r>
          </a:p>
          <a:p>
            <a:r>
              <a:rPr lang="en-GB" sz="1500" dirty="0">
                <a:latin typeface="+mj-lt"/>
              </a:rPr>
              <a:t>https://www.doe.gov.ph/sites/default/files/pdf/issuances/dc_2014-09-0018.pdf</a:t>
            </a:r>
          </a:p>
          <a:p>
            <a:r>
              <a:rPr lang="en-GB" sz="1500" dirty="0" smtClean="0">
                <a:latin typeface="+mj-lt"/>
              </a:rPr>
              <a:t>https</a:t>
            </a:r>
            <a:r>
              <a:rPr lang="en-GB" sz="1500" dirty="0">
                <a:latin typeface="+mj-lt"/>
              </a:rPr>
              <a:t>://en.wikipedia.org/wiki/Electricity_sector_in_the_Philippines</a:t>
            </a:r>
          </a:p>
          <a:p>
            <a:r>
              <a:rPr lang="en-GB" sz="1500" dirty="0" smtClean="0">
                <a:latin typeface="+mj-lt"/>
                <a:ea typeface="+mj-ea"/>
                <a:cs typeface="+mj-cs"/>
              </a:rPr>
              <a:t>ESMAP </a:t>
            </a:r>
            <a:r>
              <a:rPr lang="en-GB" sz="1500" dirty="0">
                <a:latin typeface="+mj-lt"/>
                <a:ea typeface="+mj-ea"/>
                <a:cs typeface="+mj-cs"/>
              </a:rPr>
              <a:t>(2005), Meeting the Challenge of Rural Electrification in Developing Nations: The Experience of </a:t>
            </a:r>
            <a:r>
              <a:rPr lang="en-GB" sz="1500" dirty="0" smtClean="0">
                <a:latin typeface="+mj-lt"/>
                <a:ea typeface="+mj-ea"/>
                <a:cs typeface="+mj-cs"/>
              </a:rPr>
              <a:t>Successful </a:t>
            </a:r>
            <a:r>
              <a:rPr lang="en-GB" sz="1500" dirty="0">
                <a:latin typeface="+mj-lt"/>
                <a:ea typeface="+mj-ea"/>
                <a:cs typeface="+mj-cs"/>
              </a:rPr>
              <a:t>Programs </a:t>
            </a:r>
            <a:r>
              <a:rPr lang="en-GB" sz="1500" dirty="0">
                <a:latin typeface="+mj-lt"/>
                <a:ea typeface="+mj-ea"/>
                <a:cs typeface="+mj-cs"/>
                <a:hlinkClick r:id="rId4"/>
              </a:rPr>
              <a:t>https://</a:t>
            </a:r>
            <a:r>
              <a:rPr lang="en-GB" sz="1500" dirty="0" smtClean="0">
                <a:latin typeface="+mj-lt"/>
                <a:ea typeface="+mj-ea"/>
                <a:cs typeface="+mj-cs"/>
                <a:hlinkClick r:id="rId4"/>
              </a:rPr>
              <a:t>static.globalinnovationexchange.org/s3fs-public/asset/document/Meeting0the0Ch10Discussion0Version0.pdf?q3Tol9Bdn4yH4J43t3P9t3hq5lh6ZipT</a:t>
            </a:r>
            <a:endParaRPr lang="en-GB" sz="1500" dirty="0" smtClean="0">
              <a:latin typeface="+mj-lt"/>
              <a:ea typeface="+mj-ea"/>
              <a:cs typeface="+mj-cs"/>
            </a:endParaRPr>
          </a:p>
          <a:p>
            <a:r>
              <a:rPr lang="en-GB" sz="1500" dirty="0">
                <a:latin typeface="+mj-lt"/>
              </a:rPr>
              <a:t>EUEI PDF (2014), Mini-grid Policy Toolkit: Policy and Business Frameworks for Successful Mini-grid Roll-outs. </a:t>
            </a:r>
            <a:r>
              <a:rPr lang="en-GB" sz="1500" dirty="0" err="1">
                <a:latin typeface="+mj-lt"/>
              </a:rPr>
              <a:t>Eschborn</a:t>
            </a:r>
            <a:r>
              <a:rPr lang="en-GB" sz="1500" dirty="0">
                <a:latin typeface="+mj-lt"/>
              </a:rPr>
              <a:t> </a:t>
            </a:r>
            <a:r>
              <a:rPr lang="en-GB" sz="1500" dirty="0">
                <a:latin typeface="+mj-lt"/>
                <a:hlinkClick r:id="rId5"/>
              </a:rPr>
              <a:t>http://www.euei-pdf.org/sites/default/files/field_publication_file/RECP_mini-grid_Policy_Toolkit_1pageview_%28pdf%2C_17.6MB%2C_EN_0.pdf</a:t>
            </a:r>
            <a:endParaRPr lang="en-GB" sz="1500" dirty="0">
              <a:latin typeface="+mj-lt"/>
            </a:endParaRPr>
          </a:p>
          <a:p>
            <a:r>
              <a:rPr lang="en-GB" sz="1500" dirty="0" smtClean="0">
                <a:latin typeface="+mj-lt"/>
                <a:ea typeface="+mj-ea"/>
                <a:cs typeface="+mj-cs"/>
              </a:rPr>
              <a:t>IED</a:t>
            </a:r>
            <a:r>
              <a:rPr lang="en-GB" sz="1500" dirty="0">
                <a:latin typeface="+mj-lt"/>
                <a:ea typeface="+mj-ea"/>
                <a:cs typeface="+mj-cs"/>
              </a:rPr>
              <a:t>. 2013. Low Carbon Mini Grids. Identifying the gaps and building the evidence base on low carbon mini-grids </a:t>
            </a:r>
            <a:r>
              <a:rPr lang="en-GB" sz="1500" dirty="0">
                <a:latin typeface="+mj-lt"/>
                <a:ea typeface="+mj-ea"/>
                <a:cs typeface="+mj-cs"/>
                <a:hlinkClick r:id="rId6"/>
              </a:rPr>
              <a:t>http://</a:t>
            </a:r>
            <a:r>
              <a:rPr lang="en-GB" sz="1500" dirty="0" smtClean="0">
                <a:latin typeface="+mj-lt"/>
                <a:ea typeface="+mj-ea"/>
                <a:cs typeface="+mj-cs"/>
                <a:hlinkClick r:id="rId6"/>
              </a:rPr>
              <a:t>www.ied-sa.fr/index.php/fr/ressources-documentaires/publications/send/2-publications-ied/19-gmg-dfid-ied-nov-2013-vol-1.html</a:t>
            </a:r>
            <a:endParaRPr lang="en-GB" sz="1500" dirty="0" smtClean="0">
              <a:latin typeface="+mj-lt"/>
              <a:ea typeface="+mj-ea"/>
              <a:cs typeface="+mj-cs"/>
            </a:endParaRPr>
          </a:p>
          <a:p>
            <a:r>
              <a:rPr lang="en-GB" sz="1500" dirty="0">
                <a:latin typeface="+mj-lt"/>
              </a:rPr>
              <a:t>http://www.nea.gov.ph/; http://industry.gov.ph/national-electrification-administration/</a:t>
            </a:r>
          </a:p>
          <a:p>
            <a:r>
              <a:rPr lang="en-GB" sz="1500" dirty="0" smtClean="0">
                <a:latin typeface="+mj-lt"/>
                <a:ea typeface="+mj-ea"/>
                <a:cs typeface="+mj-cs"/>
              </a:rPr>
              <a:t>NRECA</a:t>
            </a:r>
            <a:r>
              <a:rPr lang="en-GB" sz="1500" dirty="0">
                <a:latin typeface="+mj-lt"/>
                <a:ea typeface="+mj-ea"/>
                <a:cs typeface="+mj-cs"/>
              </a:rPr>
              <a:t>, (Year Unknown), Guides for Electric Cooperative Development and Rural Electrification </a:t>
            </a:r>
            <a:r>
              <a:rPr lang="en-GB" sz="1500" dirty="0">
                <a:latin typeface="+mj-lt"/>
                <a:ea typeface="+mj-ea"/>
                <a:cs typeface="+mj-cs"/>
                <a:hlinkClick r:id="rId7"/>
              </a:rPr>
              <a:t>http://</a:t>
            </a:r>
            <a:r>
              <a:rPr lang="en-GB" sz="1500" dirty="0" smtClean="0">
                <a:latin typeface="+mj-lt"/>
                <a:ea typeface="+mj-ea"/>
                <a:cs typeface="+mj-cs"/>
                <a:hlinkClick r:id="rId7"/>
              </a:rPr>
              <a:t>www.nrecainternational.coop/wp-content/uploads/2016/11/GuidesforDevelopment.pdf</a:t>
            </a:r>
            <a:endParaRPr lang="en-GB" sz="1500" dirty="0" smtClean="0">
              <a:latin typeface="+mj-lt"/>
              <a:ea typeface="+mj-ea"/>
              <a:cs typeface="+mj-cs"/>
            </a:endParaRPr>
          </a:p>
          <a:p>
            <a:r>
              <a:rPr lang="en-GB" sz="1500" dirty="0">
                <a:latin typeface="+mj-lt"/>
              </a:rPr>
              <a:t>http://www.partnership-africa.org/sites/default/files/13-Edith-Bueno-Rural-Electrification-in-the-Philippines.pdf</a:t>
            </a:r>
          </a:p>
          <a:p>
            <a:r>
              <a:rPr lang="en-GB" sz="1500" dirty="0" smtClean="0">
                <a:latin typeface="+mj-lt"/>
                <a:ea typeface="+mj-ea"/>
                <a:cs typeface="+mj-cs"/>
              </a:rPr>
              <a:t>Waddle</a:t>
            </a:r>
            <a:r>
              <a:rPr lang="en-GB" sz="1500" dirty="0">
                <a:latin typeface="+mj-lt"/>
                <a:ea typeface="+mj-ea"/>
                <a:cs typeface="+mj-cs"/>
              </a:rPr>
              <a:t>, D. (2012), Principles of Successful Expansion of Rural Electrification </a:t>
            </a:r>
            <a:r>
              <a:rPr lang="en-GB" sz="1500" dirty="0" smtClean="0">
                <a:latin typeface="+mj-lt"/>
                <a:ea typeface="+mj-ea"/>
                <a:cs typeface="+mj-cs"/>
              </a:rPr>
              <a:t>Programs Pacific </a:t>
            </a:r>
            <a:r>
              <a:rPr lang="en-GB" sz="1500" dirty="0">
                <a:latin typeface="+mj-lt"/>
                <a:ea typeface="+mj-ea"/>
                <a:cs typeface="+mj-cs"/>
              </a:rPr>
              <a:t>Energy Summit, Summit Papers </a:t>
            </a:r>
            <a:r>
              <a:rPr lang="en-GB" sz="1500" dirty="0">
                <a:latin typeface="+mj-lt"/>
                <a:ea typeface="+mj-ea"/>
                <a:cs typeface="+mj-cs"/>
                <a:hlinkClick r:id="rId8"/>
              </a:rPr>
              <a:t>http://</a:t>
            </a:r>
            <a:r>
              <a:rPr lang="en-GB" sz="1500" dirty="0" smtClean="0">
                <a:latin typeface="+mj-lt"/>
                <a:ea typeface="+mj-ea"/>
                <a:cs typeface="+mj-cs"/>
                <a:hlinkClick r:id="rId8"/>
              </a:rPr>
              <a:t>www.nbr.org/downloads/pdfs/eta/PES_2012_summitpaper_Waddle.pdf</a:t>
            </a:r>
            <a:endParaRPr lang="en-GB" sz="1500" dirty="0" smtClean="0">
              <a:latin typeface="+mj-lt"/>
              <a:ea typeface="+mj-ea"/>
              <a:cs typeface="+mj-cs"/>
            </a:endParaRPr>
          </a:p>
        </p:txBody>
      </p:sp>
      <p:sp>
        <p:nvSpPr>
          <p:cNvPr id="7" name="Title 1"/>
          <p:cNvSpPr>
            <a:spLocks noGrp="1"/>
          </p:cNvSpPr>
          <p:nvPr>
            <p:ph type="title"/>
          </p:nvPr>
        </p:nvSpPr>
        <p:spPr>
          <a:xfrm>
            <a:off x="250367" y="-80186"/>
            <a:ext cx="10907486" cy="788765"/>
          </a:xfrm>
        </p:spPr>
        <p:txBody>
          <a:bodyPr>
            <a:normAutofit/>
          </a:bodyPr>
          <a:lstStyle/>
          <a:p>
            <a:pPr lvl="0"/>
            <a:r>
              <a:rPr lang="en-GB" sz="4000" dirty="0" smtClean="0">
                <a:solidFill>
                  <a:schemeClr val="accent1">
                    <a:lumMod val="75000"/>
                  </a:schemeClr>
                </a:solidFill>
              </a:rPr>
              <a:t>Philippines, Islanded Distribution by Cooperatives</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9" action="ppaction://hlinksldjump"/>
              </a:rPr>
              <a:t>NEXT</a:t>
            </a:r>
            <a:endParaRPr lang="en-GB" b="1" dirty="0"/>
          </a:p>
        </p:txBody>
      </p:sp>
    </p:spTree>
    <p:extLst>
      <p:ext uri="{BB962C8B-B14F-4D97-AF65-F5344CB8AC3E}">
        <p14:creationId xmlns:p14="http://schemas.microsoft.com/office/powerpoint/2010/main" val="2918976136"/>
      </p:ext>
    </p:extLst>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Philippines, Islanded Distribution by Cooperatives</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993790393"/>
              </p:ext>
            </p:extLst>
          </p:nvPr>
        </p:nvGraphicFramePr>
        <p:xfrm>
          <a:off x="359228" y="827877"/>
          <a:ext cx="11473542" cy="4914715"/>
        </p:xfrm>
        <a:graphic>
          <a:graphicData uri="http://schemas.openxmlformats.org/drawingml/2006/table">
            <a:tbl>
              <a:tblPr/>
              <a:tblGrid>
                <a:gridCol w="1912257">
                  <a:extLst>
                    <a:ext uri="{9D8B030D-6E8A-4147-A177-3AD203B41FA5}">
                      <a16:colId xmlns:a16="http://schemas.microsoft.com/office/drawing/2014/main" val="20000"/>
                    </a:ext>
                  </a:extLst>
                </a:gridCol>
                <a:gridCol w="1912257">
                  <a:extLst>
                    <a:ext uri="{9D8B030D-6E8A-4147-A177-3AD203B41FA5}">
                      <a16:colId xmlns:a16="http://schemas.microsoft.com/office/drawing/2014/main" val="20001"/>
                    </a:ext>
                  </a:extLst>
                </a:gridCol>
                <a:gridCol w="1912257">
                  <a:extLst>
                    <a:ext uri="{9D8B030D-6E8A-4147-A177-3AD203B41FA5}">
                      <a16:colId xmlns:a16="http://schemas.microsoft.com/office/drawing/2014/main" val="20002"/>
                    </a:ext>
                  </a:extLst>
                </a:gridCol>
                <a:gridCol w="1912257">
                  <a:extLst>
                    <a:ext uri="{9D8B030D-6E8A-4147-A177-3AD203B41FA5}">
                      <a16:colId xmlns:a16="http://schemas.microsoft.com/office/drawing/2014/main" val="20003"/>
                    </a:ext>
                  </a:extLst>
                </a:gridCol>
                <a:gridCol w="1912257">
                  <a:extLst>
                    <a:ext uri="{9D8B030D-6E8A-4147-A177-3AD203B41FA5}">
                      <a16:colId xmlns:a16="http://schemas.microsoft.com/office/drawing/2014/main" val="20004"/>
                    </a:ext>
                  </a:extLst>
                </a:gridCol>
                <a:gridCol w="1912257">
                  <a:extLst>
                    <a:ext uri="{9D8B030D-6E8A-4147-A177-3AD203B41FA5}">
                      <a16:colId xmlns:a16="http://schemas.microsoft.com/office/drawing/2014/main" val="20005"/>
                    </a:ext>
                  </a:extLst>
                </a:gridCol>
              </a:tblGrid>
              <a:tr h="469857">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69857">
                <a:tc rowSpan="3">
                  <a:txBody>
                    <a:bodyPr/>
                    <a:lstStyle/>
                    <a:p>
                      <a:pPr algn="ctr" fontAlgn="ctr"/>
                      <a:r>
                        <a:rPr lang="en-GB" sz="1400" b="0" i="0" u="none" strike="noStrike" dirty="0">
                          <a:solidFill>
                            <a:srgbClr val="000000"/>
                          </a:solidFill>
                          <a:effectLst/>
                          <a:latin typeface="Calibri"/>
                        </a:rPr>
                        <a:t>Grid Extension</a:t>
                      </a:r>
                    </a:p>
                  </a:txBody>
                  <a:tcPr marL="9046" marR="9046" marT="904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5">
                  <a:txBody>
                    <a:bodyPr/>
                    <a:lstStyle/>
                    <a:p>
                      <a:pPr algn="ctr" fontAlgn="ctr"/>
                      <a:r>
                        <a:rPr lang="en-GB" sz="1400" b="0" i="0" u="none" strike="noStrike" dirty="0">
                          <a:solidFill>
                            <a:srgbClr val="000000"/>
                          </a:solidFill>
                          <a:effectLst/>
                          <a:latin typeface="Calibri"/>
                        </a:rPr>
                        <a:t>Government/ Public Utility</a:t>
                      </a:r>
                    </a:p>
                  </a:txBody>
                  <a:tcPr marL="9046" marR="9046" marT="9046"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en-GB" sz="1400" b="0" i="0" u="none" strike="noStrike" dirty="0" smtClean="0">
                          <a:solidFill>
                            <a:srgbClr val="000000"/>
                          </a:solidFill>
                          <a:effectLst/>
                          <a:latin typeface="Calibri"/>
                        </a:rPr>
                        <a:t>Concession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2"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rowSpan="5">
                  <a:txBody>
                    <a:bodyPr/>
                    <a:lstStyle/>
                    <a:p>
                      <a:pPr algn="ctr" fontAlgn="ctr"/>
                      <a:r>
                        <a:rPr lang="en-GB" sz="1400" b="0" i="0" u="none" strike="noStrike">
                          <a:solidFill>
                            <a:srgbClr val="000000"/>
                          </a:solidFill>
                          <a:effectLst/>
                          <a:latin typeface="Calibri"/>
                        </a:rPr>
                        <a:t>Uniform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ctr" fontAlgn="ctr"/>
                      <a:r>
                        <a:rPr lang="en-GB" sz="1400" b="0" i="0" u="none" strike="noStrike" dirty="0">
                          <a:solidFill>
                            <a:srgbClr val="000000"/>
                          </a:solidFill>
                          <a:effectLst/>
                          <a:latin typeface="Calibri"/>
                        </a:rPr>
                        <a:t>Direct Energy Access Provision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449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User 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Institutional Restructuring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85364">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3">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rowSpan="2">
                  <a:txBody>
                    <a:bodyPr/>
                    <a:lstStyle/>
                    <a:p>
                      <a:pPr algn="ctr" fontAlgn="ctr"/>
                      <a:r>
                        <a:rPr lang="en-GB" sz="1400" b="0" i="0" u="none" strike="noStrike" dirty="0">
                          <a:solidFill>
                            <a:schemeClr val="bg1"/>
                          </a:solidFill>
                          <a:effectLst/>
                          <a:latin typeface="Calibri"/>
                        </a:rPr>
                        <a:t>Regulatory </a:t>
                      </a:r>
                      <a:r>
                        <a:rPr lang="en-GB" sz="1400" b="0" i="0" u="none" strike="noStrike" dirty="0" smtClean="0">
                          <a:solidFill>
                            <a:schemeClr val="bg1"/>
                          </a:solidFill>
                          <a:effectLst/>
                          <a:latin typeface="Calibri"/>
                        </a:rPr>
                        <a:t>Reform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431621">
                <a:tc rowSpan="2">
                  <a:txBody>
                    <a:bodyPr/>
                    <a:lstStyle/>
                    <a:p>
                      <a:pPr algn="ctr" fontAlgn="ctr"/>
                      <a:r>
                        <a:rPr lang="en-GB" sz="1400" b="0" i="0" u="none" strike="noStrike" dirty="0">
                          <a:solidFill>
                            <a:srgbClr val="000000"/>
                          </a:solidFill>
                          <a:effectLst/>
                          <a:latin typeface="Calibri"/>
                        </a:rPr>
                        <a:t>Grid-connected </a:t>
                      </a:r>
                      <a:r>
                        <a:rPr lang="en-GB" sz="1400" b="0" i="0" u="none" strike="noStrike" dirty="0" smtClean="0">
                          <a:solidFill>
                            <a:srgbClr val="000000"/>
                          </a:solidFill>
                          <a:effectLst/>
                          <a:latin typeface="Calibri"/>
                        </a:rPr>
                        <a:t>mini-grid/ </a:t>
                      </a:r>
                      <a:r>
                        <a:rPr lang="en-GB" sz="1400" b="0" i="0" u="none" strike="noStrike" dirty="0">
                          <a:solidFill>
                            <a:srgbClr val="000000"/>
                          </a:solidFill>
                          <a:effectLst/>
                          <a:latin typeface="Calibri"/>
                        </a:rPr>
                        <a:t>distribution system</a:t>
                      </a:r>
                    </a:p>
                  </a:txBody>
                  <a:tcPr marL="9046" marR="9046" marT="904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4"/>
                  </a:ext>
                </a:extLst>
              </a:tr>
              <a:tr h="46985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5"/>
                  </a:ext>
                </a:extLst>
              </a:tr>
              <a:tr h="486776">
                <a:tc rowSpan="3">
                  <a:txBody>
                    <a:bodyPr/>
                    <a:lstStyle/>
                    <a:p>
                      <a:pPr algn="ctr" fontAlgn="ctr"/>
                      <a:r>
                        <a:rPr lang="en-GB" sz="1400" b="0" i="0" u="none" strike="noStrike" dirty="0">
                          <a:solidFill>
                            <a:schemeClr val="bg1"/>
                          </a:solidFill>
                          <a:effectLst/>
                          <a:latin typeface="Calibri"/>
                        </a:rPr>
                        <a:t>Isolated </a:t>
                      </a:r>
                      <a:r>
                        <a:rPr lang="en-GB" sz="1400" b="0" i="0" u="none" strike="noStrike" dirty="0" smtClean="0">
                          <a:solidFill>
                            <a:schemeClr val="bg1"/>
                          </a:solidFill>
                          <a:effectLst/>
                          <a:latin typeface="Calibri"/>
                        </a:rPr>
                        <a:t>mini-grid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7" action="ppaction://hlinksldjump"/>
                        </a:rPr>
                        <a:t>Return to Examples</a:t>
                      </a: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669900"/>
                    </a:solidFill>
                  </a:tcPr>
                </a:tc>
                <a:tc rowSpan="3">
                  <a:txBody>
                    <a:bodyPr/>
                    <a:lstStyle/>
                    <a:p>
                      <a:pPr algn="ctr" fontAlgn="ctr"/>
                      <a:r>
                        <a:rPr lang="en-GB" sz="1400" b="0" i="0" u="none" strike="noStrike">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License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chemeClr val="bg1"/>
                          </a:solidFill>
                          <a:effectLst/>
                          <a:latin typeface="Calibri"/>
                        </a:rPr>
                        <a:t>Individual Regulated </a:t>
                      </a:r>
                      <a:endParaRPr lang="en-GB" sz="1400" b="0" i="0" u="none" strike="noStrike" dirty="0" smtClean="0">
                        <a:solidFill>
                          <a:schemeClr val="bg1"/>
                        </a:solidFill>
                        <a:effectLst/>
                        <a:latin typeface="Calibri"/>
                      </a:endParaRP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183"/>
                    </a:solidFill>
                  </a:tcPr>
                </a:tc>
                <a:tc rowSpan="2">
                  <a:txBody>
                    <a:bodyPr/>
                    <a:lstStyle/>
                    <a:p>
                      <a:pPr algn="ctr" fontAlgn="ctr"/>
                      <a:r>
                        <a:rPr lang="en-GB" sz="1400" b="0" i="0" u="none" strike="noStrike" dirty="0" smtClean="0">
                          <a:solidFill>
                            <a:schemeClr val="bg1"/>
                          </a:solidFill>
                          <a:effectLst/>
                          <a:latin typeface="Calibri"/>
                        </a:rPr>
                        <a:t>Cross-Subsidies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 </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tc>
                  <a:txBody>
                    <a:bodyPr/>
                    <a:lstStyle/>
                    <a:p>
                      <a:pPr algn="ctr" fontAlgn="ctr"/>
                      <a:r>
                        <a:rPr lang="en-GB" sz="1400" b="0" i="0" u="none" strike="noStrike" dirty="0">
                          <a:solidFill>
                            <a:srgbClr val="000000"/>
                          </a:solidFill>
                          <a:effectLst/>
                          <a:latin typeface="Calibri"/>
                        </a:rPr>
                        <a:t>Quality/Technical Standards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3492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Technical Assistance</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642951">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a:solidFill>
                            <a:srgbClr val="000000"/>
                          </a:solidFill>
                          <a:effectLst/>
                          <a:latin typeface="Calibri"/>
                        </a:rPr>
                        <a:t>Tax Exemptions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Capacity Building/ Awareness </a:t>
                      </a:r>
                      <a:r>
                        <a:rPr lang="en-GB" sz="1400" b="0" i="0" u="none" strike="noStrike" dirty="0" smtClean="0">
                          <a:solidFill>
                            <a:schemeClr val="bg1"/>
                          </a:solidFill>
                          <a:effectLst/>
                          <a:latin typeface="Calibri"/>
                        </a:rPr>
                        <a:t>Raising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8"/>
                  </a:ext>
                </a:extLst>
              </a:tr>
              <a:tr h="317426">
                <a:tc rowSpan="4">
                  <a:txBody>
                    <a:bodyPr/>
                    <a:lstStyle/>
                    <a:p>
                      <a:pPr algn="ctr" fontAlgn="ctr"/>
                      <a:r>
                        <a:rPr lang="en-GB" sz="1400" b="0" i="0" u="none" strike="noStrike" dirty="0">
                          <a:solidFill>
                            <a:srgbClr val="000000"/>
                          </a:solidFill>
                          <a:effectLst/>
                          <a:latin typeface="Calibri"/>
                        </a:rPr>
                        <a:t>Standalone systems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1" action="ppaction://hlinksldjump"/>
                        </a:rPr>
                        <a:t>Return to Examples</a:t>
                      </a: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34927">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Demand Promotion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445557">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34927">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6" name="TextBox 5">
            <a:hlinkClick r:id="rId12"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3" action="ppaction://hlinksldjump"/>
              </a:rPr>
              <a:t>CATEGORY DASHBOARD</a:t>
            </a:r>
            <a:endParaRPr lang="en-GB" dirty="0"/>
          </a:p>
        </p:txBody>
      </p:sp>
      <p:sp>
        <p:nvSpPr>
          <p:cNvPr id="8" name="TextBox 7">
            <a:hlinkClick r:id="rId12"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4" action="ppaction://hlinksldjump"/>
              </a:rPr>
              <a:t>EXAMPLES TABLE</a:t>
            </a:r>
            <a:endParaRPr lang="en-GB" dirty="0"/>
          </a:p>
        </p:txBody>
      </p:sp>
    </p:spTree>
    <p:extLst>
      <p:ext uri="{BB962C8B-B14F-4D97-AF65-F5344CB8AC3E}">
        <p14:creationId xmlns:p14="http://schemas.microsoft.com/office/powerpoint/2010/main" val="2468620819"/>
      </p:ext>
    </p:extLst>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Rwanda, Sector-Wide Approach to Planning</a:t>
            </a:r>
            <a:endParaRPr lang="en-GB" sz="4000" dirty="0">
              <a:solidFill>
                <a:schemeClr val="accent1">
                  <a:lumMod val="75000"/>
                </a:schemeClr>
              </a:solidFill>
            </a:endParaRPr>
          </a:p>
        </p:txBody>
      </p:sp>
      <p:sp>
        <p:nvSpPr>
          <p:cNvPr id="5" name="Content Placeholder 4"/>
          <p:cNvSpPr>
            <a:spLocks noGrp="1"/>
          </p:cNvSpPr>
          <p:nvPr>
            <p:ph idx="1"/>
          </p:nvPr>
        </p:nvSpPr>
        <p:spPr>
          <a:xfrm>
            <a:off x="185053" y="774237"/>
            <a:ext cx="12006947" cy="6183090"/>
          </a:xfrm>
        </p:spPr>
        <p:txBody>
          <a:bodyPr>
            <a:noAutofit/>
          </a:bodyPr>
          <a:lstStyle/>
          <a:p>
            <a:pPr marL="0" indent="0">
              <a:lnSpc>
                <a:spcPct val="100000"/>
              </a:lnSpc>
              <a:spcBef>
                <a:spcPts val="0"/>
              </a:spcBef>
              <a:buNone/>
            </a:pPr>
            <a:r>
              <a:rPr lang="en-GB" sz="1600" b="1" dirty="0">
                <a:solidFill>
                  <a:schemeClr val="accent1">
                    <a:lumMod val="75000"/>
                  </a:schemeClr>
                </a:solidFill>
                <a:latin typeface="+mj-lt"/>
              </a:rPr>
              <a:t>Categories </a:t>
            </a:r>
          </a:p>
          <a:p>
            <a:pPr marL="0" indent="0">
              <a:lnSpc>
                <a:spcPct val="100000"/>
              </a:lnSpc>
              <a:spcBef>
                <a:spcPts val="0"/>
              </a:spcBef>
              <a:buNone/>
            </a:pPr>
            <a:r>
              <a:rPr lang="en-GB" sz="1600" dirty="0">
                <a:latin typeface="+mj-lt"/>
              </a:rPr>
              <a:t>(</a:t>
            </a:r>
            <a:r>
              <a:rPr lang="en-GB" sz="1600" dirty="0" smtClean="0">
                <a:latin typeface="+mj-lt"/>
              </a:rPr>
              <a:t>highlighted):</a:t>
            </a:r>
            <a:endParaRPr lang="en-GB" sz="1600" dirty="0">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r>
              <a:rPr lang="en-GB" sz="1600" b="1" dirty="0">
                <a:solidFill>
                  <a:schemeClr val="accent1">
                    <a:lumMod val="75000"/>
                  </a:schemeClr>
                </a:solidFill>
                <a:latin typeface="+mj-lt"/>
              </a:rPr>
              <a:t/>
            </a:r>
            <a:br>
              <a:rPr lang="en-GB" sz="1600" b="1" dirty="0">
                <a:solidFill>
                  <a:schemeClr val="accent1">
                    <a:lumMod val="75000"/>
                  </a:schemeClr>
                </a:solidFill>
                <a:latin typeface="+mj-lt"/>
              </a:rPr>
            </a:br>
            <a:endParaRPr lang="en-GB" sz="1600" b="1" dirty="0" smtClean="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a:solidFill>
                <a:schemeClr val="accent1">
                  <a:lumMod val="75000"/>
                </a:schemeClr>
              </a:solidFill>
              <a:latin typeface="+mj-lt"/>
            </a:endParaRPr>
          </a:p>
          <a:p>
            <a:pPr marL="0" indent="0">
              <a:spcBef>
                <a:spcPts val="0"/>
              </a:spcBef>
              <a:buNone/>
            </a:pPr>
            <a:r>
              <a:rPr lang="en-GB" sz="1600" b="1" dirty="0" smtClean="0">
                <a:solidFill>
                  <a:schemeClr val="accent1">
                    <a:lumMod val="75000"/>
                  </a:schemeClr>
                </a:solidFill>
                <a:latin typeface="+mj-lt"/>
              </a:rPr>
              <a:t>Description </a:t>
            </a:r>
            <a:r>
              <a:rPr lang="en-GB" sz="1600" b="1" dirty="0">
                <a:solidFill>
                  <a:schemeClr val="accent1">
                    <a:lumMod val="75000"/>
                  </a:schemeClr>
                </a:solidFill>
                <a:latin typeface="+mj-lt"/>
              </a:rPr>
              <a:t>- </a:t>
            </a:r>
            <a:r>
              <a:rPr lang="en-GB" sz="1600" dirty="0">
                <a:latin typeface="+mj-lt"/>
              </a:rPr>
              <a:t>The SWAP initiative was a plan for integrated electrification combining grid, </a:t>
            </a:r>
            <a:r>
              <a:rPr lang="en-GB" sz="1600" dirty="0" smtClean="0">
                <a:latin typeface="+mj-lt"/>
              </a:rPr>
              <a:t>mini-grid </a:t>
            </a:r>
            <a:r>
              <a:rPr lang="en-GB" sz="1600" dirty="0">
                <a:latin typeface="+mj-lt"/>
              </a:rPr>
              <a:t>and off-grid </a:t>
            </a:r>
            <a:r>
              <a:rPr lang="en-GB" sz="1600" dirty="0" smtClean="0">
                <a:latin typeface="+mj-lt"/>
              </a:rPr>
              <a:t>technologies </a:t>
            </a:r>
            <a:r>
              <a:rPr lang="en-GB" sz="1600" dirty="0">
                <a:latin typeface="+mj-lt"/>
              </a:rPr>
              <a:t>on a least-cost basis together with coordination of the Government and development partners under an </a:t>
            </a:r>
            <a:r>
              <a:rPr lang="en-GB" sz="1600" dirty="0" err="1">
                <a:latin typeface="+mj-lt"/>
              </a:rPr>
              <a:t>MoU</a:t>
            </a:r>
            <a:r>
              <a:rPr lang="en-GB" sz="1600" dirty="0">
                <a:latin typeface="+mj-lt"/>
              </a:rPr>
              <a:t>.  This was based upon utility-led grid-extension combined with private sector led off-grid electrification.  The SWAP was designed to identify the least-cost network rollout for electricity to be extended over 20 years, with an initial medium-term target for 2014.  A high-level, spatial, least-cost network rollout planning and costing platform was used to bring together demand and socio-economic data to develop an electrification plan to anchor the sector, called </a:t>
            </a:r>
            <a:endParaRPr lang="en-GB" sz="1600" dirty="0" smtClean="0">
              <a:latin typeface="+mj-lt"/>
            </a:endParaRPr>
          </a:p>
          <a:p>
            <a:pPr marL="0" indent="0">
              <a:spcBef>
                <a:spcPts val="0"/>
              </a:spcBef>
              <a:buNone/>
            </a:pPr>
            <a:r>
              <a:rPr lang="en-GB" sz="1600" dirty="0" smtClean="0">
                <a:latin typeface="+mj-lt"/>
              </a:rPr>
              <a:t>“</a:t>
            </a:r>
            <a:r>
              <a:rPr lang="en-GB" sz="1600" dirty="0">
                <a:latin typeface="+mj-lt"/>
              </a:rPr>
              <a:t>Access Program Investment and TA Prospectus”.</a:t>
            </a:r>
            <a:endParaRPr lang="en-GB" sz="1600" b="1" dirty="0">
              <a:solidFill>
                <a:schemeClr val="accent1">
                  <a:lumMod val="75000"/>
                </a:schemeClr>
              </a:solidFill>
              <a:latin typeface="+mj-lt"/>
            </a:endParaRPr>
          </a:p>
          <a:p>
            <a:pPr marL="0" indent="0">
              <a:spcBef>
                <a:spcPts val="0"/>
              </a:spcBef>
              <a:buNone/>
            </a:pPr>
            <a:r>
              <a:rPr lang="en-GB" sz="1600" b="1" dirty="0">
                <a:solidFill>
                  <a:schemeClr val="accent1">
                    <a:lumMod val="75000"/>
                  </a:schemeClr>
                </a:solidFill>
                <a:latin typeface="+mj-lt"/>
              </a:rPr>
              <a:t> </a:t>
            </a:r>
            <a:endParaRPr lang="en-GB" sz="1600" dirty="0">
              <a:latin typeface="+mj-lt"/>
              <a:ea typeface="+mj-ea"/>
              <a:cs typeface="+mj-cs"/>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6976" y="871649"/>
            <a:ext cx="7724775" cy="429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1091633"/>
      </p:ext>
    </p:extLst>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1629" y="761996"/>
            <a:ext cx="11430000" cy="5943600"/>
          </a:xfrm>
        </p:spPr>
        <p:txBody>
          <a:bodyPr>
            <a:noAutofit/>
          </a:bodyPr>
          <a:lstStyle/>
          <a:p>
            <a:pPr marL="0" indent="0">
              <a:buNone/>
            </a:pPr>
            <a:r>
              <a:rPr lang="en-GB" sz="1600" b="1" dirty="0">
                <a:solidFill>
                  <a:schemeClr val="accent1">
                    <a:lumMod val="75000"/>
                  </a:schemeClr>
                </a:solidFill>
                <a:latin typeface="+mj-lt"/>
                <a:ea typeface="+mj-ea"/>
                <a:cs typeface="+mj-cs"/>
              </a:rPr>
              <a:t>Context: </a:t>
            </a:r>
            <a:r>
              <a:rPr lang="en-GB" sz="1600" dirty="0">
                <a:latin typeface="+mj-lt"/>
                <a:ea typeface="+mj-ea"/>
                <a:cs typeface="+mj-cs"/>
              </a:rPr>
              <a:t>In July 1994, over one million people had been killed and millions were displaced from their homes due to the genocide against the Tutsis.  The country´s development strategy has since prioritised the need for security and stability, to be sustained at whatever cost.  Electrification of rural areas in 2008 was only 15% and the power supply increased by only 10% over the following five years, while annual peak demand grew from 50MW to almost 90MW in 2013.  However, the Electricity Access Roll-out Programme (EARP) increased access from 364,000 households in June 2012 to 590,000 households (24% of the total) by June 2016.  The government target for access to electricity is now 100% by 2020.  Rwanda is endowed with a number of natural resources, including hydro, solar, and methane gas, and has plans to generate 563MW of electric power from these sources.  But, despite positive recent electrification efforts, it currently still has only about 186 MW of installed generation capacity to serve a population of more than 10.5 million people.  The majority of its existing capacity comes from hydropower (59%) and thermal generation (40%).  Most of the generation projects in Rwanda are the result of public-private partnerships between the government and independent power producers.   Rwanda is also part of the Eastern Africa Power Pool, and has plans to import up to 30 MW from Kenya in 2017.  Based on current data (end 2016), Rwanda’s national electrification rate has reached 24.5% (1.5% off-grid, 23% on-grid). The annual consumption of electricity per capita is among the lowest in Africa, with approximately half of consumers using an average of less than 20 kWh per month. As many as seven million people still lack access to electricity. </a:t>
            </a:r>
          </a:p>
          <a:p>
            <a:pPr marL="0" indent="0">
              <a:buNone/>
            </a:pPr>
            <a:r>
              <a:rPr lang="en-GB" sz="1600" b="1" dirty="0" smtClean="0">
                <a:solidFill>
                  <a:schemeClr val="accent1">
                    <a:lumMod val="75000"/>
                  </a:schemeClr>
                </a:solidFill>
                <a:latin typeface="+mj-lt"/>
                <a:ea typeface="+mj-ea"/>
                <a:cs typeface="+mj-cs"/>
              </a:rPr>
              <a:t>Objectives:</a:t>
            </a:r>
            <a:r>
              <a:rPr lang="en-GB" sz="1600" dirty="0">
                <a:solidFill>
                  <a:schemeClr val="accent1">
                    <a:lumMod val="75000"/>
                  </a:schemeClr>
                </a:solidFill>
                <a:latin typeface="+mj-lt"/>
                <a:ea typeface="+mj-ea"/>
                <a:cs typeface="+mj-cs"/>
              </a:rPr>
              <a:t> </a:t>
            </a:r>
            <a:r>
              <a:rPr lang="en-GB" sz="1600" dirty="0">
                <a:latin typeface="+mj-lt"/>
                <a:ea typeface="+mj-ea"/>
                <a:cs typeface="+mj-cs"/>
              </a:rPr>
              <a:t>The first 5-year phase of the Electricity Access Roll-Out Plan (EARP) aimed to increase electricity connections from 110,000 in 2008 to 350,000 in 2014 (a target that in practice was reached by 2012), and substantially increase electricity access for social infrastructure facilities in the health and education sectors.  Under the Economic Development and Poverty Reduction Strategy for 2013–18 (EDPRS 2), the government was working towards the target of 70% of households connected by 2017.  This was revised in the RE Strategy of 2016, which replaced the previous goals with a target of 22% of households gaining access to a Tier 1 energy service (as defined in the SE4ALL Multi-Tier Framework) and 48% of households gaining access to on-grid or at least Tier 2 energy service by July 2018 (in acknowledgement of the differing service levels and the extended timeframe required to reach increasing remote areas). This goal is to be met through a combination of on-grid and off-grid supply. 100% access to electricity is targeted by 2020.</a:t>
            </a:r>
            <a:endParaRPr lang="en-GB" sz="1600" dirty="0" smtClean="0">
              <a:latin typeface="+mj-lt"/>
              <a:ea typeface="+mj-ea"/>
              <a:cs typeface="+mj-cs"/>
            </a:endParaRPr>
          </a:p>
          <a:p>
            <a:pPr marL="0" indent="0">
              <a:buNone/>
            </a:pPr>
            <a:r>
              <a:rPr lang="en-GB" sz="1600" b="1" dirty="0" smtClean="0">
                <a:solidFill>
                  <a:schemeClr val="accent1">
                    <a:lumMod val="75000"/>
                  </a:schemeClr>
                </a:solidFill>
                <a:latin typeface="+mj-lt"/>
                <a:ea typeface="+mj-ea"/>
                <a:cs typeface="+mj-cs"/>
              </a:rPr>
              <a:t>Legal </a:t>
            </a:r>
            <a:r>
              <a:rPr lang="en-GB" sz="1600" b="1" dirty="0">
                <a:solidFill>
                  <a:schemeClr val="accent1">
                    <a:lumMod val="75000"/>
                  </a:schemeClr>
                </a:solidFill>
                <a:latin typeface="+mj-lt"/>
                <a:ea typeface="+mj-ea"/>
                <a:cs typeface="+mj-cs"/>
              </a:rPr>
              <a:t>Basis: </a:t>
            </a:r>
            <a:r>
              <a:rPr lang="en-GB" sz="1600" dirty="0">
                <a:latin typeface="+mj-lt"/>
                <a:ea typeface="+mj-ea"/>
                <a:cs typeface="+mj-cs"/>
              </a:rPr>
              <a:t>Rural Electrification Strategy, prepared by MININFRA and approved by Cabinet in April, 2016.</a:t>
            </a:r>
          </a:p>
        </p:txBody>
      </p:sp>
      <p:sp>
        <p:nvSpPr>
          <p:cNvPr id="8"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Rwanda, Sector-Wide Approach to Planning</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525992781"/>
      </p:ext>
    </p:extLst>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02770" y="751102"/>
            <a:ext cx="11713029" cy="5921829"/>
          </a:xfrm>
        </p:spPr>
        <p:txBody>
          <a:bodyPr>
            <a:noAutofit/>
          </a:bodyPr>
          <a:lstStyle/>
          <a:p>
            <a:pPr marL="0" indent="0">
              <a:buNone/>
            </a:pPr>
            <a:r>
              <a:rPr lang="en-GB" sz="1600" b="1" dirty="0">
                <a:solidFill>
                  <a:schemeClr val="accent1">
                    <a:lumMod val="75000"/>
                  </a:schemeClr>
                </a:solidFill>
                <a:latin typeface="+mj-lt"/>
              </a:rPr>
              <a:t>Institutions, Roles and Responsibilities</a:t>
            </a:r>
            <a:r>
              <a:rPr lang="en-GB" sz="1600" dirty="0">
                <a:latin typeface="+mj-lt"/>
              </a:rPr>
              <a:t>: </a:t>
            </a:r>
            <a:endParaRPr lang="en-GB" sz="1600" dirty="0" smtClean="0">
              <a:latin typeface="+mj-lt"/>
            </a:endParaRPr>
          </a:p>
          <a:p>
            <a:r>
              <a:rPr lang="en-GB" sz="1600" dirty="0" smtClean="0">
                <a:latin typeface="+mj-lt"/>
              </a:rPr>
              <a:t>Ministry </a:t>
            </a:r>
            <a:r>
              <a:rPr lang="en-GB" sz="1600" dirty="0">
                <a:latin typeface="+mj-lt"/>
              </a:rPr>
              <a:t>of Infrastructure (MININFRA):  leads the country’s national energy policy and responsible for the co-ordination of SWAP</a:t>
            </a:r>
          </a:p>
          <a:p>
            <a:r>
              <a:rPr lang="en-GB" sz="1600" dirty="0">
                <a:latin typeface="+mj-lt"/>
              </a:rPr>
              <a:t>The Energy, Water, and Sanitation Authority, EWSA (the former Rwandan electricity utility):  responsible for the implementation of EARP and met the initial target in 2012 (ahead of schedule) through rapidly scaled-up implementation. </a:t>
            </a:r>
          </a:p>
          <a:p>
            <a:r>
              <a:rPr lang="en-GB" sz="1600" dirty="0">
                <a:latin typeface="+mj-lt"/>
              </a:rPr>
              <a:t>Rwanda Energy Group Limited and its two subsidiaries, EUCL and EDCL:  replaced the former utility EWSA in 2014; responsible for energy development and utility service delivery</a:t>
            </a:r>
          </a:p>
          <a:p>
            <a:r>
              <a:rPr lang="en-GB" sz="1600" dirty="0">
                <a:latin typeface="+mj-lt"/>
              </a:rPr>
              <a:t>Rwanda Utilities Regulatory Agency (RURA): regulates all the utilities that include ICT, Transport, and Energy sector, Water, Sanitation and Media; established in 2002 as an institution to build capacity and synergies across different sectors that drive economic development.</a:t>
            </a:r>
          </a:p>
          <a:p>
            <a:r>
              <a:rPr lang="en-GB" sz="1600" dirty="0">
                <a:latin typeface="+mj-lt"/>
              </a:rPr>
              <a:t>Water and Sanitation Corporation:  role is to develop and operate water and sanitation infrastructure and deliver related services in the country.</a:t>
            </a:r>
            <a:endParaRPr lang="en-GB" sz="1600" dirty="0" smtClean="0">
              <a:latin typeface="+mj-lt"/>
            </a:endParaRPr>
          </a:p>
          <a:p>
            <a:pPr marL="0" indent="0">
              <a:buNone/>
            </a:pPr>
            <a:r>
              <a:rPr lang="en-GB" sz="1600" b="1" dirty="0">
                <a:solidFill>
                  <a:schemeClr val="accent1">
                    <a:lumMod val="75000"/>
                  </a:schemeClr>
                </a:solidFill>
              </a:rPr>
              <a:t>Interventions: </a:t>
            </a:r>
            <a:r>
              <a:rPr lang="en-GB" sz="1600" dirty="0">
                <a:latin typeface="+mj-lt"/>
              </a:rPr>
              <a:t>The RE Strategy of 2016 sets out four distinct programmes that provide the framework for SWAP, including: 1) the provision of basic solar systems as </a:t>
            </a:r>
            <a:r>
              <a:rPr lang="en-GB" sz="1600" dirty="0" smtClean="0">
                <a:latin typeface="+mj-lt"/>
              </a:rPr>
              <a:t>a basic </a:t>
            </a:r>
            <a:r>
              <a:rPr lang="en-GB" sz="1600" dirty="0">
                <a:latin typeface="+mj-lt"/>
              </a:rPr>
              <a:t>necessity to the less privileged population, 2) the establishment of a risk mitigation facility that will support the private sector, 3) mechanisms that will increase the development of mini-grids in suitable locations, and 4) the continued implementation of the Electricity Access Rollout Programme (EARP).  Least-cost planning is a particular focus of SWAP, together with the coordination of funding.  These interventions are based upon the following principles: </a:t>
            </a:r>
            <a:r>
              <a:rPr lang="en-GB" sz="1600" dirty="0" err="1">
                <a:latin typeface="+mj-lt"/>
              </a:rPr>
              <a:t>i</a:t>
            </a:r>
            <a:r>
              <a:rPr lang="en-GB" sz="1600" dirty="0">
                <a:latin typeface="+mj-lt"/>
              </a:rPr>
              <a:t>) Rural electrification measures are driven by economic efficiency; ii) The private sector takes a lead role in financing and delivering off grid energy access; iii) Government financial support is only used to address affordability gaps and market failures; iv) consumers have the most appropriate, cost effective technology for their needs; v) interventions are financially sustainable. The </a:t>
            </a:r>
            <a:r>
              <a:rPr lang="en-GB" sz="1600" dirty="0" smtClean="0">
                <a:latin typeface="+mj-lt"/>
              </a:rPr>
              <a:t>mechanisms </a:t>
            </a:r>
            <a:r>
              <a:rPr lang="en-GB" sz="1600" dirty="0">
                <a:latin typeface="+mj-lt"/>
              </a:rPr>
              <a:t>and structures to support the delivery of targets are still at an early stage of development, though some specific steps have already been undertaken.  On 1 January 2017, Rwanda introduced cost-cutting measures for poor households by cutting the tariff for the first 15kWh consumed per month by 50%. It also reduced industrial tariffs to bring make them competitive with regional rates and brought in a time-of-use tariff for industrial customers in order to shift load to off-peak periods.  A wide range of technical assistance is being provided by international donors to make further progress, including the preparation of new procedures to facilitate private-sector led IPP investments in clean </a:t>
            </a:r>
            <a:r>
              <a:rPr lang="en-GB" sz="1600" dirty="0" smtClean="0">
                <a:latin typeface="+mj-lt"/>
              </a:rPr>
              <a:t>electrification </a:t>
            </a:r>
            <a:r>
              <a:rPr lang="en-GB" sz="1600" dirty="0">
                <a:latin typeface="+mj-lt"/>
              </a:rPr>
              <a:t>projects, assistance with the planning, operation, and maintenance of </a:t>
            </a:r>
            <a:r>
              <a:rPr lang="en-GB" sz="1600" dirty="0" smtClean="0">
                <a:latin typeface="+mj-lt"/>
              </a:rPr>
              <a:t>        generation</a:t>
            </a:r>
            <a:r>
              <a:rPr lang="en-GB" sz="1600" dirty="0">
                <a:latin typeface="+mj-lt"/>
              </a:rPr>
              <a:t>, transmission, and distribution systems, and support for increased access to off-grid electricity.</a:t>
            </a: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Rwanda, Sector-Wide Approach to Planning</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010561871"/>
      </p:ext>
    </p:extLst>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889444"/>
            <a:ext cx="11549742" cy="5315404"/>
          </a:xfrm>
        </p:spPr>
        <p:txBody>
          <a:bodyPr>
            <a:noAutofit/>
          </a:bodyPr>
          <a:lstStyle/>
          <a:p>
            <a:pPr marL="0" indent="0">
              <a:buNone/>
            </a:pPr>
            <a:r>
              <a:rPr lang="en-GB" sz="1600" b="1" dirty="0" smtClean="0">
                <a:solidFill>
                  <a:schemeClr val="accent1">
                    <a:lumMod val="75000"/>
                  </a:schemeClr>
                </a:solidFill>
                <a:latin typeface="+mj-lt"/>
              </a:rPr>
              <a:t>Impacts </a:t>
            </a:r>
            <a:r>
              <a:rPr lang="en-GB" sz="1600" b="1" dirty="0">
                <a:solidFill>
                  <a:schemeClr val="accent1">
                    <a:lumMod val="75000"/>
                  </a:schemeClr>
                </a:solidFill>
                <a:latin typeface="+mj-lt"/>
              </a:rPr>
              <a:t>Achieved: </a:t>
            </a:r>
            <a:r>
              <a:rPr lang="en-GB" sz="1600" dirty="0">
                <a:latin typeface="+mj-lt"/>
              </a:rPr>
              <a:t>REG recorded a generation capacity increase of 89.5 megawatts over 2014-2016, bringing the total installed capacity to 190MW, with the Government projecting 563MW power generation in the following two years.  This is an interesting case of how access to electricity can be quickly scaled up despite deficits in infrastructure and institutional capacity. The magnitude and pace of the successes achieved under the country’s Electricity Access Rollout Program (EARP) surpassed even the ambitious targets set by the government.  The SWAP framework and process (one of the first applications of such a sector-wide approach in the electricity sector) proved to be pivotal in rallying all major stakeholders to support the </a:t>
            </a:r>
            <a:r>
              <a:rPr lang="en-GB" sz="1600" dirty="0" smtClean="0">
                <a:latin typeface="+mj-lt"/>
              </a:rPr>
              <a:t>sector-wide </a:t>
            </a:r>
            <a:r>
              <a:rPr lang="en-GB" sz="1600" dirty="0">
                <a:latin typeface="+mj-lt"/>
              </a:rPr>
              <a:t>"bankability” during the donor financing roundtable for the first 5-year phase of the national electrification program (2009–14).  Under the SWAP program, the national utility has impressively ramped up its annual implementation rate from under 1,000 connections per year prior to the start of the program (2008) to a current annualized rate of 60,000 new connections.</a:t>
            </a:r>
            <a:endParaRPr lang="en-GB" sz="1600" dirty="0" smtClean="0">
              <a:latin typeface="+mj-lt"/>
            </a:endParaRPr>
          </a:p>
          <a:p>
            <a:pPr marL="0" indent="0">
              <a:buNone/>
            </a:pPr>
            <a:r>
              <a:rPr lang="en-GB" sz="1600" b="1" dirty="0" smtClean="0">
                <a:solidFill>
                  <a:schemeClr val="accent1">
                    <a:lumMod val="75000"/>
                  </a:schemeClr>
                </a:solidFill>
                <a:latin typeface="+mj-lt"/>
              </a:rPr>
              <a:t>Lessons Learned: </a:t>
            </a:r>
            <a:r>
              <a:rPr lang="en-GB" sz="1600" dirty="0">
                <a:latin typeface="+mj-lt"/>
              </a:rPr>
              <a:t>The spatial least-cost integrated (grid and off-grid) rollout investment and implementation planning platform used in Rwanda proved to be effective because: (</a:t>
            </a:r>
            <a:r>
              <a:rPr lang="en-GB" sz="1600" dirty="0" err="1">
                <a:latin typeface="+mj-lt"/>
              </a:rPr>
              <a:t>i</a:t>
            </a:r>
            <a:r>
              <a:rPr lang="en-GB" sz="1600" dirty="0">
                <a:latin typeface="+mj-lt"/>
              </a:rPr>
              <a:t>) it was seen as a national development plan rather than a electricity sector plan; (ii) it was inclusive in that all key stakeholders (in-country and external) participated on an ongoing basis during preparation of the spatial plan and preparation of the prospectus document based on that plan; (iii) rallying development partner contributions in a coordinated manner was a success, increasing the number of donors and the total financing support pledged at the donor financing roundtable. Other key benefits from a well-prepared SWAP potentially include: increased predictability (and possibly scale) of sector funding from donors; increased transparency and accountability; more effective partnerships; increased donor coordination/alignment, leading to lower transaction costs for disbursing and receiving donor funds; and results that track national targets and priorities. Experience with rural electrification efforts suggests that local community participation brings many benefits in terms of improving design, mobilizing contributions in cash or in kind, and increasing local ownership and operational sustainability. Early community involvement can also help identify those particularly in need of assistance and ensure that community voice and participation are embedded in the design.  Developing local capacity to operate and maintain installations and equipment is critical to success and for spurring local economic development. Helping to grow local energy markets that support entrepreneurship is another way of empowering local communities. Overall, the SWAP experience has shown that sector-wide planning can be very effective if certain conditions are present, including: </a:t>
            </a:r>
            <a:r>
              <a:rPr lang="en-GB" sz="1600" dirty="0" err="1">
                <a:latin typeface="+mj-lt"/>
              </a:rPr>
              <a:t>i</a:t>
            </a:r>
            <a:r>
              <a:rPr lang="en-GB" sz="1600" dirty="0">
                <a:latin typeface="+mj-lt"/>
              </a:rPr>
              <a:t>) Strong government buy-in; ii) Coordination facilitated through a dedicated platform (the Sector Working Group); iii) Data collection from widespread sources; iv) Least-cost planning; v) financial sustainability (taking account of the duration of subsidies</a:t>
            </a:r>
            <a:r>
              <a:rPr lang="en-GB" sz="1600" dirty="0" smtClean="0">
                <a:latin typeface="+mj-lt"/>
              </a:rPr>
              <a:t>).</a:t>
            </a:r>
            <a:endParaRPr lang="en-GB" sz="1600" dirty="0">
              <a:latin typeface="+mj-lt"/>
            </a:endParaRP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Rwanda, Sector-Wide Approach to Planning</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932799169"/>
      </p:ext>
    </p:extLst>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889444"/>
            <a:ext cx="11549742" cy="5315404"/>
          </a:xfrm>
        </p:spPr>
        <p:txBody>
          <a:bodyPr>
            <a:noAutofit/>
          </a:bodyPr>
          <a:lstStyle/>
          <a:p>
            <a:pPr marL="0" indent="0">
              <a:buNone/>
            </a:pPr>
            <a:r>
              <a:rPr lang="en-GB" sz="1600" b="1" dirty="0" smtClean="0">
                <a:solidFill>
                  <a:schemeClr val="accent1">
                    <a:lumMod val="75000"/>
                  </a:schemeClr>
                </a:solidFill>
                <a:latin typeface="+mj-lt"/>
              </a:rPr>
              <a:t>Effectiveness: </a:t>
            </a:r>
            <a:r>
              <a:rPr lang="en-GB" sz="1600" dirty="0">
                <a:latin typeface="+mj-lt"/>
              </a:rPr>
              <a:t>The SWAP in Rwanda enabled the development of a country-led, results-focused framework that brought together development partners and other stakeholders to coordinate resources for national electrification. Rwanda was one of the first countries to use a SWAP in the energy sector to increase access to electricity.   This approach has been successful in Rwanda, leading to increased access to energy and more than US$ 200 million raised toward the costs of the electrification program, which is now being implemented.  Furthermore, implementation costs are in line with the target unit cost average of US$600 per new connection, compared to historical average costs of the pre-SWAP program, which started at US$2,000 per new connection.  Overall, there has been clear positive value from the SWAP initiative</a:t>
            </a:r>
            <a:r>
              <a:rPr lang="en-GB" sz="1600" dirty="0" smtClean="0">
                <a:latin typeface="+mj-lt"/>
              </a:rPr>
              <a:t>.</a:t>
            </a:r>
          </a:p>
          <a:p>
            <a:pPr marL="0" indent="0">
              <a:buNone/>
            </a:pPr>
            <a:r>
              <a:rPr lang="en-GB" sz="1800" b="1" dirty="0">
                <a:solidFill>
                  <a:schemeClr val="accent1">
                    <a:lumMod val="75000"/>
                  </a:schemeClr>
                </a:solidFill>
              </a:rPr>
              <a:t>References:</a:t>
            </a:r>
          </a:p>
          <a:p>
            <a:pPr>
              <a:spcBef>
                <a:spcPts val="600"/>
              </a:spcBef>
            </a:pPr>
            <a:r>
              <a:rPr lang="en-GB" sz="1600" dirty="0">
                <a:latin typeface="+mj-lt"/>
              </a:rPr>
              <a:t>http://documents.worldbank.org/curated/en/621551468059083947/pdf/88703-REPF-BRI-PUBLIC-Box385194B-ADD-SERIES-Live-re-knowledge-note-series-LW22-New-a-OKR.pdf</a:t>
            </a:r>
          </a:p>
          <a:p>
            <a:pPr>
              <a:spcBef>
                <a:spcPts val="600"/>
              </a:spcBef>
            </a:pPr>
            <a:r>
              <a:rPr lang="en-GB" sz="1600" dirty="0">
                <a:latin typeface="+mj-lt"/>
              </a:rPr>
              <a:t>https://www.esmap.org/sites/esmap.org/files/ESMAP_Energy_Access_RwandaSWAp_KS013-12_Optimized.pdf</a:t>
            </a:r>
          </a:p>
          <a:p>
            <a:pPr>
              <a:spcBef>
                <a:spcPts val="600"/>
              </a:spcBef>
            </a:pPr>
            <a:r>
              <a:rPr lang="en-GB" sz="1600" dirty="0" smtClean="0">
                <a:latin typeface="+mj-lt"/>
              </a:rPr>
              <a:t>http</a:t>
            </a:r>
            <a:r>
              <a:rPr lang="en-GB" sz="1600" dirty="0">
                <a:latin typeface="+mj-lt"/>
              </a:rPr>
              <a:t>://mininfra.gov.rw/fileadmin/user_upload/aircraft/Rural_Electrification_Strategy.pdf</a:t>
            </a:r>
          </a:p>
          <a:p>
            <a:pPr>
              <a:spcBef>
                <a:spcPts val="600"/>
              </a:spcBef>
            </a:pPr>
            <a:r>
              <a:rPr lang="en-GB" sz="1600" dirty="0" smtClean="0">
                <a:latin typeface="+mj-lt"/>
              </a:rPr>
              <a:t>http</a:t>
            </a:r>
            <a:r>
              <a:rPr lang="en-GB" sz="1600" dirty="0">
                <a:latin typeface="+mj-lt"/>
              </a:rPr>
              <a:t>://www.newtimes.co.rw/section/article/2016-06-30/201284/</a:t>
            </a:r>
          </a:p>
          <a:p>
            <a:pPr>
              <a:spcBef>
                <a:spcPts val="600"/>
              </a:spcBef>
            </a:pPr>
            <a:r>
              <a:rPr lang="en-GB" sz="1600" dirty="0" smtClean="0">
                <a:latin typeface="+mj-lt"/>
              </a:rPr>
              <a:t>Rwanda</a:t>
            </a:r>
            <a:r>
              <a:rPr lang="en-GB" sz="1600" dirty="0">
                <a:latin typeface="+mj-lt"/>
              </a:rPr>
              <a:t>. Eng. </a:t>
            </a:r>
            <a:r>
              <a:rPr lang="en-GB" sz="1600" dirty="0" err="1">
                <a:latin typeface="+mj-lt"/>
              </a:rPr>
              <a:t>Yussuf</a:t>
            </a:r>
            <a:r>
              <a:rPr lang="en-GB" sz="1600" dirty="0">
                <a:latin typeface="+mj-lt"/>
              </a:rPr>
              <a:t> </a:t>
            </a:r>
            <a:r>
              <a:rPr lang="en-GB" sz="1600" dirty="0" err="1">
                <a:latin typeface="+mj-lt"/>
              </a:rPr>
              <a:t>Uwamahoro</a:t>
            </a:r>
            <a:r>
              <a:rPr lang="en-GB" sz="1600" dirty="0">
                <a:latin typeface="+mj-lt"/>
              </a:rPr>
              <a:t> (Year Unknown), Rwanda Electricity Access Scale Up Program and Swap Development </a:t>
            </a:r>
            <a:r>
              <a:rPr lang="en-GB" sz="1600" dirty="0">
                <a:latin typeface="+mj-lt"/>
                <a:hlinkClick r:id="rId2"/>
              </a:rPr>
              <a:t>http://siteresources.worldbank.org/EXTAFRREGTOPENERGY/Resources/717305-1264695610003/6743444-1268073536147/7.3.Rwanda_sector-wide_approach.pdf</a:t>
            </a:r>
            <a:endParaRPr lang="en-GB" sz="1600" dirty="0">
              <a:latin typeface="+mj-lt"/>
            </a:endParaRPr>
          </a:p>
          <a:p>
            <a:pPr>
              <a:spcBef>
                <a:spcPts val="600"/>
              </a:spcBef>
            </a:pPr>
            <a:r>
              <a:rPr lang="en-GB" sz="1600" dirty="0">
                <a:latin typeface="+mj-lt"/>
              </a:rPr>
              <a:t>http://www.rw.undp.org/content/dam/rwanda/docs/Rwanda_MDGR_2013.pdf</a:t>
            </a:r>
          </a:p>
          <a:p>
            <a:pPr>
              <a:spcBef>
                <a:spcPts val="600"/>
              </a:spcBef>
            </a:pPr>
            <a:r>
              <a:rPr lang="en-GB" sz="1600" dirty="0" smtClean="0">
                <a:latin typeface="+mj-lt"/>
              </a:rPr>
              <a:t>https</a:t>
            </a:r>
            <a:r>
              <a:rPr lang="en-GB" sz="1600" dirty="0">
                <a:latin typeface="+mj-lt"/>
              </a:rPr>
              <a:t>://www.usaid.gov/powerafrica/rwanda</a:t>
            </a:r>
          </a:p>
          <a:p>
            <a:pPr>
              <a:spcBef>
                <a:spcPts val="600"/>
              </a:spcBef>
            </a:pPr>
            <a:r>
              <a:rPr lang="en-GB" sz="1600" dirty="0" smtClean="0">
                <a:latin typeface="+mj-lt"/>
              </a:rPr>
              <a:t>The </a:t>
            </a:r>
            <a:r>
              <a:rPr lang="en-GB" sz="1600" dirty="0">
                <a:latin typeface="+mj-lt"/>
              </a:rPr>
              <a:t>World Bank Group, (2012). Institutional Approaches to Electrification: The Experience of Rural Energy Agencies/ Rural Energy Funds in Sub-Saharan Africa. November 14–16, 2011 Dakar, Senegal </a:t>
            </a:r>
            <a:r>
              <a:rPr lang="en-GB" sz="1600" dirty="0">
                <a:latin typeface="+mj-lt"/>
                <a:hlinkClick r:id="rId3"/>
              </a:rPr>
              <a:t>https://openknowledge.worldbank.org/bitstream/handle/10986/26073/763820WP0P11090s0to0Electrification.pdf?sequence=1&amp;isAllowed=y</a:t>
            </a:r>
            <a:endParaRPr lang="en-GB" sz="1600" dirty="0">
              <a:latin typeface="+mj-lt"/>
            </a:endParaRPr>
          </a:p>
          <a:p>
            <a:pPr marL="0" indent="0">
              <a:spcBef>
                <a:spcPts val="600"/>
              </a:spcBef>
              <a:buNone/>
            </a:pPr>
            <a:endParaRPr lang="en-GB" sz="1600" dirty="0">
              <a:latin typeface="+mj-lt"/>
            </a:endParaRP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Rwanda, Sector-Wide Approach to Planning</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4" action="ppaction://hlinksldjump"/>
              </a:rPr>
              <a:t>NEXT</a:t>
            </a:r>
            <a:endParaRPr lang="en-GB" b="1" dirty="0"/>
          </a:p>
        </p:txBody>
      </p:sp>
    </p:spTree>
    <p:extLst>
      <p:ext uri="{BB962C8B-B14F-4D97-AF65-F5344CB8AC3E}">
        <p14:creationId xmlns:p14="http://schemas.microsoft.com/office/powerpoint/2010/main" val="2063915069"/>
      </p:ext>
    </p:extLst>
  </p:cSld>
  <p:clrMapOvr>
    <a:masterClrMapping/>
  </p:clrMapOvr>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Rwanda, Sector-Wide Approach to Planning</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01565430"/>
              </p:ext>
            </p:extLst>
          </p:nvPr>
        </p:nvGraphicFramePr>
        <p:xfrm>
          <a:off x="381759" y="710355"/>
          <a:ext cx="11506200" cy="5652188"/>
        </p:xfrm>
        <a:graphic>
          <a:graphicData uri="http://schemas.openxmlformats.org/drawingml/2006/table">
            <a:tbl>
              <a:tblPr/>
              <a:tblGrid>
                <a:gridCol w="1917700">
                  <a:extLst>
                    <a:ext uri="{9D8B030D-6E8A-4147-A177-3AD203B41FA5}">
                      <a16:colId xmlns:a16="http://schemas.microsoft.com/office/drawing/2014/main" val="20000"/>
                    </a:ext>
                  </a:extLst>
                </a:gridCol>
                <a:gridCol w="1917700">
                  <a:extLst>
                    <a:ext uri="{9D8B030D-6E8A-4147-A177-3AD203B41FA5}">
                      <a16:colId xmlns:a16="http://schemas.microsoft.com/office/drawing/2014/main" val="20001"/>
                    </a:ext>
                  </a:extLst>
                </a:gridCol>
                <a:gridCol w="1917700">
                  <a:extLst>
                    <a:ext uri="{9D8B030D-6E8A-4147-A177-3AD203B41FA5}">
                      <a16:colId xmlns:a16="http://schemas.microsoft.com/office/drawing/2014/main" val="20002"/>
                    </a:ext>
                  </a:extLst>
                </a:gridCol>
                <a:gridCol w="1917700">
                  <a:extLst>
                    <a:ext uri="{9D8B030D-6E8A-4147-A177-3AD203B41FA5}">
                      <a16:colId xmlns:a16="http://schemas.microsoft.com/office/drawing/2014/main" val="20003"/>
                    </a:ext>
                  </a:extLst>
                </a:gridCol>
                <a:gridCol w="1917700">
                  <a:extLst>
                    <a:ext uri="{9D8B030D-6E8A-4147-A177-3AD203B41FA5}">
                      <a16:colId xmlns:a16="http://schemas.microsoft.com/office/drawing/2014/main" val="20004"/>
                    </a:ext>
                  </a:extLst>
                </a:gridCol>
                <a:gridCol w="1917700">
                  <a:extLst>
                    <a:ext uri="{9D8B030D-6E8A-4147-A177-3AD203B41FA5}">
                      <a16:colId xmlns:a16="http://schemas.microsoft.com/office/drawing/2014/main" val="20005"/>
                    </a:ext>
                  </a:extLst>
                </a:gridCol>
              </a:tblGrid>
              <a:tr h="486123">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86123">
                <a:tc rowSpan="3">
                  <a:txBody>
                    <a:bodyPr/>
                    <a:lstStyle/>
                    <a:p>
                      <a:pPr algn="ctr" fontAlgn="ctr"/>
                      <a:r>
                        <a:rPr lang="en-GB" sz="1400" b="0" i="0" u="none" strike="noStrike" dirty="0">
                          <a:solidFill>
                            <a:schemeClr val="bg1"/>
                          </a:solidFill>
                          <a:effectLst/>
                          <a:latin typeface="Calibri"/>
                        </a:rPr>
                        <a:t>Grid </a:t>
                      </a:r>
                      <a:r>
                        <a:rPr lang="en-GB" sz="1400" b="0" i="0" u="none" strike="noStrike" dirty="0" smtClean="0">
                          <a:solidFill>
                            <a:schemeClr val="bg1"/>
                          </a:solidFill>
                          <a:effectLst/>
                          <a:latin typeface="Calibri"/>
                        </a:rPr>
                        <a:t>Extension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2" action="ppaction://hlinksldjump"/>
                        </a:rPr>
                        <a:t>Return to Examples</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8000"/>
                    </a:solidFill>
                  </a:tcPr>
                </a:tc>
                <a:tc rowSpan="4">
                  <a:txBody>
                    <a:bodyPr/>
                    <a:lstStyle/>
                    <a:p>
                      <a:pPr algn="ctr" fontAlgn="ctr"/>
                      <a:r>
                        <a:rPr lang="en-GB" sz="1400" b="0" i="0" u="none" strike="noStrike" dirty="0">
                          <a:solidFill>
                            <a:srgbClr val="000000"/>
                          </a:solidFill>
                          <a:effectLst/>
                          <a:latin typeface="Calibri"/>
                        </a:rPr>
                        <a:t>Government/ Public Utility</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Concession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Uniform Regulated </a:t>
                      </a:r>
                      <a:endParaRPr lang="en-GB" sz="1400" b="0" i="0" u="none" strike="noStrike" dirty="0" smtClean="0">
                        <a:solidFill>
                          <a:schemeClr val="bg1"/>
                        </a:solidFill>
                        <a:effectLst/>
                        <a:latin typeface="Calibri"/>
                      </a:endParaRP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3"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4" action="ppaction://hlinksldjump"/>
                        </a:rPr>
                        <a:t>Return to Examples</a:t>
                      </a: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ctr" fontAlgn="ctr"/>
                      <a:r>
                        <a:rPr lang="en-GB" sz="1400" b="0" i="0" u="none" strike="noStrike" dirty="0">
                          <a:solidFill>
                            <a:srgbClr val="000000"/>
                          </a:solidFill>
                          <a:effectLst/>
                          <a:latin typeface="Calibri"/>
                        </a:rPr>
                        <a:t>Direct Energy Access Provision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9505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User 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Institutional Restructuring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106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rgbClr val="000000"/>
                          </a:solidFill>
                          <a:effectLst/>
                          <a:latin typeface="Calibri"/>
                        </a:rPr>
                        <a:t>Regulatory Reform</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53771">
                <a:tc>
                  <a:txBody>
                    <a:bodyPr/>
                    <a:lstStyle/>
                    <a:p>
                      <a:pPr algn="ctr" fontAlgn="ctr"/>
                      <a:r>
                        <a:rPr lang="en-GB" sz="1400" b="0" i="0" u="none" strike="noStrike" dirty="0">
                          <a:solidFill>
                            <a:schemeClr val="bg1"/>
                          </a:solidFill>
                          <a:effectLst/>
                          <a:latin typeface="Calibri"/>
                        </a:rPr>
                        <a:t>Grid-connected </a:t>
                      </a:r>
                      <a:r>
                        <a:rPr lang="en-GB" sz="1400" b="0" i="0" u="none" strike="noStrike" dirty="0" smtClean="0">
                          <a:solidFill>
                            <a:schemeClr val="bg1"/>
                          </a:solidFill>
                          <a:effectLst/>
                          <a:latin typeface="Calibri"/>
                        </a:rPr>
                        <a:t>mini-grid/ </a:t>
                      </a:r>
                      <a:r>
                        <a:rPr lang="en-GB" sz="1400" b="0" i="0" u="none" strike="noStrike" dirty="0">
                          <a:solidFill>
                            <a:schemeClr val="bg1"/>
                          </a:solidFill>
                          <a:effectLst/>
                          <a:latin typeface="Calibri"/>
                        </a:rPr>
                        <a:t>distribution </a:t>
                      </a:r>
                      <a:r>
                        <a:rPr lang="en-GB" sz="1400" b="0" i="0" u="none" strike="noStrike" dirty="0" smtClean="0">
                          <a:solidFill>
                            <a:schemeClr val="bg1"/>
                          </a:solidFill>
                          <a:effectLst/>
                          <a:latin typeface="Calibri"/>
                        </a:rPr>
                        <a:t>system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729184">
                <a:tc rowSpan="3">
                  <a:txBody>
                    <a:bodyPr/>
                    <a:lstStyle/>
                    <a:p>
                      <a:pPr algn="ctr" fontAlgn="ctr"/>
                      <a:r>
                        <a:rPr lang="en-GB" sz="1400" b="0" i="0" u="none" strike="noStrike" dirty="0">
                          <a:solidFill>
                            <a:schemeClr val="bg1"/>
                          </a:solidFill>
                          <a:effectLst/>
                          <a:latin typeface="Calibri"/>
                        </a:rPr>
                        <a:t>Isolated </a:t>
                      </a:r>
                      <a:r>
                        <a:rPr lang="en-GB" sz="1400" b="0" i="0" u="none" strike="noStrike" dirty="0" smtClean="0">
                          <a:solidFill>
                            <a:schemeClr val="bg1"/>
                          </a:solidFill>
                          <a:effectLst/>
                          <a:latin typeface="Calibri"/>
                        </a:rPr>
                        <a:t>mini-grid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tc rowSpan="3">
                  <a:txBody>
                    <a:bodyPr/>
                    <a:lstStyle/>
                    <a:p>
                      <a:pPr algn="ctr" fontAlgn="ctr"/>
                      <a:r>
                        <a:rPr lang="en-GB" sz="1400" b="0" i="0" u="none" strike="noStrike">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smtClean="0">
                          <a:solidFill>
                            <a:schemeClr val="bg1"/>
                          </a:solidFill>
                          <a:effectLst/>
                          <a:latin typeface="Calibri"/>
                        </a:rPr>
                        <a:t>License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9" action="ppaction://hlinksldjump"/>
                        </a:rPr>
                        <a:t>Return to Examples</a:t>
                      </a:r>
                      <a:endParaRPr lang="en-GB" sz="1400" b="0" i="0" u="none" strike="noStrike" dirty="0" smtClean="0">
                        <a:solidFill>
                          <a:srgbClr val="000000"/>
                        </a:solidFill>
                        <a:effectLst/>
                        <a:latin typeface="+mn-lt"/>
                      </a:endParaRPr>
                    </a:p>
                    <a:p>
                      <a:pPr algn="ctr" fontAlgn="ct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3">
                  <a:txBody>
                    <a:bodyPr/>
                    <a:lstStyle/>
                    <a:p>
                      <a:pPr algn="ctr" fontAlgn="ctr"/>
                      <a:r>
                        <a:rPr lang="en-GB" sz="1400" b="0" i="0" u="none" strike="noStrike" dirty="0">
                          <a:solidFill>
                            <a:srgbClr val="000000"/>
                          </a:solidFill>
                          <a:effectLst/>
                          <a:latin typeface="Calibri"/>
                        </a:rPr>
                        <a:t>Individual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dirty="0">
                          <a:solidFill>
                            <a:srgbClr val="000000"/>
                          </a:solidFill>
                          <a:effectLst/>
                          <a:latin typeface="Calibri"/>
                        </a:rPr>
                        <a:t>Cross-Subsidies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Quality/Technical </a:t>
                      </a:r>
                      <a:r>
                        <a:rPr lang="en-GB" sz="1400" b="0" i="0" u="none" strike="noStrike" dirty="0" smtClean="0">
                          <a:solidFill>
                            <a:schemeClr val="bg1"/>
                          </a:solidFill>
                          <a:effectLst/>
                          <a:latin typeface="Calibri"/>
                        </a:rPr>
                        <a:t>Standards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 </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5"/>
                  </a:ext>
                </a:extLst>
              </a:tr>
              <a:tr h="243062">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Technical </a:t>
                      </a:r>
                      <a:r>
                        <a:rPr lang="en-GB" sz="1400" b="0" i="0" u="none" strike="noStrike" dirty="0" smtClean="0">
                          <a:solidFill>
                            <a:schemeClr val="bg1"/>
                          </a:solidFill>
                          <a:effectLst/>
                          <a:latin typeface="Calibri"/>
                        </a:rPr>
                        <a:t>Assistance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6"/>
                  </a:ext>
                </a:extLst>
              </a:tr>
              <a:tr h="48612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a:solidFill>
                            <a:srgbClr val="000000"/>
                          </a:solidFill>
                          <a:effectLst/>
                          <a:latin typeface="Calibri"/>
                        </a:rPr>
                        <a:t>Tax Exemptions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Capacity Building/ Awareness Raising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729184">
                <a:tc rowSpan="4">
                  <a:txBody>
                    <a:bodyPr/>
                    <a:lstStyle/>
                    <a:p>
                      <a:pPr algn="ctr" fontAlgn="ctr"/>
                      <a:r>
                        <a:rPr lang="en-GB" sz="1400" b="0" i="0" u="none" strike="noStrike" dirty="0">
                          <a:solidFill>
                            <a:schemeClr val="bg1"/>
                          </a:solidFill>
                          <a:effectLst/>
                          <a:latin typeface="Calibri"/>
                        </a:rPr>
                        <a:t>Standalone </a:t>
                      </a:r>
                      <a:r>
                        <a:rPr lang="en-GB" sz="1400" b="0" i="0" u="none" strike="noStrike" dirty="0" smtClean="0">
                          <a:solidFill>
                            <a:schemeClr val="bg1"/>
                          </a:solidFill>
                          <a:effectLst/>
                          <a:latin typeface="Calibri"/>
                        </a:rPr>
                        <a:t>systems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2" action="ppaction://hlinksldjump"/>
                        </a:rPr>
                        <a:t>Return to Examples</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3" action="ppaction://hlinksldjump"/>
                        </a:rPr>
                        <a:t>Return to Examples</a:t>
                      </a: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Market </a:t>
                      </a:r>
                      <a:r>
                        <a:rPr lang="en-GB" sz="1400" b="0" i="0" u="none" strike="noStrike" dirty="0" smtClean="0">
                          <a:solidFill>
                            <a:schemeClr val="bg1"/>
                          </a:solidFill>
                          <a:effectLst/>
                          <a:latin typeface="Calibri"/>
                        </a:rPr>
                        <a:t>Information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4" action="ppaction://hlinksldjump"/>
                        </a:rPr>
                        <a:t>Return to Examples </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FC3"/>
                    </a:solidFill>
                  </a:tcPr>
                </a:tc>
                <a:extLst>
                  <a:ext uri="{0D108BD9-81ED-4DB2-BD59-A6C34878D82A}">
                    <a16:rowId xmlns:a16="http://schemas.microsoft.com/office/drawing/2014/main" val="10008"/>
                  </a:ext>
                </a:extLst>
              </a:tr>
              <a:tr h="243062">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Demand Promotion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54270">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43062">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dirty="0"/>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gridSpan="2" vMerge="1">
                  <a:txBody>
                    <a:bodyPr/>
                    <a:lstStyle/>
                    <a:p>
                      <a:endParaRPr lang="en-GB" dirty="0"/>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vMerge="1">
                  <a:txBody>
                    <a:bodyPr/>
                    <a:lstStyle/>
                    <a:p>
                      <a:endParaRPr lang="en-GB"/>
                    </a:p>
                  </a:txBody>
                  <a:tcPr/>
                </a:tc>
                <a:tc vMerge="1">
                  <a:txBody>
                    <a:bodyPr/>
                    <a:lstStyle/>
                    <a:p>
                      <a:endParaRPr lang="en-GB" dirty="0"/>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rPr>
                        <a:t>National Energy Planning </a:t>
                      </a:r>
                      <a:r>
                        <a:rPr lang="en-GB" sz="1400" b="0" i="0" u="none" strike="noStrike" dirty="0" smtClean="0">
                          <a:solidFill>
                            <a:schemeClr val="bg1"/>
                          </a:solidFill>
                          <a:effectLst/>
                          <a:latin typeface="+mn-lt"/>
                          <a:hlinkClick r:id="rId15"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7D"/>
                    </a:solidFill>
                  </a:tcPr>
                </a:tc>
                <a:extLst>
                  <a:ext uri="{0D108BD9-81ED-4DB2-BD59-A6C34878D82A}">
                    <a16:rowId xmlns:a16="http://schemas.microsoft.com/office/drawing/2014/main" val="10011"/>
                  </a:ext>
                </a:extLst>
              </a:tr>
            </a:tbl>
          </a:graphicData>
        </a:graphic>
      </p:graphicFrame>
      <p:sp>
        <p:nvSpPr>
          <p:cNvPr id="5" name="TextBox 4">
            <a:hlinkClick r:id="rId16"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7" action="ppaction://hlinksldjump"/>
              </a:rPr>
              <a:t>CATEGORY DASHBOARD</a:t>
            </a:r>
            <a:endParaRPr lang="en-GB" dirty="0"/>
          </a:p>
        </p:txBody>
      </p:sp>
      <p:sp>
        <p:nvSpPr>
          <p:cNvPr id="6" name="TextBox 5">
            <a:hlinkClick r:id="rId16"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8" action="ppaction://hlinksldjump"/>
              </a:rPr>
              <a:t>EXAMPLES TABLE</a:t>
            </a:r>
            <a:endParaRPr lang="en-GB" dirty="0"/>
          </a:p>
        </p:txBody>
      </p:sp>
    </p:spTree>
    <p:extLst>
      <p:ext uri="{BB962C8B-B14F-4D97-AF65-F5344CB8AC3E}">
        <p14:creationId xmlns:p14="http://schemas.microsoft.com/office/powerpoint/2010/main" val="34899422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eckenlampe.jpg"/>
          <p:cNvPicPr>
            <a:picLocks noChangeAspect="1"/>
          </p:cNvPicPr>
          <p:nvPr/>
        </p:nvPicPr>
        <p:blipFill>
          <a:blip r:embed="rId2" cstate="screen"/>
          <a:stretch>
            <a:fillRect/>
          </a:stretch>
        </p:blipFill>
        <p:spPr>
          <a:xfrm>
            <a:off x="4733397" y="0"/>
            <a:ext cx="2725205" cy="2725205"/>
          </a:xfrm>
          <a:prstGeom prst="rect">
            <a:avLst/>
          </a:prstGeom>
        </p:spPr>
      </p:pic>
      <p:sp>
        <p:nvSpPr>
          <p:cNvPr id="3" name="Title 1"/>
          <p:cNvSpPr txBox="1">
            <a:spLocks/>
          </p:cNvSpPr>
          <p:nvPr/>
        </p:nvSpPr>
        <p:spPr>
          <a:xfrm>
            <a:off x="299355" y="1050925"/>
            <a:ext cx="11637818" cy="54478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smtClean="0">
                <a:solidFill>
                  <a:schemeClr val="accent1">
                    <a:lumMod val="75000"/>
                  </a:schemeClr>
                </a:solidFill>
              </a:rPr>
              <a:t>To find out more about any of the </a:t>
            </a:r>
            <a:br>
              <a:rPr lang="en-GB" dirty="0" smtClean="0">
                <a:solidFill>
                  <a:schemeClr val="accent1">
                    <a:lumMod val="75000"/>
                  </a:schemeClr>
                </a:solidFill>
              </a:rPr>
            </a:br>
            <a:r>
              <a:rPr lang="en-GB" dirty="0" smtClean="0">
                <a:solidFill>
                  <a:schemeClr val="accent1">
                    <a:lumMod val="75000"/>
                  </a:schemeClr>
                </a:solidFill>
              </a:rPr>
              <a:t>National Electrification categories, or explore </a:t>
            </a:r>
            <a:br>
              <a:rPr lang="en-GB" dirty="0" smtClean="0">
                <a:solidFill>
                  <a:schemeClr val="accent1">
                    <a:lumMod val="75000"/>
                  </a:schemeClr>
                </a:solidFill>
              </a:rPr>
            </a:br>
            <a:r>
              <a:rPr lang="en-GB" dirty="0" smtClean="0">
                <a:solidFill>
                  <a:schemeClr val="accent1">
                    <a:lumMod val="75000"/>
                  </a:schemeClr>
                </a:solidFill>
              </a:rPr>
              <a:t>any of the examples, please return to </a:t>
            </a:r>
            <a:br>
              <a:rPr lang="en-GB" dirty="0" smtClean="0">
                <a:solidFill>
                  <a:schemeClr val="accent1">
                    <a:lumMod val="75000"/>
                  </a:schemeClr>
                </a:solidFill>
              </a:rPr>
            </a:br>
            <a:r>
              <a:rPr lang="en-GB" dirty="0" smtClean="0">
                <a:solidFill>
                  <a:schemeClr val="accent1">
                    <a:lumMod val="75000"/>
                  </a:schemeClr>
                </a:solidFill>
              </a:rPr>
              <a:t>the </a:t>
            </a:r>
            <a:r>
              <a:rPr lang="en-GB" b="1" dirty="0" smtClean="0">
                <a:solidFill>
                  <a:schemeClr val="accent1">
                    <a:lumMod val="75000"/>
                  </a:schemeClr>
                </a:solidFill>
                <a:latin typeface="+mn-lt"/>
                <a:hlinkClick r:id="rId3" action="ppaction://hlinksldjump"/>
              </a:rPr>
              <a:t>Category Dashboard</a:t>
            </a:r>
            <a:r>
              <a:rPr lang="en-GB" dirty="0" smtClean="0">
                <a:solidFill>
                  <a:schemeClr val="accent1">
                    <a:lumMod val="75000"/>
                  </a:schemeClr>
                </a:solidFill>
                <a:latin typeface="+mn-lt"/>
                <a:hlinkClick r:id="rId3" action="ppaction://hlinksldjump"/>
              </a:rPr>
              <a:t> </a:t>
            </a:r>
            <a:r>
              <a:rPr lang="en-GB" dirty="0" smtClean="0">
                <a:solidFill>
                  <a:schemeClr val="accent1">
                    <a:lumMod val="75000"/>
                  </a:schemeClr>
                </a:solidFill>
              </a:rPr>
              <a:t>or </a:t>
            </a:r>
            <a:r>
              <a:rPr lang="en-GB" b="1" dirty="0" smtClean="0">
                <a:solidFill>
                  <a:schemeClr val="accent1">
                    <a:lumMod val="75000"/>
                  </a:schemeClr>
                </a:solidFill>
                <a:latin typeface="+mn-lt"/>
                <a:hlinkClick r:id="rId4" action="ppaction://hlinksldjump"/>
              </a:rPr>
              <a:t>Examples Table </a:t>
            </a:r>
            <a:r>
              <a:rPr lang="en-GB" b="1" dirty="0" smtClean="0">
                <a:solidFill>
                  <a:schemeClr val="accent1">
                    <a:lumMod val="75000"/>
                  </a:schemeClr>
                </a:solidFill>
                <a:latin typeface="+mn-lt"/>
              </a:rPr>
              <a:t/>
            </a:r>
            <a:br>
              <a:rPr lang="en-GB" b="1" dirty="0" smtClean="0">
                <a:solidFill>
                  <a:schemeClr val="accent1">
                    <a:lumMod val="75000"/>
                  </a:schemeClr>
                </a:solidFill>
                <a:latin typeface="+mn-lt"/>
              </a:rPr>
            </a:br>
            <a:r>
              <a:rPr lang="en-GB" dirty="0" smtClean="0">
                <a:solidFill>
                  <a:schemeClr val="accent1">
                    <a:lumMod val="75000"/>
                  </a:schemeClr>
                </a:solidFill>
              </a:rPr>
              <a:t>and select one of the links. </a:t>
            </a:r>
          </a:p>
        </p:txBody>
      </p:sp>
      <p:sp>
        <p:nvSpPr>
          <p:cNvPr id="6" name="TextBox 5"/>
          <p:cNvSpPr txBox="1"/>
          <p:nvPr/>
        </p:nvSpPr>
        <p:spPr>
          <a:xfrm>
            <a:off x="10813313" y="6493753"/>
            <a:ext cx="1378688"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5" action="ppaction://hlinksldjump"/>
              </a:rPr>
              <a:t>PREVIOUS</a:t>
            </a:r>
            <a:endParaRPr lang="en-GB" dirty="0"/>
          </a:p>
        </p:txBody>
      </p:sp>
      <p:sp>
        <p:nvSpPr>
          <p:cNvPr id="4" name="TextBox 3">
            <a:hlinkClick r:id="rId6" action="ppaction://hlinksldjump"/>
          </p:cNvPr>
          <p:cNvSpPr txBox="1"/>
          <p:nvPr/>
        </p:nvSpPr>
        <p:spPr>
          <a:xfrm>
            <a:off x="10813312" y="6119336"/>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TextBox 4">
            <a:hlinkClick r:id="rId6" action="ppaction://hlinksldjump"/>
          </p:cNvPr>
          <p:cNvSpPr txBox="1"/>
          <p:nvPr/>
        </p:nvSpPr>
        <p:spPr>
          <a:xfrm>
            <a:off x="10813312" y="5750004"/>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Tree>
    <p:extLst>
      <p:ext uri="{BB962C8B-B14F-4D97-AF65-F5344CB8AC3E}">
        <p14:creationId xmlns:p14="http://schemas.microsoft.com/office/powerpoint/2010/main" val="3837863494"/>
      </p:ext>
    </p:extLst>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143977"/>
            <a:ext cx="10907486" cy="788765"/>
          </a:xfrm>
        </p:spPr>
        <p:txBody>
          <a:bodyPr>
            <a:normAutofit/>
          </a:bodyPr>
          <a:lstStyle/>
          <a:p>
            <a:pPr lvl="0"/>
            <a:r>
              <a:rPr lang="en-GB" sz="4000" dirty="0" smtClean="0">
                <a:solidFill>
                  <a:schemeClr val="accent1">
                    <a:lumMod val="75000"/>
                  </a:schemeClr>
                </a:solidFill>
              </a:rPr>
              <a:t>South Africa, Integrated National Electrification</a:t>
            </a:r>
            <a:endParaRPr lang="en-GB" sz="4000" dirty="0">
              <a:solidFill>
                <a:schemeClr val="accent1">
                  <a:lumMod val="75000"/>
                </a:schemeClr>
              </a:solidFill>
            </a:endParaRPr>
          </a:p>
        </p:txBody>
      </p:sp>
      <p:sp>
        <p:nvSpPr>
          <p:cNvPr id="5" name="Content Placeholder 4"/>
          <p:cNvSpPr>
            <a:spLocks noGrp="1"/>
          </p:cNvSpPr>
          <p:nvPr>
            <p:ph idx="1"/>
          </p:nvPr>
        </p:nvSpPr>
        <p:spPr>
          <a:xfrm>
            <a:off x="185053" y="625845"/>
            <a:ext cx="12006947" cy="6183090"/>
          </a:xfrm>
        </p:spPr>
        <p:txBody>
          <a:bodyPr>
            <a:noAutofit/>
          </a:bodyPr>
          <a:lstStyle/>
          <a:p>
            <a:pPr marL="0" indent="0">
              <a:lnSpc>
                <a:spcPct val="100000"/>
              </a:lnSpc>
              <a:spcBef>
                <a:spcPts val="0"/>
              </a:spcBef>
              <a:buNone/>
            </a:pPr>
            <a:r>
              <a:rPr lang="en-GB" sz="1600" b="1" dirty="0">
                <a:solidFill>
                  <a:schemeClr val="accent1">
                    <a:lumMod val="75000"/>
                  </a:schemeClr>
                </a:solidFill>
                <a:latin typeface="+mj-lt"/>
              </a:rPr>
              <a:t>Categories </a:t>
            </a:r>
          </a:p>
          <a:p>
            <a:pPr marL="0" indent="0">
              <a:lnSpc>
                <a:spcPct val="100000"/>
              </a:lnSpc>
              <a:spcBef>
                <a:spcPts val="0"/>
              </a:spcBef>
              <a:buNone/>
            </a:pPr>
            <a:r>
              <a:rPr lang="en-GB" sz="1600" dirty="0">
                <a:latin typeface="+mj-lt"/>
              </a:rPr>
              <a:t>(</a:t>
            </a:r>
            <a:r>
              <a:rPr lang="en-GB" sz="1600" dirty="0" smtClean="0">
                <a:latin typeface="+mj-lt"/>
              </a:rPr>
              <a:t>highlighted):</a:t>
            </a:r>
            <a:endParaRPr lang="en-GB" sz="1600" dirty="0">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r>
              <a:rPr lang="en-GB" sz="1600" b="1" dirty="0" smtClean="0">
                <a:solidFill>
                  <a:schemeClr val="accent1">
                    <a:lumMod val="75000"/>
                  </a:schemeClr>
                </a:solidFill>
                <a:latin typeface="+mj-lt"/>
              </a:rPr>
              <a:t/>
            </a:r>
            <a:br>
              <a:rPr lang="en-GB" sz="1600" b="1" dirty="0" smtClean="0">
                <a:solidFill>
                  <a:schemeClr val="accent1">
                    <a:lumMod val="75000"/>
                  </a:schemeClr>
                </a:solidFill>
                <a:latin typeface="+mj-lt"/>
              </a:rPr>
            </a:b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r>
              <a:rPr lang="en-GB" sz="1600" b="1" dirty="0" smtClean="0">
                <a:solidFill>
                  <a:schemeClr val="accent1">
                    <a:lumMod val="75000"/>
                  </a:schemeClr>
                </a:solidFill>
                <a:latin typeface="+mj-lt"/>
              </a:rPr>
              <a:t>Description </a:t>
            </a:r>
            <a:r>
              <a:rPr lang="en-GB" sz="1600" b="1" dirty="0">
                <a:solidFill>
                  <a:schemeClr val="accent1">
                    <a:lumMod val="75000"/>
                  </a:schemeClr>
                </a:solidFill>
                <a:latin typeface="+mj-lt"/>
              </a:rPr>
              <a:t>- </a:t>
            </a:r>
            <a:r>
              <a:rPr lang="en-GB" sz="1600" dirty="0">
                <a:latin typeface="+mj-lt"/>
              </a:rPr>
              <a:t>In 2001 the DoE mandated that not only Eskom but also registered municipalities could receive national funding to roll out the national electrification programme.  Remote areas that did not have any electrification plans for the next 3 years were identified and provincial concessions were granted to six consortia of private companies who were given exclusive rights to operate in those areas. The concessionaires acted like small local utilities </a:t>
            </a:r>
            <a:r>
              <a:rPr lang="en-GB" sz="1600" dirty="0" smtClean="0">
                <a:latin typeface="+mj-lt"/>
              </a:rPr>
              <a:t>providing </a:t>
            </a:r>
            <a:r>
              <a:rPr lang="en-GB" sz="1600" dirty="0">
                <a:latin typeface="+mj-lt"/>
              </a:rPr>
              <a:t>an electricity service to households. The government provided capital </a:t>
            </a:r>
            <a:r>
              <a:rPr lang="en-GB" sz="1600" dirty="0" smtClean="0">
                <a:latin typeface="+mj-lt"/>
              </a:rPr>
              <a:t>and </a:t>
            </a:r>
            <a:r>
              <a:rPr lang="en-GB" sz="1600" dirty="0">
                <a:latin typeface="+mj-lt"/>
              </a:rPr>
              <a:t>operational cost subsidies for on-going </a:t>
            </a:r>
            <a:r>
              <a:rPr lang="en-GB" sz="1600" dirty="0" smtClean="0">
                <a:latin typeface="+mj-lt"/>
              </a:rPr>
              <a:t>maintenance </a:t>
            </a:r>
            <a:r>
              <a:rPr lang="en-GB" sz="1600" dirty="0">
                <a:latin typeface="+mj-lt"/>
              </a:rPr>
              <a:t>to support off-grid solar &amp; low-cost technologies. </a:t>
            </a:r>
            <a:r>
              <a:rPr lang="en-GB" sz="1600" dirty="0" smtClean="0">
                <a:latin typeface="+mj-lt"/>
              </a:rPr>
              <a:t>The </a:t>
            </a:r>
            <a:r>
              <a:rPr lang="en-GB" sz="1600" dirty="0">
                <a:latin typeface="+mj-lt"/>
              </a:rPr>
              <a:t>capital subsidy was 80% of the cost of the system, with the rest being financed by the concessionaire. </a:t>
            </a:r>
            <a:r>
              <a:rPr lang="en-GB" sz="1600" dirty="0" smtClean="0">
                <a:latin typeface="+mj-lt"/>
              </a:rPr>
              <a:t>Free </a:t>
            </a:r>
            <a:r>
              <a:rPr lang="en-GB" sz="1600" dirty="0">
                <a:latin typeface="+mj-lt"/>
              </a:rPr>
              <a:t>Basic Electricity (FBE) was introduced in 2004, with the national utility and local government funding the remaining connections.  This integrated approach to national electrification continues today, with Eskom stating in 2016 that, together with municipalities and the DoE, the utility will spend R17.6bn (US$1.25bn) over the next three years to connect 840,000 households to the </a:t>
            </a:r>
            <a:r>
              <a:rPr lang="en-GB" sz="1600" dirty="0" smtClean="0">
                <a:latin typeface="+mj-lt"/>
              </a:rPr>
              <a:t>           grid</a:t>
            </a:r>
            <a:r>
              <a:rPr lang="en-GB" sz="1600" dirty="0">
                <a:latin typeface="+mj-lt"/>
              </a:rPr>
              <a:t>.  An additional </a:t>
            </a:r>
            <a:r>
              <a:rPr lang="en-GB" sz="1600" dirty="0" smtClean="0">
                <a:latin typeface="+mj-lt"/>
              </a:rPr>
              <a:t>70, </a:t>
            </a:r>
            <a:r>
              <a:rPr lang="en-GB" sz="1600" dirty="0">
                <a:latin typeface="+mj-lt"/>
              </a:rPr>
              <a:t>000 households will be connected through non-grid solar electrification programmes countrywide.</a:t>
            </a:r>
          </a:p>
          <a:p>
            <a:pPr marL="0" indent="0">
              <a:spcBef>
                <a:spcPts val="0"/>
              </a:spcBef>
              <a:buNone/>
            </a:pPr>
            <a:r>
              <a:rPr lang="en-GB" sz="1600" dirty="0" smtClean="0">
                <a:latin typeface="+mj-lt"/>
              </a:rPr>
              <a:t>.</a:t>
            </a:r>
            <a:endParaRPr lang="en-GB" sz="1600" dirty="0">
              <a:latin typeface="+mj-lt"/>
            </a:endParaRPr>
          </a:p>
          <a:p>
            <a:pPr marL="0" indent="0">
              <a:spcBef>
                <a:spcPts val="0"/>
              </a:spcBef>
              <a:buNone/>
            </a:pPr>
            <a:endParaRPr lang="en-GB" sz="1600" dirty="0">
              <a:latin typeface="+mj-lt"/>
              <a:ea typeface="+mj-ea"/>
              <a:cs typeface="+mj-cs"/>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6" name="Picture 5" descr="strommast_06.jpg"/>
          <p:cNvPicPr>
            <a:picLocks noChangeAspect="1"/>
          </p:cNvPicPr>
          <p:nvPr/>
        </p:nvPicPr>
        <p:blipFill>
          <a:blip r:embed="rId3" cstate="screen"/>
          <a:stretch>
            <a:fillRect/>
          </a:stretch>
        </p:blipFill>
        <p:spPr>
          <a:xfrm>
            <a:off x="10574626" y="2883877"/>
            <a:ext cx="1617374" cy="1617374"/>
          </a:xfrm>
          <a:prstGeom prst="rect">
            <a:avLst/>
          </a:prstGeom>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8753" y="735988"/>
            <a:ext cx="7724775" cy="4101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8318668"/>
      </p:ext>
    </p:extLst>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1629" y="761996"/>
            <a:ext cx="11331390" cy="5943600"/>
          </a:xfrm>
        </p:spPr>
        <p:txBody>
          <a:bodyPr>
            <a:noAutofit/>
          </a:bodyPr>
          <a:lstStyle/>
          <a:p>
            <a:pPr marL="0" indent="0">
              <a:buNone/>
            </a:pPr>
            <a:r>
              <a:rPr lang="en-GB" sz="1600" b="1" dirty="0">
                <a:solidFill>
                  <a:schemeClr val="accent1">
                    <a:lumMod val="75000"/>
                  </a:schemeClr>
                </a:solidFill>
                <a:latin typeface="+mj-lt"/>
                <a:ea typeface="+mj-ea"/>
                <a:cs typeface="+mj-cs"/>
              </a:rPr>
              <a:t>Context</a:t>
            </a:r>
            <a:r>
              <a:rPr lang="en-GB" sz="1600" b="1" dirty="0" smtClean="0">
                <a:solidFill>
                  <a:schemeClr val="accent1">
                    <a:lumMod val="75000"/>
                  </a:schemeClr>
                </a:solidFill>
                <a:latin typeface="+mj-lt"/>
                <a:ea typeface="+mj-ea"/>
                <a:cs typeface="+mj-cs"/>
              </a:rPr>
              <a:t>: </a:t>
            </a:r>
            <a:r>
              <a:rPr lang="en-GB" sz="1600" dirty="0">
                <a:latin typeface="+mj-lt"/>
                <a:ea typeface="+mj-ea"/>
                <a:cs typeface="+mj-cs"/>
              </a:rPr>
              <a:t>In 2000, the installed electricity capacity in South Africa was 43,650 MW, </a:t>
            </a:r>
            <a:r>
              <a:rPr lang="en-GB" sz="1600" dirty="0" smtClean="0">
                <a:latin typeface="+mj-lt"/>
                <a:ea typeface="+mj-ea"/>
                <a:cs typeface="+mj-cs"/>
              </a:rPr>
              <a:t>representing </a:t>
            </a:r>
            <a:r>
              <a:rPr lang="en-GB" sz="1600" dirty="0">
                <a:latin typeface="+mj-lt"/>
                <a:ea typeface="+mj-ea"/>
                <a:cs typeface="+mj-cs"/>
              </a:rPr>
              <a:t>well over a third of the African continent’s total installed capacity. Electricity was produced mainly from coal (94%). Eskom – the national power utility – generated 97% of the electricity. Around 55% of the distribution was managed by Eskom and 45% by </a:t>
            </a:r>
            <a:r>
              <a:rPr lang="en-GB" sz="1600" dirty="0" smtClean="0">
                <a:latin typeface="+mj-lt"/>
                <a:ea typeface="+mj-ea"/>
                <a:cs typeface="+mj-cs"/>
              </a:rPr>
              <a:t>municipalities</a:t>
            </a:r>
            <a:r>
              <a:rPr lang="en-GB" sz="1600" dirty="0">
                <a:latin typeface="+mj-lt"/>
                <a:ea typeface="+mj-ea"/>
                <a:cs typeface="+mj-cs"/>
              </a:rPr>
              <a:t>. No new generation capacity had been built since 1994.  South Africa had one of the lowest electricity tariffs in the world with an average selling price </a:t>
            </a:r>
            <a:r>
              <a:rPr lang="en-GB" sz="1600" dirty="0" smtClean="0">
                <a:latin typeface="+mj-lt"/>
                <a:ea typeface="+mj-ea"/>
                <a:cs typeface="+mj-cs"/>
              </a:rPr>
              <a:t>of </a:t>
            </a:r>
            <a:r>
              <a:rPr lang="en-GB" sz="1600" dirty="0">
                <a:latin typeface="+mj-lt"/>
                <a:ea typeface="+mj-ea"/>
                <a:cs typeface="+mj-cs"/>
              </a:rPr>
              <a:t>around </a:t>
            </a:r>
            <a:r>
              <a:rPr lang="en-GB" sz="1600" dirty="0" smtClean="0">
                <a:latin typeface="+mj-lt"/>
                <a:ea typeface="+mj-ea"/>
                <a:cs typeface="+mj-cs"/>
              </a:rPr>
              <a:t>US$0.027 </a:t>
            </a:r>
            <a:r>
              <a:rPr lang="en-GB" sz="1600" dirty="0">
                <a:latin typeface="+mj-lt"/>
                <a:ea typeface="+mj-ea"/>
                <a:cs typeface="+mj-cs"/>
              </a:rPr>
              <a:t>per kWh.  Over the next few years, strong economic growth, rapid industrialisation and a massive electrification programme meant that Eskom’s surplus capacity was reduced to below safe production levels. In January 2008, massive power outages occurred nationwide. The integrated resource plan 2010 (IRP 2010) identified the energy sources mix required over a 20 year planning horizon to 2030, of which 17,800 MW should be met from renewable </a:t>
            </a:r>
            <a:r>
              <a:rPr lang="en-GB" sz="1600" dirty="0" smtClean="0">
                <a:latin typeface="+mj-lt"/>
                <a:ea typeface="+mj-ea"/>
                <a:cs typeface="+mj-cs"/>
              </a:rPr>
              <a:t>energy, </a:t>
            </a:r>
            <a:r>
              <a:rPr lang="en-GB" sz="1600" dirty="0">
                <a:latin typeface="+mj-lt"/>
                <a:ea typeface="+mj-ea"/>
                <a:cs typeface="+mj-cs"/>
              </a:rPr>
              <a:t>with 5,000 MW to be operational by 2019 and a further 2,000 MW by 2020.  The rate of electrification has continued to increased steadily from 77.1% in 2002 to 85.5% in 2015. The current National Development Plan requires the development of 10,000 MW of additional electricity generation capacity by 2020, against the 2013 baseline of about 44,000 MW.  In 2016, Eskom (the national power utility) stated that the renewable energy “Independent Power Producer Procurement Programme” was on course to procure 6,925 MW of renewable energy by 2020 from onshore wind (3,500 MW), CSP (600 MW), solar PV (2,700 MW) and small hydro, biomass, biogas and landfill gas (combined 125 MW).  Government is hoping to build 9.6 GW of nuclear power by 2030 to address power supply issues, but concerns are mounting over how it will be financed. </a:t>
            </a:r>
            <a:endParaRPr lang="en-GB" sz="1600" dirty="0" smtClean="0">
              <a:latin typeface="+mj-lt"/>
              <a:ea typeface="+mj-ea"/>
              <a:cs typeface="+mj-cs"/>
            </a:endParaRPr>
          </a:p>
          <a:p>
            <a:pPr marL="0" indent="0">
              <a:buNone/>
            </a:pPr>
            <a:r>
              <a:rPr lang="en-GB" sz="1600" b="1" dirty="0">
                <a:solidFill>
                  <a:schemeClr val="accent1">
                    <a:lumMod val="75000"/>
                  </a:schemeClr>
                </a:solidFill>
                <a:latin typeface="+mj-lt"/>
                <a:ea typeface="+mj-ea"/>
                <a:cs typeface="+mj-cs"/>
              </a:rPr>
              <a:t>Objectives: </a:t>
            </a:r>
            <a:r>
              <a:rPr lang="en-GB" sz="1600" dirty="0">
                <a:latin typeface="+mj-lt"/>
                <a:ea typeface="+mj-ea"/>
                <a:cs typeface="+mj-cs"/>
              </a:rPr>
              <a:t>"Electricity for all“ - </a:t>
            </a:r>
            <a:r>
              <a:rPr lang="en-GB" sz="1600" dirty="0" smtClean="0">
                <a:latin typeface="+mj-lt"/>
                <a:ea typeface="+mj-ea"/>
                <a:cs typeface="+mj-cs"/>
              </a:rPr>
              <a:t>the </a:t>
            </a:r>
            <a:r>
              <a:rPr lang="en-GB" sz="1600" dirty="0">
                <a:latin typeface="+mj-lt"/>
                <a:ea typeface="+mj-ea"/>
                <a:cs typeface="+mj-cs"/>
              </a:rPr>
              <a:t>government's Integrated National Electrification Programme (INEP) had a target of access to electricity for all formal households by 2025.  At the start of the programme, there were about 8 million formal households in South Africa (housing a population of approximately 40 million).  Eskom estimated that about 13 million people were connected to an electricity supply (equivalent to about 3m households).  INEP was therefore initially targeting about 5m households over 25 years, though population growth – reaching 60m by 2015 – has meant that this target is now over 10m new connections.</a:t>
            </a:r>
          </a:p>
          <a:p>
            <a:pPr marL="0" indent="0">
              <a:buNone/>
            </a:pPr>
            <a:r>
              <a:rPr lang="en-GB" sz="1600" b="1" dirty="0" smtClean="0">
                <a:solidFill>
                  <a:schemeClr val="accent1">
                    <a:lumMod val="75000"/>
                  </a:schemeClr>
                </a:solidFill>
                <a:latin typeface="+mj-lt"/>
                <a:ea typeface="+mj-ea"/>
                <a:cs typeface="+mj-cs"/>
              </a:rPr>
              <a:t>Legal </a:t>
            </a:r>
            <a:r>
              <a:rPr lang="en-GB" sz="1600" b="1" dirty="0">
                <a:solidFill>
                  <a:schemeClr val="accent1">
                    <a:lumMod val="75000"/>
                  </a:schemeClr>
                </a:solidFill>
                <a:latin typeface="+mj-lt"/>
                <a:ea typeface="+mj-ea"/>
                <a:cs typeface="+mj-cs"/>
              </a:rPr>
              <a:t>Basis: </a:t>
            </a:r>
            <a:r>
              <a:rPr lang="en-GB" sz="1600" dirty="0">
                <a:latin typeface="+mj-lt"/>
                <a:ea typeface="+mj-ea"/>
                <a:cs typeface="+mj-cs"/>
              </a:rPr>
              <a:t>The Energy White Paper of 1998 gave policy direction to establish a National Electrification programme and the Integrated National Electrification Programme (INEP) was established in 2000.  It became fully operational in 2001/2. Non-grid electrification become formally part of the National Electrification programme with the establishment of INEP.</a:t>
            </a:r>
          </a:p>
        </p:txBody>
      </p:sp>
      <p:sp>
        <p:nvSpPr>
          <p:cNvPr id="6" name="Title 1"/>
          <p:cNvSpPr>
            <a:spLocks noGrp="1"/>
          </p:cNvSpPr>
          <p:nvPr>
            <p:ph type="title"/>
          </p:nvPr>
        </p:nvSpPr>
        <p:spPr>
          <a:xfrm>
            <a:off x="586553" y="0"/>
            <a:ext cx="10907486" cy="788765"/>
          </a:xfrm>
        </p:spPr>
        <p:txBody>
          <a:bodyPr>
            <a:normAutofit/>
          </a:bodyPr>
          <a:lstStyle/>
          <a:p>
            <a:pPr lvl="0"/>
            <a:r>
              <a:rPr lang="en-GB" sz="4000" dirty="0" smtClean="0">
                <a:solidFill>
                  <a:schemeClr val="accent1">
                    <a:lumMod val="75000"/>
                  </a:schemeClr>
                </a:solidFill>
              </a:rPr>
              <a:t>South Africa, Integrated National Electrification</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330394709"/>
      </p:ext>
    </p:extLst>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5474" y="682862"/>
            <a:ext cx="11789230" cy="5921829"/>
          </a:xfrm>
        </p:spPr>
        <p:txBody>
          <a:bodyPr>
            <a:noAutofit/>
          </a:bodyPr>
          <a:lstStyle/>
          <a:p>
            <a:pPr marL="0" indent="0">
              <a:buNone/>
            </a:pPr>
            <a:r>
              <a:rPr lang="en-GB" sz="1600" b="1" dirty="0">
                <a:solidFill>
                  <a:schemeClr val="accent1">
                    <a:lumMod val="75000"/>
                  </a:schemeClr>
                </a:solidFill>
                <a:latin typeface="+mj-lt"/>
              </a:rPr>
              <a:t>Institutions, Roles and Responsibilities</a:t>
            </a:r>
            <a:r>
              <a:rPr lang="en-GB" sz="1600" dirty="0">
                <a:latin typeface="+mj-lt"/>
              </a:rPr>
              <a:t>: </a:t>
            </a:r>
            <a:endParaRPr lang="en-GB" sz="1600" dirty="0" smtClean="0">
              <a:latin typeface="+mj-lt"/>
            </a:endParaRPr>
          </a:p>
          <a:p>
            <a:pPr>
              <a:spcBef>
                <a:spcPts val="600"/>
              </a:spcBef>
            </a:pPr>
            <a:r>
              <a:rPr lang="en-GB" sz="1600" dirty="0">
                <a:latin typeface="+mj-lt"/>
              </a:rPr>
              <a:t>The Department of Energy (DoE) is responsible for monitoring the performance of Municipalities regarding electrification, and ensuring that corrective measures are taken in case of poor or non-performance.  A DoE department devoted to INEP was </a:t>
            </a:r>
            <a:r>
              <a:rPr lang="en-GB" sz="1600" dirty="0" smtClean="0">
                <a:latin typeface="+mj-lt"/>
              </a:rPr>
              <a:t>established</a:t>
            </a:r>
            <a:r>
              <a:rPr lang="en-GB" sz="1600" dirty="0">
                <a:latin typeface="+mj-lt"/>
              </a:rPr>
              <a:t>.</a:t>
            </a:r>
          </a:p>
          <a:p>
            <a:pPr>
              <a:spcBef>
                <a:spcPts val="600"/>
              </a:spcBef>
            </a:pPr>
            <a:r>
              <a:rPr lang="en-GB" sz="1600" dirty="0">
                <a:latin typeface="+mj-lt"/>
              </a:rPr>
              <a:t>Eskom is the national electricity utility of South Africa and is the largest producer of electricity in Africa</a:t>
            </a:r>
          </a:p>
          <a:p>
            <a:pPr>
              <a:spcBef>
                <a:spcPts val="600"/>
              </a:spcBef>
            </a:pPr>
            <a:r>
              <a:rPr lang="en-GB" sz="1600" dirty="0">
                <a:latin typeface="+mj-lt"/>
              </a:rPr>
              <a:t>The National Energy Regulator of South Africa (NERSA) has the mandate to regulate the electricity, piped-gas and petroleum pipelines industries in terms of the Electricity Regulation Act (2006), the  Gas Act (2001), and Petroleum Pipelines Act (2003).</a:t>
            </a:r>
          </a:p>
          <a:p>
            <a:pPr>
              <a:spcBef>
                <a:spcPts val="600"/>
              </a:spcBef>
            </a:pPr>
            <a:r>
              <a:rPr lang="en-GB" sz="1600" dirty="0">
                <a:latin typeface="+mj-lt"/>
              </a:rPr>
              <a:t>Other Government Departments including Public Enterprises (DPE), Environmental Affairs (DEA), Trade &amp; Industry (DTI) play a </a:t>
            </a:r>
            <a:r>
              <a:rPr lang="en-GB" sz="1600" dirty="0" smtClean="0">
                <a:latin typeface="+mj-lt"/>
              </a:rPr>
              <a:t>significant </a:t>
            </a:r>
            <a:r>
              <a:rPr lang="en-GB" sz="1600" dirty="0">
                <a:latin typeface="+mj-lt"/>
              </a:rPr>
              <a:t>role with regard to the priorities and focus for national electrification.</a:t>
            </a:r>
          </a:p>
          <a:p>
            <a:pPr>
              <a:spcBef>
                <a:spcPts val="600"/>
              </a:spcBef>
            </a:pPr>
            <a:r>
              <a:rPr lang="en-GB" sz="1600" dirty="0">
                <a:latin typeface="+mj-lt"/>
              </a:rPr>
              <a:t>The Central Energy Fund (CEF) is a state-owned national energy utility entity that reports to DoE.  It contributes to national energy security through commercial operations and developmental projects.</a:t>
            </a:r>
          </a:p>
          <a:p>
            <a:pPr>
              <a:spcBef>
                <a:spcPts val="600"/>
              </a:spcBef>
            </a:pPr>
            <a:r>
              <a:rPr lang="en-GB" sz="1600" dirty="0">
                <a:latin typeface="+mj-lt"/>
              </a:rPr>
              <a:t>The  South African National Energy Development Institute (SANEDI) is a state-owned entity whose main function is to direct, monitor and conduct applied energy research &amp; development, demonstration &amp; deployment, as well to undertake specific measures to promote the uptake of Green Energy and Energy Efficiency in South Africa</a:t>
            </a:r>
            <a:r>
              <a:rPr lang="en-GB" sz="1600" dirty="0" smtClean="0">
                <a:latin typeface="+mj-lt"/>
              </a:rPr>
              <a:t>.</a:t>
            </a:r>
          </a:p>
          <a:p>
            <a:pPr marL="0" indent="0">
              <a:buNone/>
            </a:pPr>
            <a:r>
              <a:rPr lang="en-GB" sz="1600" b="1" dirty="0" smtClean="0">
                <a:solidFill>
                  <a:schemeClr val="accent1">
                    <a:lumMod val="75000"/>
                  </a:schemeClr>
                </a:solidFill>
              </a:rPr>
              <a:t>Interventions</a:t>
            </a:r>
            <a:r>
              <a:rPr lang="en-GB" sz="1600" b="1" dirty="0">
                <a:solidFill>
                  <a:schemeClr val="accent1">
                    <a:lumMod val="75000"/>
                  </a:schemeClr>
                </a:solidFill>
              </a:rPr>
              <a:t>: </a:t>
            </a:r>
            <a:r>
              <a:rPr lang="en-GB" sz="1600" dirty="0">
                <a:latin typeface="+mj-lt"/>
              </a:rPr>
              <a:t>Prior to the announcement of </a:t>
            </a:r>
            <a:r>
              <a:rPr lang="en-GB" sz="1600" dirty="0" smtClean="0">
                <a:latin typeface="+mj-lt"/>
              </a:rPr>
              <a:t>the INEP </a:t>
            </a:r>
            <a:r>
              <a:rPr lang="en-GB" sz="1600" dirty="0">
                <a:latin typeface="+mj-lt"/>
              </a:rPr>
              <a:t>in 2001, electrification was concentrated only in urban areas. In 1993, only around 30% of households were electrified, which has increased to ~85% today. This was initially achieved mainly through extension of the main electricity grid.  The introduction of INEP broadened the scope of electrification, with an early focus on off-grid solar PV systems for rural areas.  The Department of Minerals and Energy (now the Department of Energy, DoE) appointed concessionaires with defined regional areas of operation equivalent to the country's provinces, and provides a capital subsidy of US$750  for each 50Wp Solar Home System installed.  Non-grid customers pay a connection fee of about US$15 for each system and a monthly service flat rate fee of about US$10.  The concessionaires own each SHS, and maintain the systems for as long as they are installed. The permitted tariffs are regulated by DoE and are set at a “reasonable” level for each concessionaire. The concessionaires have also established energy shops in many towns and villages that supply related energy technologies and bottled Liquid Petroleum Gas (LPG) to meet the needs for hot water and cooking. Municipalities subsidize customers’ monthly maintenance costs through the provision of Free Basic Electricity (50kWh/month).  Today, the source of electricity supply has broadened significantly with the Renewable Energy IPPP Program that has run four competitive tenders/auctions since 2011, which </a:t>
            </a:r>
            <a:r>
              <a:rPr lang="en-GB" sz="1600" dirty="0" smtClean="0">
                <a:latin typeface="+mj-lt"/>
              </a:rPr>
              <a:t>            have </a:t>
            </a:r>
            <a:r>
              <a:rPr lang="en-GB" sz="1600" dirty="0">
                <a:latin typeface="+mj-lt"/>
              </a:rPr>
              <a:t>seen US$19 billion in private investment, and a significant drop in the price of electricity sourced from renewable energy</a:t>
            </a:r>
            <a:r>
              <a:rPr lang="en-GB" sz="1600" dirty="0" smtClean="0">
                <a:latin typeface="+mj-lt"/>
              </a:rPr>
              <a:t>.</a:t>
            </a:r>
            <a:endParaRPr lang="en-GB" sz="1600" dirty="0">
              <a:latin typeface="+mj-lt"/>
            </a:endParaRP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South Africa, Integrated National Electrification</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019545287"/>
      </p:ext>
    </p:extLst>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889444"/>
            <a:ext cx="11549742" cy="5315404"/>
          </a:xfrm>
        </p:spPr>
        <p:txBody>
          <a:bodyPr>
            <a:noAutofit/>
          </a:bodyPr>
          <a:lstStyle/>
          <a:p>
            <a:pPr marL="0" indent="0">
              <a:buNone/>
            </a:pPr>
            <a:r>
              <a:rPr lang="en-GB" sz="1600" b="1" dirty="0" smtClean="0">
                <a:solidFill>
                  <a:schemeClr val="accent1">
                    <a:lumMod val="75000"/>
                  </a:schemeClr>
                </a:solidFill>
                <a:latin typeface="+mj-lt"/>
              </a:rPr>
              <a:t>Impacts </a:t>
            </a:r>
            <a:r>
              <a:rPr lang="en-GB" sz="1600" b="1" dirty="0">
                <a:solidFill>
                  <a:schemeClr val="accent1">
                    <a:lumMod val="75000"/>
                  </a:schemeClr>
                </a:solidFill>
                <a:latin typeface="+mj-lt"/>
              </a:rPr>
              <a:t>Achieved: </a:t>
            </a:r>
            <a:r>
              <a:rPr lang="en-GB" sz="1600" dirty="0">
                <a:latin typeface="+mj-lt"/>
              </a:rPr>
              <a:t>The Integrated National Electrification Plan (INEP) and its implementing partners have made remarkable progress in increasing access to electricity in South Africa. Electrification has more than doubled from 30% of the population in 1993 to 85% of formal housing in 2015. Over 5.2 million households were connected to the grid between 1994 and 2010. More than 12,000 schools were also grid connected and 3,000 schools were electrified with non-grid technology; 345 clinics in rural areas were supplied with non-grid electricity. By 2015, over 100,000 SHS systems were installed countrywide (though only around 60,000 are still operational).</a:t>
            </a:r>
          </a:p>
          <a:p>
            <a:pPr marL="0" indent="0">
              <a:buNone/>
            </a:pPr>
            <a:r>
              <a:rPr lang="en-GB" sz="1600" b="1" dirty="0" smtClean="0">
                <a:solidFill>
                  <a:schemeClr val="accent1">
                    <a:lumMod val="75000"/>
                  </a:schemeClr>
                </a:solidFill>
                <a:latin typeface="+mj-lt"/>
              </a:rPr>
              <a:t>Lessons Learned: </a:t>
            </a:r>
            <a:r>
              <a:rPr lang="en-GB" sz="1600" dirty="0">
                <a:latin typeface="+mj-lt"/>
              </a:rPr>
              <a:t>Rural electrification does not make commercial sense in South Africa – at best it can be a break-even commercial venture. Consumption levels of rural customers is so low that it is impossible to recover capital and operations cost from the tariffs alone.  The experience from South Africa has suggested that an effective renewable energy electrification programme needs: rural customers who understand renewable energy technology (and are prepared to use this for their main energy needs; mass roll-out to ensure local acceptability and scale for business; stable and effective electricity and renewable energy industry; ring-fenced 100% initial capital subsidy system – long term and transparent; integrated electrification planning and monitoring unit/agency; efficient project management systems; national/regional technical standards; effective financial and technical monitor systems (against set standards); multi-year funding to provide a guaranteed level of income; pre-paid meters (the most effective revenue collection method for </a:t>
            </a:r>
            <a:r>
              <a:rPr lang="en-GB" sz="1600" dirty="0" smtClean="0">
                <a:latin typeface="+mj-lt"/>
              </a:rPr>
              <a:t>renewable </a:t>
            </a:r>
            <a:r>
              <a:rPr lang="en-GB" sz="1600" dirty="0">
                <a:latin typeface="+mj-lt"/>
              </a:rPr>
              <a:t>energy electrification customers, and encourages graduation to grid-based technology); customers to make a financial contribution (connection fee) to ensure responsibility for service/infrastructure</a:t>
            </a:r>
            <a:r>
              <a:rPr lang="en-GB" sz="1600" dirty="0" smtClean="0">
                <a:latin typeface="+mj-lt"/>
              </a:rPr>
              <a:t>.</a:t>
            </a:r>
          </a:p>
          <a:p>
            <a:pPr marL="0" indent="0">
              <a:buNone/>
            </a:pPr>
            <a:r>
              <a:rPr lang="en-GB" sz="1600" b="1" dirty="0">
                <a:solidFill>
                  <a:schemeClr val="accent1">
                    <a:lumMod val="75000"/>
                  </a:schemeClr>
                </a:solidFill>
                <a:latin typeface="+mj-lt"/>
              </a:rPr>
              <a:t>Effectiveness: </a:t>
            </a:r>
            <a:r>
              <a:rPr lang="en-GB" sz="1600" dirty="0">
                <a:latin typeface="+mj-lt"/>
              </a:rPr>
              <a:t>The growing number (which continues to increase) of households in South Africa with electricity connections indicates that the national electrification efforts have produced positive results.  Recognition of the need to consider alternative approaches to main grid extension has enabled the introduction of different energy sources for electricity generation, and decentralised provision that has certainly been more cost-effective than grid connections to remote areas (though the level of electricity access provided is more limited).  However, the goal of "Electricity for All" has proven to be difficult to reach, with the timeframe for this target now being set back from 2012 to 2025.  From 2000 the state funded the capital cost of new installations with an annual subsidy of US$ 400 million for grid and off-grid electrification.  Between 2002 and 2013, the number of connections rose from 8.3 million households to 12.4 million.  Using this to determine an average increased connection rate of 0.37m households per year,  the Government subsidy to the  connection cost/household has been ~US$1080 (a total cost during this period of about US$4.4bn), </a:t>
            </a:r>
            <a:r>
              <a:rPr lang="en-GB" sz="1600" dirty="0" smtClean="0">
                <a:latin typeface="+mj-lt"/>
              </a:rPr>
              <a:t> </a:t>
            </a:r>
            <a:r>
              <a:rPr lang="en-GB" sz="1600" dirty="0">
                <a:latin typeface="+mj-lt"/>
              </a:rPr>
              <a:t>which can probably be viewed as a </a:t>
            </a:r>
            <a:r>
              <a:rPr lang="en-GB" sz="1600" dirty="0" smtClean="0">
                <a:latin typeface="+mj-lt"/>
              </a:rPr>
              <a:t>                     cost-effective </a:t>
            </a:r>
            <a:r>
              <a:rPr lang="en-GB" sz="1600" dirty="0">
                <a:latin typeface="+mj-lt"/>
              </a:rPr>
              <a:t>result in one of Africa's most developed economies</a:t>
            </a:r>
            <a:r>
              <a:rPr lang="en-GB" sz="1600" dirty="0" smtClean="0">
                <a:latin typeface="+mj-lt"/>
              </a:rPr>
              <a:t>.</a:t>
            </a:r>
            <a:endParaRPr lang="en-GB" sz="1600" dirty="0">
              <a:latin typeface="+mj-lt"/>
            </a:endParaRP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South Africa, Integrated National Electrification</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4107590833"/>
      </p:ext>
    </p:extLst>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802356"/>
            <a:ext cx="11549742" cy="5315404"/>
          </a:xfrm>
        </p:spPr>
        <p:txBody>
          <a:bodyPr>
            <a:noAutofit/>
          </a:bodyPr>
          <a:lstStyle/>
          <a:p>
            <a:pPr marL="0" indent="0">
              <a:buNone/>
            </a:pPr>
            <a:r>
              <a:rPr lang="en-GB" sz="1800" b="1" dirty="0" smtClean="0">
                <a:solidFill>
                  <a:schemeClr val="accent1">
                    <a:lumMod val="75000"/>
                  </a:schemeClr>
                </a:solidFill>
                <a:latin typeface="+mj-lt"/>
              </a:rPr>
              <a:t>References</a:t>
            </a:r>
            <a:r>
              <a:rPr lang="en-GB" sz="1800" b="1" dirty="0">
                <a:solidFill>
                  <a:schemeClr val="accent1">
                    <a:lumMod val="75000"/>
                  </a:schemeClr>
                </a:solidFill>
                <a:latin typeface="+mj-lt"/>
              </a:rPr>
              <a:t>:</a:t>
            </a:r>
          </a:p>
          <a:p>
            <a:pPr>
              <a:spcBef>
                <a:spcPts val="0"/>
              </a:spcBef>
            </a:pPr>
            <a:r>
              <a:rPr lang="en-GB" sz="1600" dirty="0">
                <a:latin typeface="+mj-lt"/>
                <a:hlinkClick r:id="rId2"/>
              </a:rPr>
              <a:t>http://www.afrepren.org/project/gnesd/esdsi/erc.pdf</a:t>
            </a:r>
            <a:endParaRPr lang="en-GB" sz="1600" dirty="0">
              <a:latin typeface="+mj-lt"/>
            </a:endParaRPr>
          </a:p>
          <a:p>
            <a:pPr>
              <a:spcBef>
                <a:spcPts val="0"/>
              </a:spcBef>
            </a:pPr>
            <a:r>
              <a:rPr lang="en-GB" sz="1600" dirty="0">
                <a:latin typeface="+mj-lt"/>
                <a:hlinkClick r:id="rId3"/>
              </a:rPr>
              <a:t>http://documents.worldbank.org/curated/en/708211498162775424/text/116659-WP-PUBLIC-P150241-37p-Detailed-Case-Study-South-Africa.txt</a:t>
            </a:r>
            <a:endParaRPr lang="en-GB" sz="1600" dirty="0">
              <a:latin typeface="+mj-lt"/>
            </a:endParaRPr>
          </a:p>
          <a:p>
            <a:pPr>
              <a:spcBef>
                <a:spcPts val="0"/>
              </a:spcBef>
            </a:pPr>
            <a:r>
              <a:rPr lang="en-GB" sz="1600" dirty="0" smtClean="0">
                <a:latin typeface="+mj-lt"/>
                <a:hlinkClick r:id="rId4"/>
              </a:rPr>
              <a:t>http</a:t>
            </a:r>
            <a:r>
              <a:rPr lang="en-GB" sz="1600" dirty="0">
                <a:latin typeface="+mj-lt"/>
                <a:hlinkClick r:id="rId4"/>
              </a:rPr>
              <a:t>://energy-access.gnesd.org/cases/22-south-african-electrification-programme.html</a:t>
            </a:r>
            <a:endParaRPr lang="en-GB" sz="1600" dirty="0">
              <a:latin typeface="+mj-lt"/>
            </a:endParaRPr>
          </a:p>
          <a:p>
            <a:pPr>
              <a:spcBef>
                <a:spcPts val="0"/>
              </a:spcBef>
            </a:pPr>
            <a:r>
              <a:rPr lang="en-GB" sz="1600" dirty="0">
                <a:latin typeface="+mj-lt"/>
                <a:hlinkClick r:id="rId5"/>
              </a:rPr>
              <a:t>http://www.energy.gov.za/files/media/presentations/2011/20111206_WolseyBarnard_RE_electrificationPresentationv2.pdf</a:t>
            </a:r>
            <a:endParaRPr lang="en-GB" sz="1600" dirty="0">
              <a:latin typeface="+mj-lt"/>
            </a:endParaRPr>
          </a:p>
          <a:p>
            <a:pPr>
              <a:spcBef>
                <a:spcPts val="0"/>
              </a:spcBef>
            </a:pPr>
            <a:r>
              <a:rPr lang="en-GB" sz="1600" dirty="0">
                <a:latin typeface="+mj-lt"/>
                <a:hlinkClick r:id="rId6"/>
              </a:rPr>
              <a:t>http://www.energy.gov.za/files/aboutus/DoE-Strategic-Plan-2015-2020.pdf</a:t>
            </a:r>
            <a:endParaRPr lang="en-GB" sz="1600" dirty="0">
              <a:latin typeface="+mj-lt"/>
            </a:endParaRPr>
          </a:p>
          <a:p>
            <a:pPr>
              <a:spcBef>
                <a:spcPts val="0"/>
              </a:spcBef>
            </a:pPr>
            <a:r>
              <a:rPr lang="en-GB" sz="1600" dirty="0" smtClean="0">
                <a:latin typeface="+mj-lt"/>
                <a:hlinkClick r:id="rId7"/>
              </a:rPr>
              <a:t>http</a:t>
            </a:r>
            <a:r>
              <a:rPr lang="en-GB" sz="1600" dirty="0">
                <a:latin typeface="+mj-lt"/>
                <a:hlinkClick r:id="rId7"/>
              </a:rPr>
              <a:t>://www.engineeringnews.co.za/article/electricity-connections-rise-to-855-stats-sa-2016-06-03</a:t>
            </a:r>
            <a:endParaRPr lang="en-GB" sz="1600" dirty="0">
              <a:latin typeface="+mj-lt"/>
            </a:endParaRPr>
          </a:p>
          <a:p>
            <a:pPr>
              <a:spcBef>
                <a:spcPts val="0"/>
              </a:spcBef>
            </a:pPr>
            <a:r>
              <a:rPr lang="en-GB" sz="1600" dirty="0" smtClean="0">
                <a:latin typeface="+mj-lt"/>
              </a:rPr>
              <a:t>EUEI </a:t>
            </a:r>
            <a:r>
              <a:rPr lang="en-GB" sz="1600" dirty="0">
                <a:latin typeface="+mj-lt"/>
              </a:rPr>
              <a:t>PDF (2015), Low Cost Grid Electrification Technologies A Handbook for Electrification Practitioners. </a:t>
            </a:r>
            <a:r>
              <a:rPr lang="en-GB" sz="1600" dirty="0" err="1">
                <a:latin typeface="+mj-lt"/>
              </a:rPr>
              <a:t>Eschborn</a:t>
            </a:r>
            <a:r>
              <a:rPr lang="en-GB" sz="1600" dirty="0">
                <a:latin typeface="+mj-lt"/>
              </a:rPr>
              <a:t> </a:t>
            </a:r>
            <a:r>
              <a:rPr lang="en-GB" sz="1600" dirty="0">
                <a:latin typeface="+mj-lt"/>
                <a:hlinkClick r:id="rId8"/>
              </a:rPr>
              <a:t>http://www.euei-pdf.org/sites/default/files/field_publication_file/150907_euei_low-cost-manual_en_rz_07_web.pdf</a:t>
            </a:r>
            <a:endParaRPr lang="en-GB" sz="1600" dirty="0">
              <a:latin typeface="+mj-lt"/>
            </a:endParaRPr>
          </a:p>
          <a:p>
            <a:pPr>
              <a:spcBef>
                <a:spcPts val="0"/>
              </a:spcBef>
            </a:pPr>
            <a:r>
              <a:rPr lang="en-GB" sz="1600" dirty="0" smtClean="0">
                <a:latin typeface="+mj-lt"/>
              </a:rPr>
              <a:t>G20 </a:t>
            </a:r>
            <a:r>
              <a:rPr lang="en-GB" sz="1600" dirty="0">
                <a:latin typeface="+mj-lt"/>
              </a:rPr>
              <a:t>(2015), G20 Energy Access Action Plan: Voluntary Collaboration on Energy Access </a:t>
            </a:r>
            <a:r>
              <a:rPr lang="en-GB" sz="1600" dirty="0">
                <a:latin typeface="+mj-lt"/>
                <a:hlinkClick r:id="rId9"/>
              </a:rPr>
              <a:t>https://www.se4all-africa.org/fileadmin/uploads/se4all/Documents/guidelines_policy_and_hub_docs/23.09.2015-G20_Energy_Access_Action_Plan-_Final.pdf</a:t>
            </a:r>
            <a:endParaRPr lang="en-GB" sz="1600" dirty="0">
              <a:latin typeface="+mj-lt"/>
            </a:endParaRPr>
          </a:p>
          <a:p>
            <a:pPr>
              <a:spcBef>
                <a:spcPts val="0"/>
              </a:spcBef>
            </a:pPr>
            <a:r>
              <a:rPr lang="en-GB" sz="1600" dirty="0" smtClean="0">
                <a:latin typeface="+mj-lt"/>
              </a:rPr>
              <a:t>IEA</a:t>
            </a:r>
            <a:r>
              <a:rPr lang="en-GB" sz="1600" dirty="0">
                <a:latin typeface="+mj-lt"/>
              </a:rPr>
              <a:t>, (2010), Comparative Study on Rural Electrification Policies in Emerging Economies </a:t>
            </a:r>
            <a:r>
              <a:rPr lang="en-GB" sz="1600" dirty="0">
                <a:latin typeface="+mj-lt"/>
                <a:hlinkClick r:id="rId10"/>
              </a:rPr>
              <a:t>https://</a:t>
            </a:r>
            <a:r>
              <a:rPr lang="en-GB" sz="1600" dirty="0" smtClean="0">
                <a:latin typeface="+mj-lt"/>
                <a:hlinkClick r:id="rId10"/>
              </a:rPr>
              <a:t>www.iea.org/publications/freepublications/publication/rural_elect.pdf</a:t>
            </a:r>
            <a:endParaRPr lang="en-GB" sz="1600" dirty="0" smtClean="0">
              <a:latin typeface="+mj-lt"/>
            </a:endParaRPr>
          </a:p>
          <a:p>
            <a:pPr>
              <a:spcBef>
                <a:spcPts val="0"/>
              </a:spcBef>
            </a:pPr>
            <a:r>
              <a:rPr lang="en-GB" sz="1600" dirty="0">
                <a:latin typeface="+mj-lt"/>
                <a:hlinkClick r:id="rId11"/>
              </a:rPr>
              <a:t>http://onlinelibrary.wiley.com/doi/10.1002/ese3.118/full</a:t>
            </a:r>
            <a:endParaRPr lang="en-GB" sz="1600" dirty="0">
              <a:latin typeface="+mj-lt"/>
            </a:endParaRPr>
          </a:p>
          <a:p>
            <a:pPr>
              <a:spcBef>
                <a:spcPts val="0"/>
              </a:spcBef>
            </a:pPr>
            <a:r>
              <a:rPr lang="en-GB" sz="1600" dirty="0" smtClean="0">
                <a:latin typeface="+mj-lt"/>
                <a:hlinkClick r:id="rId12"/>
              </a:rPr>
              <a:t>https</a:t>
            </a:r>
            <a:r>
              <a:rPr lang="en-GB" sz="1600" dirty="0">
                <a:latin typeface="+mj-lt"/>
                <a:hlinkClick r:id="rId12"/>
              </a:rPr>
              <a:t>://pmg.org.za/committee-meeting/17448/</a:t>
            </a:r>
            <a:endParaRPr lang="en-GB" sz="1600" dirty="0">
              <a:latin typeface="+mj-lt"/>
            </a:endParaRPr>
          </a:p>
          <a:p>
            <a:pPr>
              <a:spcBef>
                <a:spcPts val="0"/>
              </a:spcBef>
            </a:pPr>
            <a:r>
              <a:rPr lang="en-GB" sz="1600" dirty="0" smtClean="0">
                <a:latin typeface="+mj-lt"/>
              </a:rPr>
              <a:t>PWC </a:t>
            </a:r>
            <a:r>
              <a:rPr lang="en-GB" sz="1600" dirty="0">
                <a:latin typeface="+mj-lt"/>
              </a:rPr>
              <a:t>(2016), Electricity beyond the grid Accelerating access to sustainable power for all </a:t>
            </a:r>
            <a:r>
              <a:rPr lang="en-GB" sz="1600" dirty="0">
                <a:latin typeface="+mj-lt"/>
                <a:hlinkClick r:id="rId13"/>
              </a:rPr>
              <a:t>https://www.pwc.com/gx/en/energy-utilities-mining/pdf/electricity-beyond-grid.pdf</a:t>
            </a:r>
            <a:endParaRPr lang="en-GB" sz="1600" dirty="0">
              <a:latin typeface="+mj-lt"/>
            </a:endParaRPr>
          </a:p>
          <a:p>
            <a:pPr>
              <a:spcBef>
                <a:spcPts val="0"/>
              </a:spcBef>
            </a:pPr>
            <a:r>
              <a:rPr lang="en-GB" sz="1600" dirty="0">
                <a:latin typeface="+mj-lt"/>
                <a:hlinkClick r:id="rId14"/>
              </a:rPr>
              <a:t>http://www.sanews.gov.za/south-africa/electricity-connections-50-10-years-%E2%80%93-survey</a:t>
            </a:r>
            <a:endParaRPr lang="en-GB" sz="1600" dirty="0">
              <a:latin typeface="+mj-lt"/>
            </a:endParaRPr>
          </a:p>
          <a:p>
            <a:pPr>
              <a:spcBef>
                <a:spcPts val="0"/>
              </a:spcBef>
            </a:pPr>
            <a:r>
              <a:rPr lang="en-GB" sz="1600" dirty="0" smtClean="0">
                <a:latin typeface="+mj-lt"/>
                <a:hlinkClick r:id="rId15"/>
              </a:rPr>
              <a:t>http</a:t>
            </a:r>
            <a:r>
              <a:rPr lang="en-GB" sz="1600" dirty="0">
                <a:latin typeface="+mj-lt"/>
                <a:hlinkClick r:id="rId15"/>
              </a:rPr>
              <a:t>://siteresources.worldbank.org/EXTAFRREGTOPENERGY/Resources/717305-1327690230600/8397692-1327691245128/WolseyBarnard_AEI_Presentation11Nov11.pdf</a:t>
            </a:r>
            <a:endParaRPr lang="en-GB" sz="1600" dirty="0">
              <a:latin typeface="+mj-lt"/>
            </a:endParaRPr>
          </a:p>
          <a:p>
            <a:pPr>
              <a:spcBef>
                <a:spcPts val="0"/>
              </a:spcBef>
            </a:pPr>
            <a:r>
              <a:rPr lang="en-GB" sz="1600" dirty="0" smtClean="0">
                <a:latin typeface="+mj-lt"/>
              </a:rPr>
              <a:t>The </a:t>
            </a:r>
            <a:r>
              <a:rPr lang="en-GB" sz="1600" dirty="0">
                <a:latin typeface="+mj-lt"/>
              </a:rPr>
              <a:t>World Bank Group, (2012). Institutional Approaches to Electrification: </a:t>
            </a:r>
            <a:r>
              <a:rPr lang="en-GB" sz="1600" dirty="0" smtClean="0">
                <a:latin typeface="+mj-lt"/>
              </a:rPr>
              <a:t>The Experience </a:t>
            </a:r>
            <a:r>
              <a:rPr lang="en-GB" sz="1600" dirty="0">
                <a:latin typeface="+mj-lt"/>
              </a:rPr>
              <a:t>of Rural Energy </a:t>
            </a:r>
            <a:r>
              <a:rPr lang="en-GB" sz="1600" dirty="0" smtClean="0">
                <a:latin typeface="+mj-lt"/>
              </a:rPr>
              <a:t>Agencies/Rural </a:t>
            </a:r>
            <a:r>
              <a:rPr lang="en-GB" sz="1600" dirty="0">
                <a:latin typeface="+mj-lt"/>
              </a:rPr>
              <a:t>Energy Funds in Sub-Saharan Africa. November 14–16, 2011 Dakar, Senegal </a:t>
            </a:r>
            <a:r>
              <a:rPr lang="en-GB" sz="1600" dirty="0">
                <a:latin typeface="+mj-lt"/>
                <a:hlinkClick r:id="rId16"/>
              </a:rPr>
              <a:t>https://</a:t>
            </a:r>
            <a:r>
              <a:rPr lang="en-GB" sz="1600" dirty="0" smtClean="0">
                <a:latin typeface="+mj-lt"/>
                <a:hlinkClick r:id="rId16"/>
              </a:rPr>
              <a:t>openknowledge.worldbank.org/bitstream/handle/10986/26073/763820WP0P11090s0to0Electrification.pdf?sequence=1&amp;isAllowed=y</a:t>
            </a:r>
            <a:endParaRPr lang="en-GB" sz="1600" dirty="0" smtClean="0">
              <a:latin typeface="+mj-lt"/>
            </a:endParaRPr>
          </a:p>
          <a:p>
            <a:pPr>
              <a:spcBef>
                <a:spcPts val="0"/>
              </a:spcBef>
            </a:pPr>
            <a:endParaRPr lang="en-GB" sz="1600" dirty="0">
              <a:latin typeface="+mj-lt"/>
            </a:endParaRP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South Africa, Integrated National Electrification</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7" action="ppaction://hlinksldjump"/>
              </a:rPr>
              <a:t>NEXT</a:t>
            </a:r>
            <a:endParaRPr lang="en-GB" b="1" dirty="0"/>
          </a:p>
        </p:txBody>
      </p:sp>
    </p:spTree>
    <p:extLst>
      <p:ext uri="{BB962C8B-B14F-4D97-AF65-F5344CB8AC3E}">
        <p14:creationId xmlns:p14="http://schemas.microsoft.com/office/powerpoint/2010/main" val="681910703"/>
      </p:ext>
    </p:extLst>
  </p:cSld>
  <p:clrMapOvr>
    <a:masterClrMapping/>
  </p:clrMapOvr>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South Africa, Integrated National Electrification</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320959919"/>
              </p:ext>
            </p:extLst>
          </p:nvPr>
        </p:nvGraphicFramePr>
        <p:xfrm>
          <a:off x="457195" y="794655"/>
          <a:ext cx="11364690" cy="5127511"/>
        </p:xfrm>
        <a:graphic>
          <a:graphicData uri="http://schemas.openxmlformats.org/drawingml/2006/table">
            <a:tbl>
              <a:tblPr/>
              <a:tblGrid>
                <a:gridCol w="1894115">
                  <a:extLst>
                    <a:ext uri="{9D8B030D-6E8A-4147-A177-3AD203B41FA5}">
                      <a16:colId xmlns:a16="http://schemas.microsoft.com/office/drawing/2014/main" val="20000"/>
                    </a:ext>
                  </a:extLst>
                </a:gridCol>
                <a:gridCol w="1894115">
                  <a:extLst>
                    <a:ext uri="{9D8B030D-6E8A-4147-A177-3AD203B41FA5}">
                      <a16:colId xmlns:a16="http://schemas.microsoft.com/office/drawing/2014/main" val="20001"/>
                    </a:ext>
                  </a:extLst>
                </a:gridCol>
                <a:gridCol w="1894115">
                  <a:extLst>
                    <a:ext uri="{9D8B030D-6E8A-4147-A177-3AD203B41FA5}">
                      <a16:colId xmlns:a16="http://schemas.microsoft.com/office/drawing/2014/main" val="20002"/>
                    </a:ext>
                  </a:extLst>
                </a:gridCol>
                <a:gridCol w="1894115">
                  <a:extLst>
                    <a:ext uri="{9D8B030D-6E8A-4147-A177-3AD203B41FA5}">
                      <a16:colId xmlns:a16="http://schemas.microsoft.com/office/drawing/2014/main" val="20003"/>
                    </a:ext>
                  </a:extLst>
                </a:gridCol>
                <a:gridCol w="1894115">
                  <a:extLst>
                    <a:ext uri="{9D8B030D-6E8A-4147-A177-3AD203B41FA5}">
                      <a16:colId xmlns:a16="http://schemas.microsoft.com/office/drawing/2014/main" val="20004"/>
                    </a:ext>
                  </a:extLst>
                </a:gridCol>
                <a:gridCol w="1894115">
                  <a:extLst>
                    <a:ext uri="{9D8B030D-6E8A-4147-A177-3AD203B41FA5}">
                      <a16:colId xmlns:a16="http://schemas.microsoft.com/office/drawing/2014/main" val="20005"/>
                    </a:ext>
                  </a:extLst>
                </a:gridCol>
              </a:tblGrid>
              <a:tr h="473449">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73449">
                <a:tc rowSpan="2">
                  <a:txBody>
                    <a:bodyPr/>
                    <a:lstStyle/>
                    <a:p>
                      <a:pPr algn="ctr" fontAlgn="ctr"/>
                      <a:r>
                        <a:rPr lang="en-GB" sz="1400" b="0" i="0" u="none" strike="noStrike" dirty="0">
                          <a:solidFill>
                            <a:schemeClr val="bg1"/>
                          </a:solidFill>
                          <a:effectLst/>
                          <a:latin typeface="Calibri"/>
                        </a:rPr>
                        <a:t>Grid </a:t>
                      </a:r>
                      <a:r>
                        <a:rPr lang="en-GB" sz="1400" b="0" i="0" u="none" strike="noStrike" dirty="0" smtClean="0">
                          <a:solidFill>
                            <a:schemeClr val="bg1"/>
                          </a:solidFill>
                          <a:effectLst/>
                          <a:latin typeface="Calibri"/>
                        </a:rPr>
                        <a:t>Extension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2" action="ppaction://hlinksldjump"/>
                        </a:rPr>
                        <a:t>Return to Examples</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8000"/>
                    </a:solidFill>
                  </a:tcPr>
                </a:tc>
                <a:tc rowSpan="4">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chemeClr val="bg1"/>
                          </a:solidFill>
                          <a:effectLst/>
                          <a:latin typeface="Calibri"/>
                        </a:rPr>
                        <a:t>Government/ Public </a:t>
                      </a:r>
                      <a:r>
                        <a:rPr lang="en-GB" sz="1400" b="0" i="0" u="none" strike="noStrike" dirty="0" smtClean="0">
                          <a:solidFill>
                            <a:schemeClr val="bg1"/>
                          </a:solidFill>
                          <a:effectLst/>
                          <a:latin typeface="Calibri"/>
                        </a:rPr>
                        <a:t>Utility</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99CC"/>
                    </a:solidFill>
                  </a:tcPr>
                </a:tc>
                <a:tc rowSpan="4">
                  <a:txBody>
                    <a:bodyPr/>
                    <a:lstStyle/>
                    <a:p>
                      <a:pPr algn="ctr" fontAlgn="ctr"/>
                      <a:r>
                        <a:rPr lang="en-GB" sz="1400" b="0" i="0" u="none" strike="noStrike" dirty="0" smtClean="0">
                          <a:solidFill>
                            <a:schemeClr val="bg1"/>
                          </a:solidFill>
                          <a:effectLst/>
                          <a:latin typeface="Calibri"/>
                        </a:rPr>
                        <a:t>Concession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rowSpan="4">
                  <a:txBody>
                    <a:bodyPr/>
                    <a:lstStyle/>
                    <a:p>
                      <a:pPr algn="ctr" fontAlgn="ctr"/>
                      <a:r>
                        <a:rPr lang="en-GB" sz="1400" b="0" i="0" u="none" strike="noStrike" dirty="0">
                          <a:solidFill>
                            <a:schemeClr val="bg1"/>
                          </a:solidFill>
                          <a:effectLst/>
                          <a:latin typeface="Calibri"/>
                        </a:rPr>
                        <a:t>Uniform Regulated </a:t>
                      </a:r>
                      <a:endParaRPr lang="en-GB" sz="1400" b="0" i="0" u="none" strike="noStrike" dirty="0" smtClean="0">
                        <a:solidFill>
                          <a:schemeClr val="bg1"/>
                        </a:solidFill>
                        <a:effectLst/>
                        <a:latin typeface="Calibri"/>
                      </a:endParaRP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400" b="0" i="0" u="none" strike="noStrike">
                          <a:solidFill>
                            <a:srgbClr val="000000"/>
                          </a:solidFill>
                          <a:effectLst/>
                          <a:latin typeface="Calibri"/>
                        </a:rPr>
                        <a:t>Private/Market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Direct Energy Access Provision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r>
                        <a:rPr lang="en-GB" sz="1400" b="0" i="0" u="none" strike="noStrike" dirty="0" smtClean="0">
                          <a:solidFill>
                            <a:schemeClr val="bg1"/>
                          </a:solidFill>
                          <a:effectLst/>
                          <a:latin typeface="+mn-lt"/>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01"/>
                  </a:ext>
                </a:extLst>
              </a:tr>
              <a:tr h="47344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User 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Institutional Restructuring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36725">
                <a:tc rowSpan="2">
                  <a:txBody>
                    <a:bodyPr/>
                    <a:lstStyle/>
                    <a:p>
                      <a:pPr algn="ctr" fontAlgn="ctr"/>
                      <a:r>
                        <a:rPr lang="en-GB" sz="1400" b="0" i="0" u="none" strike="noStrike" dirty="0">
                          <a:solidFill>
                            <a:srgbClr val="000000"/>
                          </a:solidFill>
                          <a:effectLst/>
                          <a:latin typeface="Calibri"/>
                        </a:rPr>
                        <a:t>Grid-connected </a:t>
                      </a:r>
                      <a:r>
                        <a:rPr lang="en-GB" sz="1400" b="0" i="0" u="none" strike="noStrike" dirty="0" smtClean="0">
                          <a:solidFill>
                            <a:srgbClr val="000000"/>
                          </a:solidFill>
                          <a:effectLst/>
                          <a:latin typeface="Calibri"/>
                        </a:rPr>
                        <a:t>mini-grid/ </a:t>
                      </a:r>
                      <a:r>
                        <a:rPr lang="en-GB" sz="1400" b="0" i="0" u="none" strike="noStrike" dirty="0">
                          <a:solidFill>
                            <a:srgbClr val="000000"/>
                          </a:solidFill>
                          <a:effectLst/>
                          <a:latin typeface="Calibri"/>
                        </a:rPr>
                        <a:t>distribution system</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a:solidFill>
                            <a:srgbClr val="000000"/>
                          </a:solidFill>
                          <a:effectLst/>
                          <a:latin typeface="Calibri"/>
                        </a:rPr>
                        <a:t>Regulatory Reform</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7344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439789">
                <a:tc rowSpan="3">
                  <a:txBody>
                    <a:bodyPr/>
                    <a:lstStyle/>
                    <a:p>
                      <a:pPr algn="ctr" fontAlgn="ctr"/>
                      <a:r>
                        <a:rPr lang="en-GB" sz="1400" b="0" i="0" u="none" strike="noStrike" dirty="0">
                          <a:solidFill>
                            <a:srgbClr val="000000"/>
                          </a:solidFill>
                          <a:effectLst/>
                          <a:latin typeface="Calibri"/>
                        </a:rPr>
                        <a:t>Isolated </a:t>
                      </a:r>
                      <a:r>
                        <a:rPr lang="en-GB" sz="1400" b="0" i="0" u="none" strike="noStrike" dirty="0" smtClean="0">
                          <a:solidFill>
                            <a:srgbClr val="000000"/>
                          </a:solidFill>
                          <a:effectLst/>
                          <a:latin typeface="Calibri"/>
                        </a:rPr>
                        <a:t>mini-grid</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License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Individual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a:solidFill>
                            <a:srgbClr val="000000"/>
                          </a:solidFill>
                          <a:effectLst/>
                          <a:latin typeface="Calibri"/>
                        </a:rPr>
                        <a:t>Cross-Subsidies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a:rPr>
                        <a:t>Quality/Technical Standards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3672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Technical Assistance</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7344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a:solidFill>
                            <a:srgbClr val="000000"/>
                          </a:solidFill>
                          <a:effectLst/>
                          <a:latin typeface="Calibri"/>
                        </a:rPr>
                        <a:t>Tax Exemptions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Capacity Building/ Awareness </a:t>
                      </a:r>
                      <a:r>
                        <a:rPr lang="en-GB" sz="1400" b="0" i="0" u="none" strike="noStrike" dirty="0" smtClean="0">
                          <a:solidFill>
                            <a:schemeClr val="bg1"/>
                          </a:solidFill>
                          <a:effectLst/>
                          <a:latin typeface="Calibri"/>
                        </a:rPr>
                        <a:t>Raising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8D7"/>
                    </a:solidFill>
                  </a:tcPr>
                </a:tc>
                <a:extLst>
                  <a:ext uri="{0D108BD9-81ED-4DB2-BD59-A6C34878D82A}">
                    <a16:rowId xmlns:a16="http://schemas.microsoft.com/office/drawing/2014/main" val="10007"/>
                  </a:ext>
                </a:extLst>
              </a:tr>
              <a:tr h="358158">
                <a:tc rowSpan="4">
                  <a:txBody>
                    <a:bodyPr/>
                    <a:lstStyle/>
                    <a:p>
                      <a:pPr algn="ctr" fontAlgn="ctr"/>
                      <a:r>
                        <a:rPr lang="en-GB" sz="1400" b="0" i="0" u="none" strike="noStrike" dirty="0">
                          <a:solidFill>
                            <a:schemeClr val="bg1"/>
                          </a:solidFill>
                          <a:effectLst/>
                          <a:latin typeface="Calibri"/>
                        </a:rPr>
                        <a:t>Standalone </a:t>
                      </a:r>
                      <a:r>
                        <a:rPr lang="en-GB" sz="1400" b="0" i="0" u="none" strike="noStrike" dirty="0" smtClean="0">
                          <a:solidFill>
                            <a:schemeClr val="bg1"/>
                          </a:solidFill>
                          <a:effectLst/>
                          <a:latin typeface="Calibri"/>
                        </a:rPr>
                        <a:t>systems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36725">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Demand Promotion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65024">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36725">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vMerge="1">
                  <a:txBody>
                    <a:bodyPr/>
                    <a:lstStyle/>
                    <a:p>
                      <a:endParaRPr lang="en-GB" dirty="0"/>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gridSpan="2" vMerge="1">
                  <a:txBody>
                    <a:bodyPr/>
                    <a:lstStyle/>
                    <a:p>
                      <a:endParaRPr lang="en-GB" dirty="0"/>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vMerge="1">
                  <a:txBody>
                    <a:bodyPr/>
                    <a:lstStyle/>
                    <a:p>
                      <a:endParaRPr lang="en-GB"/>
                    </a:p>
                  </a:txBody>
                  <a:tcPr/>
                </a:tc>
                <a:tc vMerge="1">
                  <a:txBody>
                    <a:bodyPr/>
                    <a:lstStyle/>
                    <a:p>
                      <a:endParaRPr lang="en-GB" dirty="0"/>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rPr>
                        <a:t>National Energy Planning </a:t>
                      </a:r>
                      <a:r>
                        <a:rPr lang="en-GB" sz="1400" b="0" i="0" u="none" strike="noStrike" dirty="0" smtClean="0">
                          <a:solidFill>
                            <a:schemeClr val="bg1"/>
                          </a:solidFill>
                          <a:effectLst/>
                          <a:latin typeface="+mn-lt"/>
                          <a:hlinkClick r:id="rId12"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7D"/>
                    </a:solidFill>
                  </a:tcPr>
                </a:tc>
                <a:extLst>
                  <a:ext uri="{0D108BD9-81ED-4DB2-BD59-A6C34878D82A}">
                    <a16:rowId xmlns:a16="http://schemas.microsoft.com/office/drawing/2014/main" val="10011"/>
                  </a:ext>
                </a:extLst>
              </a:tr>
            </a:tbl>
          </a:graphicData>
        </a:graphic>
      </p:graphicFrame>
      <p:sp>
        <p:nvSpPr>
          <p:cNvPr id="7" name="TextBox 6">
            <a:hlinkClick r:id="rId13"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4" action="ppaction://hlinksldjump"/>
              </a:rPr>
              <a:t>CATEGORY DASHBOARD</a:t>
            </a:r>
            <a:endParaRPr lang="en-GB" dirty="0"/>
          </a:p>
        </p:txBody>
      </p:sp>
      <p:sp>
        <p:nvSpPr>
          <p:cNvPr id="8" name="TextBox 7">
            <a:hlinkClick r:id="rId13"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5" action="ppaction://hlinksldjump"/>
              </a:rPr>
              <a:t>EXAMPLES TABLE</a:t>
            </a:r>
            <a:endParaRPr lang="en-GB" dirty="0"/>
          </a:p>
        </p:txBody>
      </p:sp>
    </p:spTree>
    <p:extLst>
      <p:ext uri="{BB962C8B-B14F-4D97-AF65-F5344CB8AC3E}">
        <p14:creationId xmlns:p14="http://schemas.microsoft.com/office/powerpoint/2010/main" val="2768803911"/>
      </p:ext>
    </p:extLst>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Tanzania, mini-grids Regulatory Framework</a:t>
            </a:r>
            <a:endParaRPr lang="en-GB" sz="4000" dirty="0">
              <a:solidFill>
                <a:schemeClr val="accent1">
                  <a:lumMod val="75000"/>
                </a:schemeClr>
              </a:solidFill>
            </a:endParaRPr>
          </a:p>
        </p:txBody>
      </p:sp>
      <p:sp>
        <p:nvSpPr>
          <p:cNvPr id="5" name="Content Placeholder 4"/>
          <p:cNvSpPr>
            <a:spLocks noGrp="1"/>
          </p:cNvSpPr>
          <p:nvPr>
            <p:ph idx="1"/>
          </p:nvPr>
        </p:nvSpPr>
        <p:spPr>
          <a:xfrm>
            <a:off x="185053" y="632719"/>
            <a:ext cx="12006947" cy="6183090"/>
          </a:xfrm>
        </p:spPr>
        <p:txBody>
          <a:bodyPr>
            <a:noAutofit/>
          </a:bodyPr>
          <a:lstStyle/>
          <a:p>
            <a:pPr marL="0" indent="0">
              <a:lnSpc>
                <a:spcPct val="100000"/>
              </a:lnSpc>
              <a:spcBef>
                <a:spcPts val="0"/>
              </a:spcBef>
              <a:buNone/>
            </a:pPr>
            <a:r>
              <a:rPr lang="en-GB" sz="1600" b="1" dirty="0">
                <a:solidFill>
                  <a:schemeClr val="accent1">
                    <a:lumMod val="75000"/>
                  </a:schemeClr>
                </a:solidFill>
                <a:latin typeface="+mj-lt"/>
              </a:rPr>
              <a:t>Categories </a:t>
            </a:r>
          </a:p>
          <a:p>
            <a:pPr marL="0" indent="0">
              <a:lnSpc>
                <a:spcPct val="100000"/>
              </a:lnSpc>
              <a:spcBef>
                <a:spcPts val="0"/>
              </a:spcBef>
              <a:buNone/>
            </a:pPr>
            <a:r>
              <a:rPr lang="en-GB" sz="1600" dirty="0">
                <a:latin typeface="+mj-lt"/>
              </a:rPr>
              <a:t>(</a:t>
            </a:r>
            <a:r>
              <a:rPr lang="en-GB" sz="1600" dirty="0" smtClean="0">
                <a:latin typeface="+mj-lt"/>
              </a:rPr>
              <a:t>highlighted):</a:t>
            </a:r>
            <a:endParaRPr lang="en-GB" sz="1600" dirty="0">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r>
              <a:rPr lang="en-GB" sz="1600" b="1" dirty="0" smtClean="0">
                <a:solidFill>
                  <a:schemeClr val="accent1">
                    <a:lumMod val="75000"/>
                  </a:schemeClr>
                </a:solidFill>
                <a:latin typeface="+mj-lt"/>
              </a:rPr>
              <a:t/>
            </a:r>
            <a:br>
              <a:rPr lang="en-GB" sz="1600" b="1" dirty="0" smtClean="0">
                <a:solidFill>
                  <a:schemeClr val="accent1">
                    <a:lumMod val="75000"/>
                  </a:schemeClr>
                </a:solidFill>
                <a:latin typeface="+mj-lt"/>
              </a:rPr>
            </a:b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600"/>
              </a:spcBef>
              <a:buNone/>
            </a:pPr>
            <a:r>
              <a:rPr lang="en-GB" sz="1600" b="1" dirty="0" smtClean="0">
                <a:solidFill>
                  <a:schemeClr val="accent1">
                    <a:lumMod val="75000"/>
                  </a:schemeClr>
                </a:solidFill>
                <a:latin typeface="+mj-lt"/>
              </a:rPr>
              <a:t>Description </a:t>
            </a:r>
            <a:r>
              <a:rPr lang="en-GB" sz="1600" b="1" dirty="0">
                <a:solidFill>
                  <a:schemeClr val="accent1">
                    <a:lumMod val="75000"/>
                  </a:schemeClr>
                </a:solidFill>
                <a:latin typeface="+mj-lt"/>
              </a:rPr>
              <a:t>- </a:t>
            </a:r>
            <a:r>
              <a:rPr lang="en-GB" sz="1600" dirty="0">
                <a:latin typeface="+mj-lt"/>
              </a:rPr>
              <a:t>Tanzania has become widely-recognised for successfully establishing an enabling and light-handed regulatory framework for mini-grids.  This has included  provision for grid connection, and definition of Feed-in Tariffs.  It has involved the introduction of a structure that covers licensing, tariff regulation and technical standards.  But licenses for private mini-grids are required only for projects that exceed one megawatt (MW). Smaller projects are allowed to register their businesses, which does not require the approval of the regulator, but makes the regulator and other government agencies aware of the enterprise and its </a:t>
            </a:r>
            <a:r>
              <a:rPr lang="en-GB" sz="1600" dirty="0" smtClean="0">
                <a:latin typeface="+mj-lt"/>
              </a:rPr>
              <a:t>activities</a:t>
            </a:r>
            <a:r>
              <a:rPr lang="en-GB" sz="1600" dirty="0">
                <a:latin typeface="+mj-lt"/>
              </a:rPr>
              <a:t>. The acceptable tariff level is based upon TANESCO's (the electricity utility) avoided costs.  This provides the basis for Standardized Power Purchase (SPP) rates, which target generators connected to the national grid and the distribution systems of integrated or isolated mini-grids. When the SPP Agreement covers the delivery of electricity directly to new customers, the provider is allowed to propose its own end-user tariffs, which are allowed to exceed TANESCO standard tariff rates.   </a:t>
            </a:r>
            <a:endParaRPr lang="en-GB" sz="1600" dirty="0" smtClean="0">
              <a:latin typeface="+mj-lt"/>
            </a:endParaRPr>
          </a:p>
          <a:p>
            <a:pPr marL="0" indent="0">
              <a:spcBef>
                <a:spcPts val="0"/>
              </a:spcBef>
              <a:buNone/>
            </a:pPr>
            <a:r>
              <a:rPr lang="en-GB" sz="1600" dirty="0" smtClean="0">
                <a:latin typeface="+mj-lt"/>
              </a:rPr>
              <a:t>The </a:t>
            </a:r>
            <a:r>
              <a:rPr lang="en-GB" sz="1600" dirty="0">
                <a:latin typeface="+mj-lt"/>
              </a:rPr>
              <a:t>Rural Energy Agency (REA) provides a $500 grant to the power supplier in for each connection away from the main grid.</a:t>
            </a:r>
            <a:endParaRPr lang="en-GB" sz="1600" dirty="0">
              <a:latin typeface="+mj-lt"/>
              <a:ea typeface="+mj-ea"/>
              <a:cs typeface="+mj-cs"/>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6977" y="781383"/>
            <a:ext cx="7724775" cy="4013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3265661"/>
      </p:ext>
    </p:extLst>
  </p:cSld>
  <p:clrMapOvr>
    <a:masterClrMapping/>
  </p:clrMapOvr>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1629" y="761996"/>
            <a:ext cx="11430000" cy="5943600"/>
          </a:xfrm>
        </p:spPr>
        <p:txBody>
          <a:bodyPr>
            <a:noAutofit/>
          </a:bodyPr>
          <a:lstStyle/>
          <a:p>
            <a:pPr marL="0" indent="0">
              <a:buNone/>
            </a:pPr>
            <a:r>
              <a:rPr lang="en-GB" sz="1600" b="1" dirty="0">
                <a:solidFill>
                  <a:schemeClr val="accent1">
                    <a:lumMod val="75000"/>
                  </a:schemeClr>
                </a:solidFill>
                <a:latin typeface="+mj-lt"/>
                <a:ea typeface="+mj-ea"/>
                <a:cs typeface="+mj-cs"/>
              </a:rPr>
              <a:t>Context</a:t>
            </a:r>
            <a:r>
              <a:rPr lang="en-GB" sz="1600" b="1" dirty="0" smtClean="0">
                <a:solidFill>
                  <a:schemeClr val="accent1">
                    <a:lumMod val="75000"/>
                  </a:schemeClr>
                </a:solidFill>
                <a:latin typeface="+mj-lt"/>
                <a:ea typeface="+mj-ea"/>
                <a:cs typeface="+mj-cs"/>
              </a:rPr>
              <a:t>: </a:t>
            </a:r>
            <a:r>
              <a:rPr lang="en-GB" sz="1600" dirty="0">
                <a:latin typeface="+mj-lt"/>
                <a:ea typeface="+mj-ea"/>
                <a:cs typeface="+mj-cs"/>
              </a:rPr>
              <a:t>The total installed power capacity in Tanzania adds up to 1185 MW, which is supplied mainly by hydro followed by gas and oil power sources.  The level of electricity consumption was 105kWh/capita (2014).  Demand is increasing rapidly due to productive investments (particularly industry and mining) and increasing consumption by connected users and newly connected households.  Electricity access for the country's 47m people increased from 7% in 2011 to 40% in 2016 due to several factors including the Government's new "Big Results Now" (BRN) initiative that targets the acceleration of electrification, additional financing to the Rural Energy Fund (REF) using a petroleum levy,  and Government subsidies to reduce the connection fees for the final consumer.  However, the connection rate in rural areas remains low (11% in 2014).  In 2014, TANESCO operated 20 diesel-based mini-grids for remote communities (some interconnected to bordering countries); 13 other rural villages received electricity from small-hydro mini-grids provided by faith-based institutions.  The Power System Master Plan (PSMP) of 2012 expects the country to reach 75% electricity access by 2035 (though, more recently, the Government has expressed its aim to electrify all villages by 2021). Installed capacity is projected to increase seven-fold to meet demand. Tanzania has good and underexploited resources of hydropower, geothermal, solar and wind, which the Government is committed to harnessing. After the first two phases of the national Rural Electrification Programme (by June 2016), 4,395 villages in Tanzania were connected to electricity, representing 36% of the 12,268 villages in mainland Tanzania.  In its 3rd phase, the project aims to electrify more than 7,873 villages in rural Tanzania over the next 5 years.  This involves electrification through grid extension, and through off-grid solutions. (The government has set an objective of increasing access to electricity by off-grid and mini-grid electrification schemes. Official estimates suggest that half the country could be served most cost-effectively by off-grid power, and that mini-grids could benefit around nine million people</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Objectives:</a:t>
            </a:r>
            <a:r>
              <a:rPr lang="en-GB" sz="1600" dirty="0">
                <a:solidFill>
                  <a:schemeClr val="accent1">
                    <a:lumMod val="75000"/>
                  </a:schemeClr>
                </a:solidFill>
                <a:latin typeface="+mj-lt"/>
                <a:ea typeface="+mj-ea"/>
                <a:cs typeface="+mj-cs"/>
              </a:rPr>
              <a:t> </a:t>
            </a:r>
            <a:r>
              <a:rPr lang="en-GB" sz="1600" dirty="0">
                <a:latin typeface="+mj-lt"/>
                <a:ea typeface="+mj-ea"/>
                <a:cs typeface="+mj-cs"/>
              </a:rPr>
              <a:t>The goal of the Tanzanian Government is to electrify all currently unserved villages by 2021.  (There were 7,500 such villages at the time of this announcement by the Rural Energy Agency in 2016).  A budget of over 1 </a:t>
            </a:r>
            <a:r>
              <a:rPr lang="en-GB" sz="1600" dirty="0" smtClean="0">
                <a:latin typeface="+mj-lt"/>
                <a:ea typeface="+mj-ea"/>
                <a:cs typeface="+mj-cs"/>
              </a:rPr>
              <a:t>trillion </a:t>
            </a:r>
            <a:r>
              <a:rPr lang="en-GB" sz="1600" dirty="0">
                <a:latin typeface="+mj-lt"/>
                <a:ea typeface="+mj-ea"/>
                <a:cs typeface="+mj-cs"/>
              </a:rPr>
              <a:t>Tanzanian Shillings (US$450m) has been allocated for this initiative.  According to Energy and Minerals Minister, Professor </a:t>
            </a:r>
            <a:r>
              <a:rPr lang="en-GB" sz="1600" dirty="0" err="1">
                <a:latin typeface="+mj-lt"/>
                <a:ea typeface="+mj-ea"/>
                <a:cs typeface="+mj-cs"/>
              </a:rPr>
              <a:t>Sospeter</a:t>
            </a:r>
            <a:r>
              <a:rPr lang="en-GB" sz="1600" dirty="0">
                <a:latin typeface="+mj-lt"/>
                <a:ea typeface="+mj-ea"/>
                <a:cs typeface="+mj-cs"/>
              </a:rPr>
              <a:t> </a:t>
            </a:r>
            <a:r>
              <a:rPr lang="en-GB" sz="1600" dirty="0" err="1">
                <a:latin typeface="+mj-lt"/>
                <a:ea typeface="+mj-ea"/>
                <a:cs typeface="+mj-cs"/>
              </a:rPr>
              <a:t>Muhongo</a:t>
            </a:r>
            <a:r>
              <a:rPr lang="en-GB" sz="1600" dirty="0">
                <a:latin typeface="+mj-lt"/>
                <a:ea typeface="+mj-ea"/>
                <a:cs typeface="+mj-cs"/>
              </a:rPr>
              <a:t> (in December 2016), 543.3bn/- out of the 1trn/- budget will be sourced internally with the remaining amount coming from donors</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Legal </a:t>
            </a:r>
            <a:r>
              <a:rPr lang="en-GB" sz="1600" b="1" dirty="0">
                <a:solidFill>
                  <a:schemeClr val="accent1">
                    <a:lumMod val="75000"/>
                  </a:schemeClr>
                </a:solidFill>
                <a:latin typeface="+mj-lt"/>
                <a:ea typeface="+mj-ea"/>
                <a:cs typeface="+mj-cs"/>
              </a:rPr>
              <a:t>Basis: </a:t>
            </a:r>
            <a:r>
              <a:rPr lang="en-GB" sz="1600" dirty="0">
                <a:latin typeface="+mj-lt"/>
                <a:ea typeface="+mj-ea"/>
                <a:cs typeface="+mj-cs"/>
              </a:rPr>
              <a:t>Tanzania’s legislative framework for SPPs was created in 2003 under the Energy and Water Utilities Regulatory Authority Act. This provided the basis for construction of the </a:t>
            </a:r>
            <a:r>
              <a:rPr lang="en-GB" sz="1600" dirty="0" smtClean="0">
                <a:latin typeface="+mj-lt"/>
                <a:ea typeface="+mj-ea"/>
                <a:cs typeface="+mj-cs"/>
              </a:rPr>
              <a:t>mini-grid </a:t>
            </a:r>
            <a:r>
              <a:rPr lang="en-GB" sz="1600" dirty="0">
                <a:latin typeface="+mj-lt"/>
                <a:ea typeface="+mj-ea"/>
                <a:cs typeface="+mj-cs"/>
              </a:rPr>
              <a:t>regulatory framework, which was further supported by the Rural Energy Act in 2005, and the Electricity Act in 2008.  The 2003 Act created the Energy and Water Utility Regulation Authority (EWURA) as a </a:t>
            </a:r>
            <a:r>
              <a:rPr lang="en-GB" sz="1600" dirty="0" smtClean="0">
                <a:latin typeface="+mj-lt"/>
                <a:ea typeface="+mj-ea"/>
                <a:cs typeface="+mj-cs"/>
              </a:rPr>
              <a:t>multi-</a:t>
            </a:r>
            <a:r>
              <a:rPr lang="en-GB" sz="1600" dirty="0" err="1" smtClean="0">
                <a:latin typeface="+mj-lt"/>
                <a:ea typeface="+mj-ea"/>
                <a:cs typeface="+mj-cs"/>
              </a:rPr>
              <a:t>sectoral</a:t>
            </a:r>
            <a:r>
              <a:rPr lang="en-GB" sz="1600" dirty="0" smtClean="0">
                <a:latin typeface="+mj-lt"/>
                <a:ea typeface="+mj-ea"/>
                <a:cs typeface="+mj-cs"/>
              </a:rPr>
              <a:t> </a:t>
            </a:r>
            <a:r>
              <a:rPr lang="en-GB" sz="1600" dirty="0">
                <a:latin typeface="+mj-lt"/>
                <a:ea typeface="+mj-ea"/>
                <a:cs typeface="+mj-cs"/>
              </a:rPr>
              <a:t>regulator. EWURA has established small power purchase agreements (SPPAs) and created a standardized tariff methodology (SPPT). EWURA has created different SPPAs and SPPTs for SPPs connected to the main grid and existing isolated </a:t>
            </a:r>
            <a:r>
              <a:rPr lang="en-GB" sz="1600" dirty="0" smtClean="0">
                <a:latin typeface="+mj-lt"/>
                <a:ea typeface="+mj-ea"/>
                <a:cs typeface="+mj-cs"/>
              </a:rPr>
              <a:t>mini-grids</a:t>
            </a:r>
            <a:r>
              <a:rPr lang="en-GB" sz="1600" dirty="0">
                <a:latin typeface="+mj-lt"/>
                <a:ea typeface="+mj-ea"/>
                <a:cs typeface="+mj-cs"/>
              </a:rPr>
              <a:t>.</a:t>
            </a: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Tanzania, mini-grids Regulatory Framework</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2532358877"/>
      </p:ext>
    </p:extLst>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02771" y="751102"/>
            <a:ext cx="10940144" cy="5921829"/>
          </a:xfrm>
        </p:spPr>
        <p:txBody>
          <a:bodyPr>
            <a:noAutofit/>
          </a:bodyPr>
          <a:lstStyle/>
          <a:p>
            <a:pPr marL="0" indent="0">
              <a:buNone/>
            </a:pPr>
            <a:r>
              <a:rPr lang="en-GB" sz="1600" b="1" dirty="0">
                <a:solidFill>
                  <a:schemeClr val="accent1">
                    <a:lumMod val="75000"/>
                  </a:schemeClr>
                </a:solidFill>
                <a:latin typeface="+mj-lt"/>
              </a:rPr>
              <a:t>Institutions, Roles and Responsibilities</a:t>
            </a:r>
            <a:r>
              <a:rPr lang="en-GB" sz="1600" dirty="0">
                <a:latin typeface="+mj-lt"/>
              </a:rPr>
              <a:t>: </a:t>
            </a:r>
            <a:endParaRPr lang="en-GB" sz="1600" dirty="0" smtClean="0">
              <a:latin typeface="+mj-lt"/>
            </a:endParaRPr>
          </a:p>
          <a:p>
            <a:pPr>
              <a:spcBef>
                <a:spcPts val="600"/>
              </a:spcBef>
            </a:pPr>
            <a:r>
              <a:rPr lang="en-GB" sz="1600" dirty="0">
                <a:latin typeface="+mj-lt"/>
              </a:rPr>
              <a:t>Ministry of Energy and Minerals (MEM): responsible for electrification policy, and the implementing agent of the rural electrification expansion project financed by the World Bank</a:t>
            </a:r>
          </a:p>
          <a:p>
            <a:pPr>
              <a:spcBef>
                <a:spcPts val="600"/>
              </a:spcBef>
            </a:pPr>
            <a:r>
              <a:rPr lang="en-GB" sz="1600" dirty="0">
                <a:latin typeface="+mj-lt"/>
              </a:rPr>
              <a:t>Rural Energy Agency (REA): operational since October 2007, the REA has provided subsidies to </a:t>
            </a:r>
            <a:r>
              <a:rPr lang="en-GB" sz="1600" dirty="0" smtClean="0">
                <a:latin typeface="+mj-lt"/>
              </a:rPr>
              <a:t>co-finance </a:t>
            </a:r>
            <a:r>
              <a:rPr lang="en-GB" sz="1600" dirty="0">
                <a:latin typeface="+mj-lt"/>
              </a:rPr>
              <a:t>grid extension projects implemented by TANESCO, developed an enabling regulatory framework for SPP, including standardized power purchase agreements (SPPAs) and tariffs, and supported private sector–led rural electrification activities with performance grants (US$500 per connection) and a credit line for rural/renewable energy development that provides long-term financing through local commercial banks.</a:t>
            </a:r>
          </a:p>
          <a:p>
            <a:pPr>
              <a:spcBef>
                <a:spcPts val="600"/>
              </a:spcBef>
            </a:pPr>
            <a:r>
              <a:rPr lang="en-GB" sz="1600" dirty="0">
                <a:latin typeface="+mj-lt"/>
              </a:rPr>
              <a:t>Tanzania Electricity Supply Company (TANESCO):  the national utility that acts as off-taker for power produced from grid-connected mini-grids</a:t>
            </a:r>
          </a:p>
          <a:p>
            <a:pPr>
              <a:spcBef>
                <a:spcPts val="600"/>
              </a:spcBef>
            </a:pPr>
            <a:r>
              <a:rPr lang="en-GB" sz="1600" dirty="0">
                <a:latin typeface="+mj-lt"/>
              </a:rPr>
              <a:t>Energy and Water Regulation Authority (EWURA):  undertakes regulation related to energy and water.  Tasks include  determining the SPPA tariff and supervising power-purchase and service agreements, issuing licenses, and guaranteeing to preserve the floor prices for 15 years</a:t>
            </a:r>
            <a:r>
              <a:rPr lang="en-GB" sz="1600" dirty="0" smtClean="0">
                <a:latin typeface="+mj-lt"/>
              </a:rPr>
              <a:t>.</a:t>
            </a:r>
          </a:p>
          <a:p>
            <a:pPr marL="0" indent="0">
              <a:spcBef>
                <a:spcPts val="600"/>
              </a:spcBef>
              <a:buNone/>
            </a:pPr>
            <a:r>
              <a:rPr lang="en-GB" sz="1600" b="1" dirty="0" smtClean="0">
                <a:solidFill>
                  <a:schemeClr val="accent1">
                    <a:lumMod val="75000"/>
                  </a:schemeClr>
                </a:solidFill>
              </a:rPr>
              <a:t>Interventions: </a:t>
            </a:r>
            <a:r>
              <a:rPr lang="en-GB" sz="1600" dirty="0">
                <a:latin typeface="+mj-lt"/>
              </a:rPr>
              <a:t>Tanzania is a particularly relevant case for examining the off-grid </a:t>
            </a:r>
            <a:r>
              <a:rPr lang="en-GB" sz="1600" dirty="0" err="1">
                <a:latin typeface="+mj-lt"/>
              </a:rPr>
              <a:t>FiT</a:t>
            </a:r>
            <a:r>
              <a:rPr lang="en-GB" sz="1600" dirty="0">
                <a:latin typeface="+mj-lt"/>
              </a:rPr>
              <a:t> </a:t>
            </a:r>
            <a:r>
              <a:rPr lang="en-GB" sz="1600" dirty="0" smtClean="0">
                <a:latin typeface="+mj-lt"/>
              </a:rPr>
              <a:t>(feed-in tariff) scheme </a:t>
            </a:r>
            <a:r>
              <a:rPr lang="en-GB" sz="1600" dirty="0">
                <a:latin typeface="+mj-lt"/>
              </a:rPr>
              <a:t>in Sub-Saharan Africa because of its broad institutional efforts to support renewable energy. In 2009 a standardized Power Purchase Agreement (PPA) was introduced and, in 2010, Tanzania adopted a standard tariff methodology.  The PPA provides the legal basis to interconnect renewable energy generators into both the national grid or into isolated mini-grids, and to export excess power (up to 10 MW) to the national utility.  This regulatory framework addresses licencing and tariff approval for decentralised grids; it combines standardised power purchase agreements, annual tariff adjustment and technology specific tariffs.  The tariff calculations begin with EWURA revising annual data from TANESCO, results are then reviewed by a working group and submitted to the EWURA board for approval. Projects &lt;1MW are exempt from any license requirement.  The Small Power Producer owner builds, owns and operates the system, and either sells electricity direct to customers or to TANESCO (or both). REA provides the US$500 subsidy per connection with funding from the World Bank. </a:t>
            </a: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Tanzania, mini-grids Regulatory Framework</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271607571"/>
      </p:ext>
    </p:extLst>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737040"/>
            <a:ext cx="11549742" cy="5315404"/>
          </a:xfrm>
        </p:spPr>
        <p:txBody>
          <a:bodyPr>
            <a:noAutofit/>
          </a:bodyPr>
          <a:lstStyle/>
          <a:p>
            <a:pPr marL="0" indent="0">
              <a:buNone/>
            </a:pPr>
            <a:r>
              <a:rPr lang="en-GB" sz="1500" b="1" dirty="0" smtClean="0">
                <a:solidFill>
                  <a:schemeClr val="accent1">
                    <a:lumMod val="75000"/>
                  </a:schemeClr>
                </a:solidFill>
                <a:latin typeface="+mj-lt"/>
              </a:rPr>
              <a:t>Impacts </a:t>
            </a:r>
            <a:r>
              <a:rPr lang="en-GB" sz="1500" b="1" dirty="0">
                <a:solidFill>
                  <a:schemeClr val="accent1">
                    <a:lumMod val="75000"/>
                  </a:schemeClr>
                </a:solidFill>
                <a:latin typeface="+mj-lt"/>
              </a:rPr>
              <a:t>Achieved: </a:t>
            </a:r>
            <a:r>
              <a:rPr lang="en-GB" sz="1500" dirty="0">
                <a:latin typeface="+mj-lt"/>
              </a:rPr>
              <a:t>Tanzania has been ranked among the top 10 countries in the world for establishing sustainable business models for renewable energy-based mini-grids.  By 2016, after six years of the regulation being enforced, there were 15 standard PPAs signed with SPPs, of which 8 in were already in operation.  The PPAs amounted to 40.1 MW, comprising biomass (15.6 MW), solar (2 MW) and hydropower plants (22.5 MW).  Several of these were for isolated mini-grids, including 2 solar projects (3 MW), 3 biomass plants (5.1 MW) and 4 hydropower projects (total 12.6 MW) and 3 more are in the pipeline (2 hydropower of 4.1 MW and 1 solar of 1 MW).  In addition, there were 32 other SPP projects under development. This shows the increasing numbers of rural energy providers that are being established based on the supportive regulation.  For example, in 2016, JUMEME Rural Power Supply Ltd. initiated a project that uses solar hybrid mini-grids to electrify more than 100,000 people and 2,340 small businesses in Tanzania’s rural </a:t>
            </a:r>
            <a:r>
              <a:rPr lang="en-GB" sz="1500" dirty="0" smtClean="0">
                <a:latin typeface="+mj-lt"/>
              </a:rPr>
              <a:t>centres</a:t>
            </a:r>
            <a:r>
              <a:rPr lang="en-GB" sz="1500" dirty="0">
                <a:latin typeface="+mj-lt"/>
              </a:rPr>
              <a:t>; by 2022, JUMEME aims to implement around 300 mini-grids and supply high-quality and reliable electricity to 1 million customers across Tanzania</a:t>
            </a:r>
            <a:r>
              <a:rPr lang="en-GB" sz="1500" dirty="0" smtClean="0">
                <a:latin typeface="+mj-lt"/>
              </a:rPr>
              <a:t>.</a:t>
            </a:r>
          </a:p>
          <a:p>
            <a:pPr marL="0" indent="0">
              <a:buNone/>
            </a:pPr>
            <a:r>
              <a:rPr lang="en-GB" sz="1500" b="1" dirty="0" smtClean="0">
                <a:solidFill>
                  <a:schemeClr val="accent1">
                    <a:lumMod val="75000"/>
                  </a:schemeClr>
                </a:solidFill>
                <a:latin typeface="+mj-lt"/>
              </a:rPr>
              <a:t>Lessons Learned: </a:t>
            </a:r>
            <a:r>
              <a:rPr lang="en-GB" sz="1500" dirty="0">
                <a:latin typeface="+mj-lt"/>
              </a:rPr>
              <a:t>There is a risk that, if isolated </a:t>
            </a:r>
            <a:r>
              <a:rPr lang="en-GB" sz="1500" dirty="0" smtClean="0">
                <a:latin typeface="+mj-lt"/>
              </a:rPr>
              <a:t>mini-grids </a:t>
            </a:r>
            <a:r>
              <a:rPr lang="en-GB" sz="1500" dirty="0">
                <a:latin typeface="+mj-lt"/>
              </a:rPr>
              <a:t>become connected to the grid, then the electricity price falls - the utility and related stakeholders need to be aware so that this can be effectively managed.  Experience has shown delays with payment from TANESCO for the power supplied to the grid - acceptable payment periods must be regulated to ensure that SPPs can operate effectively.  Some of the common barriers in Tanzania are high interest rates and SPPs’ difficulties in acquiring land and water rights;  based on this experience, the inclusion of land ownership and water rights is recommended for any future national energy policy.  Another lesson from the project has been the benefit of multiple source funding for projects, such as mixed grants and loans.  It has also been recognised that there the incentive to develop mini-grid projects is constrained due to the uncertainty of grid expansion. </a:t>
            </a:r>
            <a:endParaRPr lang="en-GB" sz="1500" dirty="0" smtClean="0">
              <a:latin typeface="+mj-lt"/>
            </a:endParaRPr>
          </a:p>
          <a:p>
            <a:pPr marL="0" indent="0">
              <a:buNone/>
            </a:pPr>
            <a:r>
              <a:rPr lang="en-GB" sz="1500" b="1" dirty="0" smtClean="0">
                <a:solidFill>
                  <a:schemeClr val="accent1">
                    <a:lumMod val="75000"/>
                  </a:schemeClr>
                </a:solidFill>
                <a:latin typeface="+mj-lt"/>
              </a:rPr>
              <a:t>Effectiveness</a:t>
            </a:r>
            <a:r>
              <a:rPr lang="en-GB" sz="1500" b="1" dirty="0">
                <a:solidFill>
                  <a:schemeClr val="accent1">
                    <a:lumMod val="75000"/>
                  </a:schemeClr>
                </a:solidFill>
                <a:latin typeface="+mj-lt"/>
              </a:rPr>
              <a:t>: </a:t>
            </a:r>
            <a:r>
              <a:rPr lang="en-GB" sz="1500" dirty="0">
                <a:latin typeface="+mj-lt"/>
              </a:rPr>
              <a:t>The estimated costs of electricity generated by an off-grid PV mini-grid in Tanzania range from 0.30 US$/kWh to 0.65 US$/kWh, though for 90% of the country, this would be less than 0.45 US$/kWh. (This does not account for costs related to the specific location project, such as expenses for licensing procedures, shipping, local taxes,  handling, installation, and logistics since these are highly dependent on the local conditions).  So  REA pays $500 per connection and the project developer funds the balance of the capital cost, and operating and maintenance expenses, which are recovered through user tariffs that will usually be less than 0.45US$/kWh.  The level of energy access provided will ideally be at tier 5, equivalent to a reliable grid-connect service.  However, uncertain local conditions (stemming from unreliable supply chains, </a:t>
            </a:r>
            <a:r>
              <a:rPr lang="en-GB" sz="1500" dirty="0" smtClean="0">
                <a:latin typeface="+mj-lt"/>
              </a:rPr>
              <a:t>constrained </a:t>
            </a:r>
            <a:r>
              <a:rPr lang="en-GB" sz="1500" dirty="0">
                <a:latin typeface="+mj-lt"/>
              </a:rPr>
              <a:t>operator capabilities and frequent natural hazards in rural areas) often lead to interruptions (for main grid customers as well as mini-grids) that mean, in practice, tier 4 access is more likely.  This has therefore provided an affordable source of energy for remote communities (with electricity generated at lower cost than alternative energy supplies for consumers in rural areas - for example, the cost of power from diesel </a:t>
            </a:r>
            <a:r>
              <a:rPr lang="en-GB" sz="1500" dirty="0" err="1">
                <a:latin typeface="+mj-lt"/>
              </a:rPr>
              <a:t>gensets</a:t>
            </a:r>
            <a:r>
              <a:rPr lang="en-GB" sz="1500" dirty="0">
                <a:latin typeface="+mj-lt"/>
              </a:rPr>
              <a:t> ranges from 0.40 to 2 US$/kWh in addition to specific location costs ).  The national grid-electricity tariff is subsidized by the government, leading to an estimated loss of US$0.42 per kWh generated. TANESCO is therefore saving money when investing in PV mini-grids for the promotion of rural electrification.  This shows that </a:t>
            </a:r>
            <a:r>
              <a:rPr lang="en-GB" sz="1500" dirty="0" smtClean="0">
                <a:latin typeface="+mj-lt"/>
              </a:rPr>
              <a:t>        the </a:t>
            </a:r>
            <a:r>
              <a:rPr lang="en-GB" sz="1500" dirty="0">
                <a:latin typeface="+mj-lt"/>
              </a:rPr>
              <a:t>approach adopted towards mini-grids regulation in Tanzania has offered good value-for-money.</a:t>
            </a: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Tanzania, mini-grids Regulatory Framework</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0217271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923" y="182251"/>
            <a:ext cx="10515600" cy="5490243"/>
          </a:xfrm>
        </p:spPr>
        <p:txBody>
          <a:bodyPr anchor="t">
            <a:normAutofit fontScale="90000"/>
          </a:bodyPr>
          <a:lstStyle/>
          <a:p>
            <a:r>
              <a:rPr lang="en-GB" b="1" dirty="0" smtClean="0">
                <a:solidFill>
                  <a:schemeClr val="accent1">
                    <a:lumMod val="75000"/>
                  </a:schemeClr>
                </a:solidFill>
              </a:rPr>
              <a:t>Grid Extension</a:t>
            </a:r>
            <a:r>
              <a:rPr lang="en-GB" dirty="0" smtClean="0"/>
              <a:t/>
            </a:r>
            <a:br>
              <a:rPr lang="en-GB" dirty="0" smtClean="0"/>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b="1" dirty="0"/>
              <a:t>– </a:t>
            </a:r>
            <a:r>
              <a:rPr lang="en-GB" sz="1800" b="1" i="1" dirty="0">
                <a:solidFill>
                  <a:schemeClr val="accent1">
                    <a:lumMod val="75000"/>
                  </a:schemeClr>
                </a:solidFill>
              </a:rPr>
              <a:t>Establishment and extension to new users of a system that connects electricity generation plants to consumers via a transmission and distribution network across the country</a:t>
            </a:r>
            <a:r>
              <a:rPr lang="en-GB" sz="1800" b="1" i="1" dirty="0" smtClean="0">
                <a:solidFill>
                  <a:schemeClr val="accent1">
                    <a:lumMod val="75000"/>
                  </a:schemeClr>
                </a:solidFill>
              </a:rPr>
              <a:t>.</a:t>
            </a:r>
            <a:br>
              <a:rPr lang="en-GB" sz="1800" b="1" i="1" dirty="0" smtClean="0">
                <a:solidFill>
                  <a:schemeClr val="accent1">
                    <a:lumMod val="75000"/>
                  </a:schemeClr>
                </a:solidFill>
              </a:rPr>
            </a:br>
            <a:r>
              <a:rPr lang="en-GB" sz="1600" i="1" dirty="0" smtClean="0">
                <a:solidFill>
                  <a:schemeClr val="accent1">
                    <a:lumMod val="75000"/>
                  </a:schemeClr>
                </a:solidFill>
              </a:rPr>
              <a:t/>
            </a:r>
            <a:br>
              <a:rPr lang="en-GB" sz="1600" i="1" dirty="0" smtClean="0">
                <a:solidFill>
                  <a:schemeClr val="accent1">
                    <a:lumMod val="75000"/>
                  </a:schemeClr>
                </a:solidFill>
              </a:rPr>
            </a:br>
            <a:r>
              <a:rPr lang="en-GB" sz="1800" dirty="0"/>
              <a:t>Grid systems draw on a variety of generation sources, from nuclear and hydro-power to coal, oil and combined-cycle gas turbines and solar- and wind-power. </a:t>
            </a:r>
            <a:r>
              <a:rPr lang="en-GB" sz="1800" dirty="0" smtClean="0"/>
              <a:t>Each </a:t>
            </a:r>
            <a:r>
              <a:rPr lang="en-GB" sz="1800" dirty="0"/>
              <a:t>form of generation has different characteristics in terms of flexibility, reliability and costs. A mix of generation sources is required to match generation to demand, with over-reliance on any one form of generation risking lengthy outages (for example, a drought can significantly affect a predominantly hydro-powered grid system). </a:t>
            </a:r>
            <a:r>
              <a:rPr lang="en-GB" sz="1800" dirty="0" smtClean="0"/>
              <a:t>Technology advances, combined </a:t>
            </a:r>
            <a:r>
              <a:rPr lang="en-GB" sz="1800" dirty="0"/>
              <a:t>with </a:t>
            </a:r>
            <a:r>
              <a:rPr lang="en-GB" sz="1800" dirty="0" smtClean="0"/>
              <a:t>environmental concerns, have led to an increasing focus over recent years on Renewable Energy based generation. </a:t>
            </a:r>
            <a:r>
              <a:rPr lang="en-GB" sz="1800" dirty="0"/>
              <a:t>Transmission and distribution system designs also vary, with low-cost distribution technologies such as Single Wire Earth return (SWER) being used to reduce costs in remote areas.</a:t>
            </a:r>
            <a:r>
              <a:rPr lang="en-GB" sz="1800" dirty="0" smtClean="0"/>
              <a:t/>
            </a:r>
            <a:br>
              <a:rPr lang="en-GB" sz="1800" dirty="0" smtClean="0"/>
            </a:br>
            <a:r>
              <a:rPr lang="en-GB" sz="1800" dirty="0"/>
              <a:t/>
            </a:r>
            <a:br>
              <a:rPr lang="en-GB" sz="1800" dirty="0"/>
            </a:br>
            <a:r>
              <a:rPr lang="en-GB" sz="2000" b="1" i="1" dirty="0">
                <a:solidFill>
                  <a:schemeClr val="accent1">
                    <a:lumMod val="75000"/>
                  </a:schemeClr>
                </a:solidFill>
              </a:rPr>
              <a:t>Interactions with other NEA Categories:</a:t>
            </a:r>
            <a:r>
              <a:rPr lang="en-GB" sz="2000" dirty="0">
                <a:solidFill>
                  <a:schemeClr val="accent1">
                    <a:lumMod val="75000"/>
                  </a:schemeClr>
                </a:solidFill>
              </a:rPr>
              <a:t>  </a:t>
            </a:r>
            <a:r>
              <a:rPr lang="en-GB" sz="1800" dirty="0"/>
              <a:t/>
            </a:r>
            <a:br>
              <a:rPr lang="en-GB" sz="1800" dirty="0"/>
            </a:br>
            <a:r>
              <a:rPr lang="en-GB" sz="1800" dirty="0"/>
              <a:t/>
            </a:r>
            <a:br>
              <a:rPr lang="en-GB" sz="1800" dirty="0"/>
            </a:br>
            <a:r>
              <a:rPr lang="en-GB" sz="1800" b="1" i="1" dirty="0" smtClean="0">
                <a:solidFill>
                  <a:schemeClr val="accent1">
                    <a:lumMod val="75000"/>
                  </a:schemeClr>
                </a:solidFill>
              </a:rPr>
              <a:t>Delivery Model </a:t>
            </a:r>
            <a:r>
              <a:rPr lang="en-GB" sz="1800" dirty="0" smtClean="0"/>
              <a:t>- </a:t>
            </a:r>
            <a:r>
              <a:rPr lang="en-GB" sz="1800" dirty="0"/>
              <a:t>The national grid system may be publically or privately owned or combine both in a public-private partnership. Common public-private models for grid systems include</a:t>
            </a:r>
            <a:r>
              <a:rPr lang="en-GB" sz="1800" dirty="0" smtClean="0"/>
              <a:t>:</a:t>
            </a:r>
            <a:br>
              <a:rPr lang="en-GB" sz="1800" dirty="0" smtClean="0"/>
            </a:br>
            <a:r>
              <a:rPr lang="en-GB" sz="1800" dirty="0" smtClean="0"/>
              <a:t>●      Publically </a:t>
            </a:r>
            <a:r>
              <a:rPr lang="en-GB" sz="1800" dirty="0"/>
              <a:t>owned generation and transmission, and privately owned distribution; </a:t>
            </a:r>
            <a:r>
              <a:rPr lang="en-GB" sz="1800" dirty="0" smtClean="0"/>
              <a:t/>
            </a:r>
            <a:br>
              <a:rPr lang="en-GB" sz="1800" dirty="0" smtClean="0"/>
            </a:br>
            <a:r>
              <a:rPr lang="en-GB" sz="1800" dirty="0" smtClean="0"/>
              <a:t>●      Independent </a:t>
            </a:r>
            <a:r>
              <a:rPr lang="en-GB" sz="1800" dirty="0"/>
              <a:t>Power Producers (IPP) connected to a publically owned transmission/distribution system). </a:t>
            </a:r>
            <a:r>
              <a:rPr lang="en-GB" sz="1800" dirty="0" smtClean="0"/>
              <a:t/>
            </a:r>
            <a:br>
              <a:rPr lang="en-GB" sz="1800" dirty="0" smtClean="0"/>
            </a:br>
            <a:r>
              <a:rPr lang="en-GB" sz="1800" dirty="0"/>
              <a:t/>
            </a:r>
            <a:br>
              <a:rPr lang="en-GB" sz="1800" dirty="0"/>
            </a:br>
            <a:r>
              <a:rPr lang="en-GB" sz="1800" dirty="0"/>
              <a:t>(Where individual distribution areas are separately owned, </a:t>
            </a:r>
            <a:r>
              <a:rPr lang="en-GB" sz="1800" dirty="0" err="1"/>
              <a:t>eg</a:t>
            </a:r>
            <a:r>
              <a:rPr lang="en-GB" sz="1800" dirty="0"/>
              <a:t> by municipalities or regional bodies, these may be regarded as </a:t>
            </a:r>
            <a:r>
              <a:rPr lang="en-GB" sz="1800" dirty="0">
                <a:hlinkClick r:id="rId2" action="ppaction://hlinksldjump"/>
              </a:rPr>
              <a:t>grid-connected distribution systems</a:t>
            </a:r>
            <a:r>
              <a:rPr lang="en-GB" sz="1800" dirty="0"/>
              <a:t> and are discussed under that category). </a:t>
            </a:r>
            <a:br>
              <a:rPr lang="en-GB" sz="1800" dirty="0"/>
            </a:br>
            <a:r>
              <a:rPr lang="en-GB" sz="1800" dirty="0" smtClean="0"/>
              <a:t/>
            </a:r>
            <a:br>
              <a:rPr lang="en-GB" sz="1800" dirty="0" smtClean="0"/>
            </a:br>
            <a:r>
              <a:rPr lang="en-GB" sz="1800" dirty="0" smtClean="0"/>
              <a:t> </a:t>
            </a:r>
            <a:r>
              <a:rPr lang="en-GB" sz="1800" dirty="0"/>
              <a:t/>
            </a:r>
            <a:br>
              <a:rPr lang="en-GB" sz="1800" dirty="0"/>
            </a:br>
            <a:endParaRPr lang="en-GB" sz="1800"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3" action="ppaction://hlinksldjump"/>
              </a:rPr>
              <a:t>NEXT</a:t>
            </a:r>
            <a:endParaRPr lang="en-GB" b="1" dirty="0"/>
          </a:p>
        </p:txBody>
      </p:sp>
      <p:sp>
        <p:nvSpPr>
          <p:cNvPr id="7" name="TextBox 6">
            <a:hlinkClick r:id="rId4" action="ppaction://hlinksldjump"/>
          </p:cNvPr>
          <p:cNvSpPr txBox="1"/>
          <p:nvPr/>
        </p:nvSpPr>
        <p:spPr>
          <a:xfrm>
            <a:off x="10813311" y="5759975"/>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8" name="TextBox 7">
            <a:hlinkClick r:id="rId4" action="ppaction://hlinksldjump"/>
          </p:cNvPr>
          <p:cNvSpPr txBox="1"/>
          <p:nvPr/>
        </p:nvSpPr>
        <p:spPr>
          <a:xfrm>
            <a:off x="10813312" y="6119336"/>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Tree>
    <p:extLst>
      <p:ext uri="{BB962C8B-B14F-4D97-AF65-F5344CB8AC3E}">
        <p14:creationId xmlns:p14="http://schemas.microsoft.com/office/powerpoint/2010/main" val="1863921609"/>
      </p:ext>
    </p:extLst>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802356"/>
            <a:ext cx="11549742" cy="5315404"/>
          </a:xfrm>
        </p:spPr>
        <p:txBody>
          <a:bodyPr>
            <a:noAutofit/>
          </a:bodyPr>
          <a:lstStyle/>
          <a:p>
            <a:pPr marL="0" indent="0">
              <a:buNone/>
            </a:pPr>
            <a:r>
              <a:rPr lang="en-GB" sz="1800" b="1" dirty="0" smtClean="0">
                <a:solidFill>
                  <a:schemeClr val="accent1">
                    <a:lumMod val="75000"/>
                  </a:schemeClr>
                </a:solidFill>
                <a:latin typeface="+mj-lt"/>
              </a:rPr>
              <a:t>References</a:t>
            </a:r>
            <a:r>
              <a:rPr lang="en-GB" sz="1800" b="1" dirty="0">
                <a:solidFill>
                  <a:schemeClr val="accent1">
                    <a:lumMod val="75000"/>
                  </a:schemeClr>
                </a:solidFill>
                <a:latin typeface="+mj-lt"/>
              </a:rPr>
              <a:t>:</a:t>
            </a:r>
          </a:p>
          <a:p>
            <a:pPr>
              <a:spcBef>
                <a:spcPts val="0"/>
              </a:spcBef>
            </a:pPr>
            <a:r>
              <a:rPr lang="en-GB" sz="1600" dirty="0">
                <a:latin typeface="+mj-lt"/>
                <a:hlinkClick r:id="rId2"/>
              </a:rPr>
              <a:t>https://www.afdb.org/fileadmin/uploads/afdb/Documents/Generic-Documents/Renewable_Energy_in_Africa_-_Tanzania.pdf</a:t>
            </a:r>
            <a:endParaRPr lang="en-GB" sz="1600" dirty="0">
              <a:latin typeface="+mj-lt"/>
            </a:endParaRPr>
          </a:p>
          <a:p>
            <a:pPr>
              <a:spcBef>
                <a:spcPts val="0"/>
              </a:spcBef>
            </a:pPr>
            <a:r>
              <a:rPr lang="en-GB" sz="1600" dirty="0">
                <a:latin typeface="+mj-lt"/>
                <a:hlinkClick r:id="rId3"/>
              </a:rPr>
              <a:t>http://documents.worldbank.org/curated/en/104231468184784027/pdf/103827-PAD-P153781-PUBLIC-IDA-R2016-0138-1-Box396270B.pdf</a:t>
            </a:r>
            <a:endParaRPr lang="en-GB" sz="1600" dirty="0">
              <a:latin typeface="+mj-lt"/>
            </a:endParaRPr>
          </a:p>
          <a:p>
            <a:pPr>
              <a:spcBef>
                <a:spcPts val="0"/>
              </a:spcBef>
            </a:pPr>
            <a:r>
              <a:rPr lang="en-GB" sz="1600" dirty="0" smtClean="0">
                <a:latin typeface="+mj-lt"/>
              </a:rPr>
              <a:t>EUEI </a:t>
            </a:r>
            <a:r>
              <a:rPr lang="en-GB" sz="1600" dirty="0">
                <a:latin typeface="+mj-lt"/>
              </a:rPr>
              <a:t>PDF (2014), Mini-grid Policy Toolkit: Policy and Business Frameworks for Successful Mini-grid Roll-outs. </a:t>
            </a:r>
            <a:r>
              <a:rPr lang="en-GB" sz="1600" dirty="0" err="1">
                <a:latin typeface="+mj-lt"/>
              </a:rPr>
              <a:t>Eschborn</a:t>
            </a:r>
            <a:r>
              <a:rPr lang="en-GB" sz="1600" dirty="0">
                <a:latin typeface="+mj-lt"/>
              </a:rPr>
              <a:t> </a:t>
            </a:r>
            <a:r>
              <a:rPr lang="en-GB" sz="1600" dirty="0">
                <a:latin typeface="+mj-lt"/>
                <a:hlinkClick r:id="rId4"/>
              </a:rPr>
              <a:t>http://www.euei-pdf.org/sites/default/files/field_publication_file/RECP_mini-grid_Policy_Toolkit_1pageview_%28pdf%2C_17.6MB%2C_EN_0.pdf</a:t>
            </a:r>
            <a:endParaRPr lang="en-GB" sz="1600" dirty="0">
              <a:latin typeface="+mj-lt"/>
            </a:endParaRPr>
          </a:p>
          <a:p>
            <a:pPr>
              <a:spcBef>
                <a:spcPts val="0"/>
              </a:spcBef>
            </a:pPr>
            <a:r>
              <a:rPr lang="en-GB" sz="1600" dirty="0" smtClean="0">
                <a:latin typeface="+mj-lt"/>
              </a:rPr>
              <a:t>IED</a:t>
            </a:r>
            <a:r>
              <a:rPr lang="en-GB" sz="1600" dirty="0">
                <a:latin typeface="+mj-lt"/>
              </a:rPr>
              <a:t>. 2013. Low Carbon Mini Grids. Identifying the gaps and building the evidence base on low carbon mini-grids </a:t>
            </a:r>
            <a:r>
              <a:rPr lang="en-GB" sz="1600" dirty="0">
                <a:latin typeface="+mj-lt"/>
                <a:hlinkClick r:id="rId5"/>
              </a:rPr>
              <a:t>http://www.ied-sa.fr/index.php/fr/ressources-documentaires/publications/send/2-publications-ied/19-gmg-dfid-ied-nov-2013-vol-1.html</a:t>
            </a:r>
            <a:endParaRPr lang="en-GB" sz="1600" dirty="0">
              <a:latin typeface="+mj-lt"/>
            </a:endParaRPr>
          </a:p>
          <a:p>
            <a:pPr>
              <a:spcBef>
                <a:spcPts val="0"/>
              </a:spcBef>
            </a:pPr>
            <a:r>
              <a:rPr lang="en-GB" sz="1600" dirty="0" smtClean="0">
                <a:latin typeface="+mj-lt"/>
              </a:rPr>
              <a:t>IFC </a:t>
            </a:r>
            <a:r>
              <a:rPr lang="en-GB" sz="1600" dirty="0">
                <a:latin typeface="+mj-lt"/>
              </a:rPr>
              <a:t>(2012), From Gap to Opportunity: Business Models for Scaling Up Energy Access </a:t>
            </a:r>
            <a:r>
              <a:rPr lang="en-GB" sz="1600" dirty="0">
                <a:latin typeface="+mj-lt"/>
                <a:hlinkClick r:id="rId6"/>
              </a:rPr>
              <a:t>http://</a:t>
            </a:r>
            <a:r>
              <a:rPr lang="en-GB" sz="1600" dirty="0" smtClean="0">
                <a:latin typeface="+mj-lt"/>
                <a:hlinkClick r:id="rId6"/>
              </a:rPr>
              <a:t>www.ifc.org/wps/wcm/connect/topics_ext_content/ifc_external_corporate_site/ifc+sustainability/learning+and+adapting/knowledge+products/publications/publications_report_gap-opportunity</a:t>
            </a:r>
            <a:endParaRPr lang="en-GB" sz="1600" dirty="0" smtClean="0">
              <a:latin typeface="+mj-lt"/>
            </a:endParaRPr>
          </a:p>
          <a:p>
            <a:pPr>
              <a:spcBef>
                <a:spcPts val="0"/>
              </a:spcBef>
            </a:pPr>
            <a:r>
              <a:rPr lang="en-GB" sz="1600" dirty="0">
                <a:latin typeface="+mj-lt"/>
              </a:rPr>
              <a:t>IOREC (2016), 3rd International Off-Grid Renewable Energy Conference &amp; Exhibition. </a:t>
            </a:r>
            <a:r>
              <a:rPr lang="en-GB" sz="1600" dirty="0">
                <a:latin typeface="+mj-lt"/>
                <a:hlinkClick r:id="rId7"/>
              </a:rPr>
              <a:t>http://iorec.irena.org/IRENA_Accelerating_off-grid_renewables_2017.pdf</a:t>
            </a:r>
            <a:endParaRPr lang="en-GB" sz="1600" dirty="0">
              <a:latin typeface="+mj-lt"/>
            </a:endParaRPr>
          </a:p>
          <a:p>
            <a:pPr>
              <a:spcBef>
                <a:spcPts val="0"/>
              </a:spcBef>
            </a:pPr>
            <a:r>
              <a:rPr lang="en-GB" sz="1600" dirty="0">
                <a:latin typeface="+mj-lt"/>
                <a:hlinkClick r:id="rId8"/>
              </a:rPr>
              <a:t>http://www.oxfordbusinessgroup.com/news/tanzania-lays-out-big-investments-power-generation</a:t>
            </a:r>
            <a:endParaRPr lang="en-GB" sz="1600" dirty="0">
              <a:latin typeface="+mj-lt"/>
            </a:endParaRPr>
          </a:p>
          <a:p>
            <a:pPr>
              <a:spcBef>
                <a:spcPts val="0"/>
              </a:spcBef>
            </a:pPr>
            <a:r>
              <a:rPr lang="en-GB" sz="1600" dirty="0">
                <a:latin typeface="+mj-lt"/>
                <a:hlinkClick r:id="rId9"/>
              </a:rPr>
              <a:t>http://www.sciencedirect.com/science/article/pii/S1364032115009181</a:t>
            </a:r>
            <a:endParaRPr lang="en-GB" sz="1600" dirty="0">
              <a:latin typeface="+mj-lt"/>
            </a:endParaRPr>
          </a:p>
          <a:p>
            <a:pPr>
              <a:spcBef>
                <a:spcPts val="0"/>
              </a:spcBef>
            </a:pPr>
            <a:r>
              <a:rPr lang="en-GB" sz="1600" dirty="0" smtClean="0">
                <a:latin typeface="+mj-lt"/>
                <a:hlinkClick r:id="rId10"/>
              </a:rPr>
              <a:t>http</a:t>
            </a:r>
            <a:r>
              <a:rPr lang="en-GB" sz="1600" dirty="0">
                <a:latin typeface="+mj-lt"/>
                <a:hlinkClick r:id="rId10"/>
              </a:rPr>
              <a:t>://www.tanzaniainvest.com/energy/mini-grid-expansion-hindered-high-interest-rates</a:t>
            </a:r>
            <a:endParaRPr lang="en-GB" sz="1600" dirty="0">
              <a:latin typeface="+mj-lt"/>
            </a:endParaRPr>
          </a:p>
          <a:p>
            <a:pPr>
              <a:spcBef>
                <a:spcPts val="0"/>
              </a:spcBef>
            </a:pPr>
            <a:r>
              <a:rPr lang="en-GB" sz="1600" dirty="0" smtClean="0">
                <a:latin typeface="+mj-lt"/>
                <a:hlinkClick r:id="rId11"/>
              </a:rPr>
              <a:t>http</a:t>
            </a:r>
            <a:r>
              <a:rPr lang="en-GB" sz="1600" dirty="0">
                <a:latin typeface="+mj-lt"/>
                <a:hlinkClick r:id="rId11"/>
              </a:rPr>
              <a:t>://www.tanzaniainvest.com/energy/rural-electrification-phase-3</a:t>
            </a:r>
            <a:endParaRPr lang="en-GB" sz="1600" dirty="0">
              <a:latin typeface="+mj-lt"/>
            </a:endParaRPr>
          </a:p>
          <a:p>
            <a:pPr>
              <a:spcBef>
                <a:spcPts val="0"/>
              </a:spcBef>
            </a:pPr>
            <a:r>
              <a:rPr lang="en-GB" sz="1600" dirty="0">
                <a:latin typeface="+mj-lt"/>
                <a:hlinkClick r:id="rId12"/>
              </a:rPr>
              <a:t>http://www.tanzaniainvest.com/energy/wb-world-bank-rural-electrification</a:t>
            </a:r>
            <a:endParaRPr lang="en-GB" sz="1600" dirty="0">
              <a:latin typeface="+mj-lt"/>
            </a:endParaRPr>
          </a:p>
          <a:p>
            <a:pPr>
              <a:spcBef>
                <a:spcPts val="0"/>
              </a:spcBef>
            </a:pPr>
            <a:r>
              <a:rPr lang="en-GB" sz="1600" dirty="0">
                <a:latin typeface="+mj-lt"/>
                <a:hlinkClick r:id="rId13"/>
              </a:rPr>
              <a:t>https://www.usaid.gov/powerafrica/newsletter/july2016/paving-the-way-for-mini-grids</a:t>
            </a:r>
            <a:endParaRPr lang="en-GB" sz="1600" dirty="0">
              <a:latin typeface="+mj-lt"/>
            </a:endParaRPr>
          </a:p>
          <a:p>
            <a:pPr>
              <a:spcBef>
                <a:spcPts val="0"/>
              </a:spcBef>
            </a:pPr>
            <a:r>
              <a:rPr lang="en-GB" sz="1600" dirty="0" smtClean="0">
                <a:latin typeface="+mj-lt"/>
              </a:rPr>
              <a:t>World </a:t>
            </a:r>
            <a:r>
              <a:rPr lang="en-GB" sz="1600" dirty="0">
                <a:latin typeface="+mj-lt"/>
              </a:rPr>
              <a:t>Bank. 2014. From the Bottom Up. How Small Power Producers and Mini-Grids Can Deliver Electrification and Renewable Energy in Africa. </a:t>
            </a:r>
            <a:r>
              <a:rPr lang="en-GB" sz="1600" dirty="0">
                <a:latin typeface="+mj-lt"/>
                <a:hlinkClick r:id="rId14"/>
              </a:rPr>
              <a:t>https://</a:t>
            </a:r>
            <a:r>
              <a:rPr lang="en-GB" sz="1600" dirty="0" smtClean="0">
                <a:latin typeface="+mj-lt"/>
                <a:hlinkClick r:id="rId14"/>
              </a:rPr>
              <a:t>openknowledge.worldbank.org/handle/10986/16571</a:t>
            </a:r>
            <a:endParaRPr lang="en-GB" sz="1600" dirty="0" smtClean="0">
              <a:latin typeface="+mj-lt"/>
            </a:endParaRPr>
          </a:p>
          <a:p>
            <a:pPr>
              <a:spcBef>
                <a:spcPts val="0"/>
              </a:spcBef>
            </a:pPr>
            <a:r>
              <a:rPr lang="en-GB" sz="1600" dirty="0" smtClean="0">
                <a:latin typeface="+mj-lt"/>
              </a:rPr>
              <a:t>The </a:t>
            </a:r>
            <a:r>
              <a:rPr lang="en-GB" sz="1600" dirty="0">
                <a:latin typeface="+mj-lt"/>
              </a:rPr>
              <a:t>World Bank Group, (2012). Institutional Approaches to Electrification: </a:t>
            </a:r>
            <a:r>
              <a:rPr lang="en-GB" sz="1600" dirty="0" smtClean="0">
                <a:latin typeface="+mj-lt"/>
              </a:rPr>
              <a:t>The Experience </a:t>
            </a:r>
            <a:r>
              <a:rPr lang="en-GB" sz="1600" dirty="0">
                <a:latin typeface="+mj-lt"/>
              </a:rPr>
              <a:t>of Rural Energy </a:t>
            </a:r>
            <a:r>
              <a:rPr lang="en-GB" sz="1600" dirty="0" smtClean="0">
                <a:latin typeface="+mj-lt"/>
              </a:rPr>
              <a:t>Agencies/Rural </a:t>
            </a:r>
            <a:r>
              <a:rPr lang="en-GB" sz="1600" dirty="0">
                <a:latin typeface="+mj-lt"/>
              </a:rPr>
              <a:t>Energy Funds in Sub-Saharan Africa. November 14–16, 2011 Dakar, Senegal </a:t>
            </a:r>
            <a:r>
              <a:rPr lang="en-GB" sz="1600" dirty="0">
                <a:latin typeface="+mj-lt"/>
                <a:hlinkClick r:id="rId15"/>
              </a:rPr>
              <a:t>https://</a:t>
            </a:r>
            <a:r>
              <a:rPr lang="en-GB" sz="1600" dirty="0" smtClean="0">
                <a:latin typeface="+mj-lt"/>
                <a:hlinkClick r:id="rId15"/>
              </a:rPr>
              <a:t>openknowledge.worldbank.org/bitstream/handle/10986/26073/763820WP0P11090s0to0Electrification.pdf?sequence=1&amp;isAllowed=y</a:t>
            </a:r>
            <a:endParaRPr lang="en-GB" sz="1600" dirty="0" smtClean="0">
              <a:latin typeface="+mj-lt"/>
            </a:endParaRPr>
          </a:p>
        </p:txBody>
      </p:sp>
      <p:sp>
        <p:nvSpPr>
          <p:cNvPr id="7" name="Title 1"/>
          <p:cNvSpPr>
            <a:spLocks noGrp="1"/>
          </p:cNvSpPr>
          <p:nvPr>
            <p:ph type="title"/>
          </p:nvPr>
        </p:nvSpPr>
        <p:spPr>
          <a:xfrm>
            <a:off x="250367" y="-59426"/>
            <a:ext cx="10907486" cy="788765"/>
          </a:xfrm>
        </p:spPr>
        <p:txBody>
          <a:bodyPr>
            <a:normAutofit/>
          </a:bodyPr>
          <a:lstStyle/>
          <a:p>
            <a:pPr lvl="0"/>
            <a:r>
              <a:rPr lang="en-GB" sz="4000" dirty="0" smtClean="0">
                <a:solidFill>
                  <a:schemeClr val="accent1">
                    <a:lumMod val="75000"/>
                  </a:schemeClr>
                </a:solidFill>
              </a:rPr>
              <a:t>Tanzania, mini-grids Regulatory Framework</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6" action="ppaction://hlinksldjump"/>
              </a:rPr>
              <a:t>NEXT</a:t>
            </a:r>
            <a:endParaRPr lang="en-GB" b="1" dirty="0"/>
          </a:p>
        </p:txBody>
      </p:sp>
    </p:spTree>
    <p:extLst>
      <p:ext uri="{BB962C8B-B14F-4D97-AF65-F5344CB8AC3E}">
        <p14:creationId xmlns:p14="http://schemas.microsoft.com/office/powerpoint/2010/main" val="2152192742"/>
      </p:ext>
    </p:extLst>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50367" y="-59426"/>
            <a:ext cx="10907486" cy="788765"/>
          </a:xfrm>
        </p:spPr>
        <p:txBody>
          <a:bodyPr>
            <a:normAutofit/>
          </a:bodyPr>
          <a:lstStyle/>
          <a:p>
            <a:pPr lvl="0"/>
            <a:r>
              <a:rPr lang="en-GB" sz="4000" dirty="0" smtClean="0">
                <a:solidFill>
                  <a:schemeClr val="accent1">
                    <a:lumMod val="75000"/>
                  </a:schemeClr>
                </a:solidFill>
              </a:rPr>
              <a:t>Tanzania, mini-grids Regulatory Framework</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598096734"/>
              </p:ext>
            </p:extLst>
          </p:nvPr>
        </p:nvGraphicFramePr>
        <p:xfrm>
          <a:off x="424545" y="881743"/>
          <a:ext cx="11517084" cy="4983679"/>
        </p:xfrm>
        <a:graphic>
          <a:graphicData uri="http://schemas.openxmlformats.org/drawingml/2006/table">
            <a:tbl>
              <a:tblPr/>
              <a:tblGrid>
                <a:gridCol w="1919514">
                  <a:extLst>
                    <a:ext uri="{9D8B030D-6E8A-4147-A177-3AD203B41FA5}">
                      <a16:colId xmlns:a16="http://schemas.microsoft.com/office/drawing/2014/main" val="20000"/>
                    </a:ext>
                  </a:extLst>
                </a:gridCol>
                <a:gridCol w="1919514">
                  <a:extLst>
                    <a:ext uri="{9D8B030D-6E8A-4147-A177-3AD203B41FA5}">
                      <a16:colId xmlns:a16="http://schemas.microsoft.com/office/drawing/2014/main" val="20001"/>
                    </a:ext>
                  </a:extLst>
                </a:gridCol>
                <a:gridCol w="1919514">
                  <a:extLst>
                    <a:ext uri="{9D8B030D-6E8A-4147-A177-3AD203B41FA5}">
                      <a16:colId xmlns:a16="http://schemas.microsoft.com/office/drawing/2014/main" val="20002"/>
                    </a:ext>
                  </a:extLst>
                </a:gridCol>
                <a:gridCol w="1919514">
                  <a:extLst>
                    <a:ext uri="{9D8B030D-6E8A-4147-A177-3AD203B41FA5}">
                      <a16:colId xmlns:a16="http://schemas.microsoft.com/office/drawing/2014/main" val="20003"/>
                    </a:ext>
                  </a:extLst>
                </a:gridCol>
                <a:gridCol w="1919514">
                  <a:extLst>
                    <a:ext uri="{9D8B030D-6E8A-4147-A177-3AD203B41FA5}">
                      <a16:colId xmlns:a16="http://schemas.microsoft.com/office/drawing/2014/main" val="20004"/>
                    </a:ext>
                  </a:extLst>
                </a:gridCol>
                <a:gridCol w="1919514">
                  <a:extLst>
                    <a:ext uri="{9D8B030D-6E8A-4147-A177-3AD203B41FA5}">
                      <a16:colId xmlns:a16="http://schemas.microsoft.com/office/drawing/2014/main" val="20005"/>
                    </a:ext>
                  </a:extLst>
                </a:gridCol>
              </a:tblGrid>
              <a:tr h="481597">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81597">
                <a:tc rowSpan="2">
                  <a:txBody>
                    <a:bodyPr/>
                    <a:lstStyle/>
                    <a:p>
                      <a:pPr algn="ctr" fontAlgn="ctr"/>
                      <a:r>
                        <a:rPr lang="en-GB" sz="1400" b="0" i="0" u="none" strike="noStrike">
                          <a:solidFill>
                            <a:srgbClr val="000000"/>
                          </a:solidFill>
                          <a:effectLst/>
                          <a:latin typeface="Calibri"/>
                        </a:rPr>
                        <a:t>Grid Extension</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a:solidFill>
                            <a:srgbClr val="000000"/>
                          </a:solidFill>
                          <a:effectLst/>
                          <a:latin typeface="Calibri"/>
                        </a:rPr>
                        <a:t>Government/ Public Utility</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a:solidFill>
                            <a:srgbClr val="000000"/>
                          </a:solidFill>
                          <a:effectLst/>
                          <a:latin typeface="Calibri"/>
                        </a:rPr>
                        <a:t>Concession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a:solidFill>
                            <a:srgbClr val="000000"/>
                          </a:solidFill>
                          <a:effectLst/>
                          <a:latin typeface="Calibri"/>
                        </a:rPr>
                        <a:t>Uniform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2"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ctr" fontAlgn="ctr"/>
                      <a:r>
                        <a:rPr lang="en-GB" sz="1400" b="0" i="0" u="none" strike="noStrike" dirty="0">
                          <a:solidFill>
                            <a:srgbClr val="000000"/>
                          </a:solidFill>
                          <a:effectLst/>
                          <a:latin typeface="Calibri"/>
                        </a:rPr>
                        <a:t>Direct Energy Access Provision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159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User </a:t>
                      </a:r>
                      <a:r>
                        <a:rPr lang="en-GB" sz="1400" b="0" i="0" u="none" strike="noStrike" dirty="0" smtClean="0">
                          <a:solidFill>
                            <a:schemeClr val="bg1"/>
                          </a:solidFill>
                          <a:effectLst/>
                          <a:latin typeface="Calibri"/>
                        </a:rPr>
                        <a:t>Finance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tc>
                  <a:txBody>
                    <a:bodyPr/>
                    <a:lstStyle/>
                    <a:p>
                      <a:pPr algn="ctr" fontAlgn="ctr"/>
                      <a:r>
                        <a:rPr lang="en-GB" sz="1400" b="0" i="0" u="none" strike="noStrike" dirty="0">
                          <a:solidFill>
                            <a:schemeClr val="bg1"/>
                          </a:solidFill>
                          <a:effectLst/>
                          <a:latin typeface="Calibri"/>
                        </a:rPr>
                        <a:t>Institutional </a:t>
                      </a:r>
                      <a:r>
                        <a:rPr lang="en-GB" sz="1400" b="0" i="0" u="none" strike="noStrike" dirty="0" smtClean="0">
                          <a:solidFill>
                            <a:schemeClr val="bg1"/>
                          </a:solidFill>
                          <a:effectLst/>
                          <a:latin typeface="Calibri"/>
                        </a:rPr>
                        <a:t>Restructuring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2"/>
                  </a:ext>
                </a:extLst>
              </a:tr>
              <a:tr h="240799">
                <a:tc rowSpan="2">
                  <a:txBody>
                    <a:bodyPr/>
                    <a:lstStyle/>
                    <a:p>
                      <a:pPr algn="ctr" fontAlgn="ctr"/>
                      <a:r>
                        <a:rPr lang="en-GB" sz="1400" b="0" i="0" u="none" strike="noStrike" dirty="0">
                          <a:solidFill>
                            <a:schemeClr val="bg1"/>
                          </a:solidFill>
                          <a:effectLst/>
                          <a:latin typeface="Calibri"/>
                        </a:rPr>
                        <a:t>Grid-connected </a:t>
                      </a:r>
                      <a:r>
                        <a:rPr lang="en-GB" sz="1400" b="0" i="0" u="none" strike="noStrike" dirty="0" smtClean="0">
                          <a:solidFill>
                            <a:schemeClr val="bg1"/>
                          </a:solidFill>
                          <a:effectLst/>
                          <a:latin typeface="Calibri"/>
                        </a:rPr>
                        <a:t>mini-grid/ </a:t>
                      </a:r>
                      <a:r>
                        <a:rPr lang="en-GB" sz="1400" b="0" i="0" u="none" strike="noStrike" dirty="0">
                          <a:solidFill>
                            <a:schemeClr val="bg1"/>
                          </a:solidFill>
                          <a:effectLst/>
                          <a:latin typeface="Calibri"/>
                        </a:rPr>
                        <a:t>distribution </a:t>
                      </a:r>
                      <a:r>
                        <a:rPr lang="en-GB" sz="1400" b="0" i="0" u="none" strike="noStrike" dirty="0" smtClean="0">
                          <a:solidFill>
                            <a:schemeClr val="bg1"/>
                          </a:solidFill>
                          <a:effectLst/>
                          <a:latin typeface="Calibri"/>
                        </a:rPr>
                        <a:t>system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chemeClr val="bg1"/>
                          </a:solidFill>
                          <a:effectLst/>
                          <a:latin typeface="Calibri"/>
                        </a:rPr>
                        <a:t>Regulatory </a:t>
                      </a:r>
                      <a:r>
                        <a:rPr lang="en-GB" sz="1400" b="0" i="0" u="none" strike="noStrike" dirty="0" smtClean="0">
                          <a:solidFill>
                            <a:schemeClr val="bg1"/>
                          </a:solidFill>
                          <a:effectLst/>
                          <a:latin typeface="Calibri"/>
                        </a:rPr>
                        <a:t>Reform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48159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551926">
                <a:tc rowSpan="3">
                  <a:txBody>
                    <a:bodyPr/>
                    <a:lstStyle/>
                    <a:p>
                      <a:pPr algn="ctr" fontAlgn="ctr"/>
                      <a:r>
                        <a:rPr lang="en-GB" sz="1400" b="0" i="0" u="none" strike="noStrike" dirty="0">
                          <a:solidFill>
                            <a:schemeClr val="bg1"/>
                          </a:solidFill>
                          <a:effectLst/>
                          <a:latin typeface="Calibri"/>
                        </a:rPr>
                        <a:t>Isolated </a:t>
                      </a:r>
                      <a:r>
                        <a:rPr lang="en-GB" sz="1400" b="0" i="0" u="none" strike="noStrike" dirty="0" smtClean="0">
                          <a:solidFill>
                            <a:schemeClr val="bg1"/>
                          </a:solidFill>
                          <a:effectLst/>
                          <a:latin typeface="Calibri"/>
                        </a:rPr>
                        <a:t>mini-grid</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a:t>
                      </a:r>
                      <a:endParaRPr lang="en-GB" sz="1400" b="0" i="0" u="none" strike="noStrike" dirty="0">
                        <a:solidFill>
                          <a:schemeClr val="bg1"/>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669900"/>
                    </a:solidFill>
                  </a:tcPr>
                </a:tc>
                <a:tc rowSpan="3">
                  <a:txBody>
                    <a:bodyPr/>
                    <a:lstStyle/>
                    <a:p>
                      <a:pPr algn="ctr" fontAlgn="ctr"/>
                      <a:r>
                        <a:rPr lang="en-GB" sz="1400" b="0" i="0" u="none" strike="noStrike">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smtClean="0">
                          <a:solidFill>
                            <a:schemeClr val="bg1"/>
                          </a:solidFill>
                          <a:effectLst/>
                          <a:latin typeface="Calibri"/>
                        </a:rPr>
                        <a:t>License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3">
                  <a:txBody>
                    <a:bodyPr/>
                    <a:lstStyle/>
                    <a:p>
                      <a:pPr algn="ctr" fontAlgn="ctr"/>
                      <a:r>
                        <a:rPr lang="en-GB" sz="1400" b="0" i="0" u="none" strike="noStrike" dirty="0">
                          <a:solidFill>
                            <a:schemeClr val="bg1"/>
                          </a:solidFill>
                          <a:effectLst/>
                          <a:latin typeface="Calibri"/>
                        </a:rPr>
                        <a:t>Individual Regulated </a:t>
                      </a:r>
                      <a:endParaRPr lang="en-GB" sz="1400" b="0" i="0" u="none" strike="noStrike" dirty="0" smtClean="0">
                        <a:solidFill>
                          <a:schemeClr val="bg1"/>
                        </a:solidFill>
                        <a:effectLst/>
                        <a:latin typeface="Calibri"/>
                      </a:endParaRP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183"/>
                    </a:solidFill>
                  </a:tcPr>
                </a:tc>
                <a:tc rowSpan="2">
                  <a:txBody>
                    <a:bodyPr/>
                    <a:lstStyle/>
                    <a:p>
                      <a:pPr algn="ctr" fontAlgn="ctr"/>
                      <a:r>
                        <a:rPr lang="en-GB" sz="1400" b="0" i="0" u="none" strike="noStrike">
                          <a:solidFill>
                            <a:srgbClr val="000000"/>
                          </a:solidFill>
                          <a:effectLst/>
                          <a:latin typeface="Calibri"/>
                        </a:rPr>
                        <a:t>Cross-Subsidies </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Quality/Technical Standards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4079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Technical Assistance</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8159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a:solidFill>
                            <a:srgbClr val="000000"/>
                          </a:solidFill>
                          <a:effectLst/>
                          <a:latin typeface="Calibri"/>
                        </a:rPr>
                        <a:t>Tax Exemptions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Capacity Building/ Awareness Raising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72758">
                <a:tc rowSpan="4">
                  <a:txBody>
                    <a:bodyPr/>
                    <a:lstStyle/>
                    <a:p>
                      <a:pPr algn="ctr" fontAlgn="ctr"/>
                      <a:r>
                        <a:rPr lang="en-GB" sz="1400" b="0" i="0" u="none" strike="noStrike" dirty="0">
                          <a:solidFill>
                            <a:srgbClr val="000000"/>
                          </a:solidFill>
                          <a:effectLst/>
                          <a:latin typeface="Calibri"/>
                        </a:rPr>
                        <a:t>Standalone systems </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2" action="ppaction://hlinksldjump"/>
                        </a:rPr>
                        <a:t>Return to Examples</a:t>
                      </a: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40799">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Demand Promotion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92847">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40799">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6" name="TextBox 5">
            <a:hlinkClick r:id="rId13"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4" action="ppaction://hlinksldjump"/>
              </a:rPr>
              <a:t>CATEGORY DASHBOARD</a:t>
            </a:r>
            <a:endParaRPr lang="en-GB" dirty="0"/>
          </a:p>
        </p:txBody>
      </p:sp>
      <p:sp>
        <p:nvSpPr>
          <p:cNvPr id="8" name="TextBox 7">
            <a:hlinkClick r:id="rId13"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5" action="ppaction://hlinksldjump"/>
              </a:rPr>
              <a:t>EXAMPLES TABLE</a:t>
            </a:r>
            <a:endParaRPr lang="en-GB" dirty="0"/>
          </a:p>
        </p:txBody>
      </p:sp>
    </p:spTree>
    <p:extLst>
      <p:ext uri="{BB962C8B-B14F-4D97-AF65-F5344CB8AC3E}">
        <p14:creationId xmlns:p14="http://schemas.microsoft.com/office/powerpoint/2010/main" val="550120359"/>
      </p:ext>
    </p:extLst>
  </p:cSld>
  <p:clrMapOvr>
    <a:masterClrMapping/>
  </p:clrMapOvr>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Tunisia, Low Cost Distribution Technology</a:t>
            </a:r>
            <a:endParaRPr lang="en-GB" sz="4000" dirty="0">
              <a:solidFill>
                <a:schemeClr val="accent1">
                  <a:lumMod val="75000"/>
                </a:schemeClr>
              </a:solidFill>
            </a:endParaRPr>
          </a:p>
        </p:txBody>
      </p:sp>
      <p:sp>
        <p:nvSpPr>
          <p:cNvPr id="5" name="Content Placeholder 4"/>
          <p:cNvSpPr>
            <a:spLocks noGrp="1"/>
          </p:cNvSpPr>
          <p:nvPr>
            <p:ph idx="1"/>
          </p:nvPr>
        </p:nvSpPr>
        <p:spPr>
          <a:xfrm>
            <a:off x="185053" y="632719"/>
            <a:ext cx="12006947" cy="6183090"/>
          </a:xfrm>
        </p:spPr>
        <p:txBody>
          <a:bodyPr>
            <a:noAutofit/>
          </a:bodyPr>
          <a:lstStyle/>
          <a:p>
            <a:pPr marL="0" indent="0">
              <a:lnSpc>
                <a:spcPct val="100000"/>
              </a:lnSpc>
              <a:spcBef>
                <a:spcPts val="0"/>
              </a:spcBef>
              <a:buNone/>
            </a:pPr>
            <a:r>
              <a:rPr lang="en-GB" sz="1600" b="1" dirty="0">
                <a:solidFill>
                  <a:schemeClr val="accent1">
                    <a:lumMod val="75000"/>
                  </a:schemeClr>
                </a:solidFill>
                <a:latin typeface="+mj-lt"/>
              </a:rPr>
              <a:t>Categories </a:t>
            </a:r>
          </a:p>
          <a:p>
            <a:pPr marL="0" indent="0">
              <a:lnSpc>
                <a:spcPct val="100000"/>
              </a:lnSpc>
              <a:spcBef>
                <a:spcPts val="0"/>
              </a:spcBef>
              <a:buNone/>
            </a:pPr>
            <a:r>
              <a:rPr lang="en-GB" sz="1600" dirty="0">
                <a:latin typeface="+mj-lt"/>
              </a:rPr>
              <a:t>(</a:t>
            </a:r>
            <a:r>
              <a:rPr lang="en-GB" sz="1600" dirty="0" smtClean="0">
                <a:latin typeface="+mj-lt"/>
              </a:rPr>
              <a:t>highlighted):</a:t>
            </a:r>
            <a:endParaRPr lang="en-GB" sz="1600" dirty="0">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r>
              <a:rPr lang="en-GB" sz="1600" b="1" dirty="0" smtClean="0">
                <a:solidFill>
                  <a:schemeClr val="accent1">
                    <a:lumMod val="75000"/>
                  </a:schemeClr>
                </a:solidFill>
                <a:latin typeface="+mj-lt"/>
              </a:rPr>
              <a:t/>
            </a:r>
            <a:br>
              <a:rPr lang="en-GB" sz="1600" b="1" dirty="0" smtClean="0">
                <a:solidFill>
                  <a:schemeClr val="accent1">
                    <a:lumMod val="75000"/>
                  </a:schemeClr>
                </a:solidFill>
                <a:latin typeface="+mj-lt"/>
              </a:rPr>
            </a:b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buNone/>
            </a:pPr>
            <a:endParaRPr lang="en-GB" sz="1600" b="1" dirty="0">
              <a:solidFill>
                <a:schemeClr val="accent1">
                  <a:lumMod val="75000"/>
                </a:schemeClr>
              </a:solidFill>
              <a:latin typeface="+mj-lt"/>
            </a:endParaRPr>
          </a:p>
          <a:p>
            <a:pPr marL="0" indent="0">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0"/>
              </a:spcBef>
              <a:buNone/>
            </a:pPr>
            <a:endParaRPr lang="en-GB" sz="1600" b="1" dirty="0" smtClean="0">
              <a:solidFill>
                <a:schemeClr val="accent1">
                  <a:lumMod val="75000"/>
                </a:schemeClr>
              </a:solidFill>
              <a:latin typeface="+mj-lt"/>
            </a:endParaRPr>
          </a:p>
          <a:p>
            <a:pPr marL="0" indent="0">
              <a:spcBef>
                <a:spcPts val="600"/>
              </a:spcBef>
              <a:buNone/>
            </a:pPr>
            <a:endParaRPr lang="en-GB" sz="1600" b="1" dirty="0" smtClean="0">
              <a:solidFill>
                <a:schemeClr val="accent1">
                  <a:lumMod val="75000"/>
                </a:schemeClr>
              </a:solidFill>
              <a:latin typeface="+mj-lt"/>
            </a:endParaRPr>
          </a:p>
          <a:p>
            <a:pPr marL="0" indent="0">
              <a:spcBef>
                <a:spcPts val="600"/>
              </a:spcBef>
              <a:buNone/>
            </a:pPr>
            <a:endParaRPr lang="en-GB" sz="1600" b="1" dirty="0">
              <a:solidFill>
                <a:schemeClr val="accent1">
                  <a:lumMod val="75000"/>
                </a:schemeClr>
              </a:solidFill>
              <a:latin typeface="+mj-lt"/>
            </a:endParaRPr>
          </a:p>
          <a:p>
            <a:pPr marL="0" indent="0">
              <a:spcBef>
                <a:spcPts val="0"/>
              </a:spcBef>
              <a:buNone/>
            </a:pPr>
            <a:r>
              <a:rPr lang="en-GB" sz="1600" b="1" dirty="0" smtClean="0">
                <a:solidFill>
                  <a:schemeClr val="accent1">
                    <a:lumMod val="75000"/>
                  </a:schemeClr>
                </a:solidFill>
                <a:latin typeface="+mj-lt"/>
              </a:rPr>
              <a:t>Description </a:t>
            </a:r>
            <a:r>
              <a:rPr lang="en-GB" sz="1600" b="1" dirty="0">
                <a:solidFill>
                  <a:schemeClr val="accent1">
                    <a:lumMod val="75000"/>
                  </a:schemeClr>
                </a:solidFill>
                <a:latin typeface="+mj-lt"/>
              </a:rPr>
              <a:t>- </a:t>
            </a:r>
            <a:r>
              <a:rPr lang="en-GB" sz="1600" dirty="0">
                <a:latin typeface="+mj-lt"/>
              </a:rPr>
              <a:t>For rural electrification, Tunisia chose not to adopt the technical standards it had inherited from Europe, which included a distribution system suited to densely populated areas and heavy loads. Instead, a system based upon the North American model - known in Tunisia as MALT (</a:t>
            </a:r>
            <a:r>
              <a:rPr lang="en-GB" sz="1600" dirty="0" err="1">
                <a:latin typeface="+mj-lt"/>
              </a:rPr>
              <a:t>Mise</a:t>
            </a:r>
            <a:r>
              <a:rPr lang="en-GB" sz="1600" dirty="0">
                <a:latin typeface="+mj-lt"/>
              </a:rPr>
              <a:t> A La Terre) - was introduced in 1977. The national utility, STEG, continued to reduce distribution-system costs through further innovations.  These included the Single-Wire Earth-Return system (SWER), a variation on the MALT system, which was </a:t>
            </a:r>
            <a:endParaRPr lang="en-GB" sz="1600" dirty="0" smtClean="0">
              <a:latin typeface="+mj-lt"/>
            </a:endParaRPr>
          </a:p>
          <a:p>
            <a:pPr marL="0" indent="0">
              <a:spcBef>
                <a:spcPts val="0"/>
              </a:spcBef>
              <a:buNone/>
            </a:pPr>
            <a:r>
              <a:rPr lang="en-GB" sz="1600" dirty="0" smtClean="0">
                <a:latin typeface="+mj-lt"/>
              </a:rPr>
              <a:t>introduced </a:t>
            </a:r>
            <a:r>
              <a:rPr lang="en-GB" sz="1600" dirty="0">
                <a:latin typeface="+mj-lt"/>
              </a:rPr>
              <a:t>in 1990.</a:t>
            </a:r>
            <a:endParaRPr lang="en-GB" sz="1600" dirty="0">
              <a:latin typeface="+mj-lt"/>
              <a:ea typeface="+mj-ea"/>
              <a:cs typeface="+mj-cs"/>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0651" y="802648"/>
            <a:ext cx="8163441" cy="4539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602978"/>
      </p:ext>
    </p:extLst>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1629" y="925286"/>
            <a:ext cx="11059885" cy="5943600"/>
          </a:xfrm>
        </p:spPr>
        <p:txBody>
          <a:bodyPr>
            <a:noAutofit/>
          </a:bodyPr>
          <a:lstStyle/>
          <a:p>
            <a:pPr marL="0" indent="0">
              <a:buNone/>
            </a:pPr>
            <a:r>
              <a:rPr lang="en-GB" sz="1600" b="1" dirty="0">
                <a:solidFill>
                  <a:schemeClr val="accent1">
                    <a:lumMod val="75000"/>
                  </a:schemeClr>
                </a:solidFill>
                <a:latin typeface="+mj-lt"/>
                <a:ea typeface="+mj-ea"/>
                <a:cs typeface="+mj-cs"/>
              </a:rPr>
              <a:t>Context</a:t>
            </a:r>
            <a:r>
              <a:rPr lang="en-GB" sz="1600" b="1" dirty="0" smtClean="0">
                <a:solidFill>
                  <a:schemeClr val="accent1">
                    <a:lumMod val="75000"/>
                  </a:schemeClr>
                </a:solidFill>
                <a:latin typeface="+mj-lt"/>
                <a:ea typeface="+mj-ea"/>
                <a:cs typeface="+mj-cs"/>
              </a:rPr>
              <a:t>: </a:t>
            </a:r>
            <a:r>
              <a:rPr lang="en-GB" sz="1600" dirty="0">
                <a:latin typeface="+mj-lt"/>
                <a:ea typeface="+mj-ea"/>
                <a:cs typeface="+mj-cs"/>
              </a:rPr>
              <a:t>Tunisia’s rural electrification program was launched in the mid-1970s, when about half of the population lived in rural areas and only 30,000 (6%) of the country’s rural households had electricity. In 2001, Tunisia became a net energy importer (after many years of surplus power generation) and  the gap between production and demand is growing every year.   Consequently, the current national energy strategy aims to generate 30% of energy from local renewable resources, and achieve a 30% reduction of the primary energy consumption, by 2030. The national installed electricity </a:t>
            </a:r>
            <a:r>
              <a:rPr lang="en-GB" sz="1600" dirty="0" smtClean="0">
                <a:latin typeface="+mj-lt"/>
                <a:ea typeface="+mj-ea"/>
                <a:cs typeface="+mj-cs"/>
              </a:rPr>
              <a:t>generation </a:t>
            </a:r>
            <a:r>
              <a:rPr lang="en-GB" sz="1600" dirty="0">
                <a:latin typeface="+mj-lt"/>
                <a:ea typeface="+mj-ea"/>
                <a:cs typeface="+mj-cs"/>
              </a:rPr>
              <a:t>capacity was  4,800MW in 2014, with 94% provided by natural gas fired thermal power stations and the remaining 6% divided between hydroelectric power (62 MW) and wind (245 MW).  In 2012  Tunisia  achieved a 99.8% electrification rate (100% in urban areas and 97% in the countryside) compared to 95% in 2000.  This is despite the fact that Tunisia’s rural population is highly dispersed and isolated, with long distances between small groups of sometimes scattered houses. Consequently, in this year, Tunisia’s  Ministry of  Energy,  Mines  and  Renewable  Energies,  decided to  create  a  specific  law  to cover renewable energy project development. After extensive deliberation, in August 2016, the  government approved the application of this law, which finalized the legal  framework  for the development of renewable energy projects eagerly awaited by  foreign investors. There has also been a recent program to serve even the most remote areas with PV systems, and efforts  have been made on regulatory and policy frameworks to support renewable energy integration.  The elaboration  of the necessary Feed-in-Tariff is the next important step, especially for the deployment of investors' projects</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Objectives:</a:t>
            </a:r>
            <a:r>
              <a:rPr lang="en-GB" sz="1600" dirty="0">
                <a:solidFill>
                  <a:schemeClr val="accent1">
                    <a:lumMod val="75000"/>
                  </a:schemeClr>
                </a:solidFill>
                <a:latin typeface="+mj-lt"/>
                <a:ea typeface="+mj-ea"/>
                <a:cs typeface="+mj-cs"/>
              </a:rPr>
              <a:t> </a:t>
            </a:r>
            <a:r>
              <a:rPr lang="en-GB" sz="1600" dirty="0">
                <a:latin typeface="+mj-lt"/>
                <a:ea typeface="+mj-ea"/>
                <a:cs typeface="+mj-cs"/>
              </a:rPr>
              <a:t>Concerned about the growing movement of people from rural to urban areas in the 1970s, the Government set the goal of providing electricity coverage for the whole country. At that time, half of the population lived in </a:t>
            </a:r>
            <a:r>
              <a:rPr lang="en-GB" sz="1600" dirty="0" err="1">
                <a:latin typeface="+mj-lt"/>
                <a:ea typeface="+mj-ea"/>
                <a:cs typeface="+mj-cs"/>
              </a:rPr>
              <a:t>rual</a:t>
            </a:r>
            <a:r>
              <a:rPr lang="en-GB" sz="1600" dirty="0">
                <a:latin typeface="+mj-lt"/>
                <a:ea typeface="+mj-ea"/>
                <a:cs typeface="+mj-cs"/>
              </a:rPr>
              <a:t> areas </a:t>
            </a:r>
            <a:r>
              <a:rPr lang="en-GB" sz="1600" dirty="0" err="1">
                <a:latin typeface="+mj-lt"/>
                <a:ea typeface="+mj-ea"/>
                <a:cs typeface="+mj-cs"/>
              </a:rPr>
              <a:t>butonly</a:t>
            </a:r>
            <a:r>
              <a:rPr lang="en-GB" sz="1600" dirty="0">
                <a:latin typeface="+mj-lt"/>
                <a:ea typeface="+mj-ea"/>
                <a:cs typeface="+mj-cs"/>
              </a:rPr>
              <a:t> 30,000 (6%) of the country’s rural households were electrified. Taking account of the potentially low levels of rural energy consumption, and high financial requirements, the Government recognised the need for a new, lower cost means of electricity distribution.  Rural electrification goals were incorporated into STEG's 5-year plan for 1977-81 (and subsequent plans), which included the objectives to expand the distribution system, and to convert relevant lines to the MALT system. By the end of 2000, 88% of rural households (nearly 95% percent of all households) had been electrified</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Legal Basis: </a:t>
            </a:r>
            <a:r>
              <a:rPr lang="en-GB" sz="1600" dirty="0">
                <a:latin typeface="+mj-lt"/>
                <a:ea typeface="+mj-ea"/>
                <a:cs typeface="+mj-cs"/>
              </a:rPr>
              <a:t>Commitment to MALT distribution system was included in the </a:t>
            </a:r>
            <a:r>
              <a:rPr lang="en-GB" sz="1600" dirty="0" err="1">
                <a:latin typeface="+mj-lt"/>
                <a:ea typeface="+mj-ea"/>
                <a:cs typeface="+mj-cs"/>
              </a:rPr>
              <a:t>Vth</a:t>
            </a:r>
            <a:r>
              <a:rPr lang="en-GB" sz="1600" dirty="0">
                <a:latin typeface="+mj-lt"/>
                <a:ea typeface="+mj-ea"/>
                <a:cs typeface="+mj-cs"/>
              </a:rPr>
              <a:t> Development Plan (1977–1981) of STEG</a:t>
            </a: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Tunisia, Low Cost Distribution Technology</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722977631"/>
      </p:ext>
    </p:extLst>
  </p:cSld>
  <p:clrMapOvr>
    <a:masterClrMapping/>
  </p:clrMapOvr>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02770" y="751102"/>
            <a:ext cx="11593287" cy="5921829"/>
          </a:xfrm>
        </p:spPr>
        <p:txBody>
          <a:bodyPr>
            <a:noAutofit/>
          </a:bodyPr>
          <a:lstStyle/>
          <a:p>
            <a:pPr marL="0" indent="0">
              <a:buNone/>
            </a:pPr>
            <a:r>
              <a:rPr lang="en-GB" sz="1600" b="1" dirty="0">
                <a:solidFill>
                  <a:schemeClr val="accent1">
                    <a:lumMod val="75000"/>
                  </a:schemeClr>
                </a:solidFill>
                <a:latin typeface="+mj-lt"/>
              </a:rPr>
              <a:t>Institutions, Roles and Responsibilities</a:t>
            </a:r>
            <a:r>
              <a:rPr lang="en-GB" sz="1600" dirty="0">
                <a:latin typeface="+mj-lt"/>
              </a:rPr>
              <a:t>: </a:t>
            </a:r>
            <a:r>
              <a:rPr lang="en-GB" sz="1600" dirty="0" smtClean="0">
                <a:latin typeface="+mj-lt"/>
              </a:rPr>
              <a:t> Few </a:t>
            </a:r>
            <a:r>
              <a:rPr lang="en-GB" sz="1600" dirty="0">
                <a:latin typeface="+mj-lt"/>
              </a:rPr>
              <a:t>entities manage energy deployment in Tunisia, thus shaping a simple and coherent market structure, but limiting the scope of IPPs. The three main stakeholders are the Tunisian Ministry of Energy, Mines, and Renewable Energy (MEMRE), the Tunisian company of Electricity and Gas (STEG), and the National Agency for Energy Conservation (ANME).  Their main areas of responsibility include:</a:t>
            </a:r>
          </a:p>
          <a:p>
            <a:pPr>
              <a:spcBef>
                <a:spcPts val="600"/>
              </a:spcBef>
            </a:pPr>
            <a:r>
              <a:rPr lang="en-GB" sz="1600" dirty="0">
                <a:latin typeface="+mj-lt"/>
              </a:rPr>
              <a:t>MEMRE: research (including permits for companies); national energy security; renewables and efficiency policy; optimization of hydrocarbon production and market conditions; promotion of clean energy</a:t>
            </a:r>
          </a:p>
          <a:p>
            <a:pPr>
              <a:spcBef>
                <a:spcPts val="600"/>
              </a:spcBef>
            </a:pPr>
            <a:r>
              <a:rPr lang="en-GB" sz="1600" dirty="0">
                <a:latin typeface="+mj-lt"/>
              </a:rPr>
              <a:t>STEG:  management of the production, transportation and the distribution of electricity and gas in Tunisia, including the use of diverse sources such as thermal, hydro and wind.  STEG holds the monopoly of transmission, distribution, and sale of electricity. The company also accounts for 79% of power generation.  STEG-ER is the renewable part of the STEG, working on wind, solar and cogeneration. (IPPs represent 17% of the total electricity generation, though their contribution  is limited  to  production  for either self-consumption or to sell  to STEG).</a:t>
            </a:r>
          </a:p>
          <a:p>
            <a:pPr>
              <a:spcBef>
                <a:spcPts val="600"/>
              </a:spcBef>
            </a:pPr>
            <a:r>
              <a:rPr lang="en-GB" sz="1600" dirty="0">
                <a:latin typeface="+mj-lt"/>
              </a:rPr>
              <a:t>ANME:   under the supervision of MEMRE, to apply national  policies  regarding energy management  by  studying and  promoting energy efficiency,  renewable and energy  transition. ANME has two sections (renewable energy and energy efficiency</a:t>
            </a:r>
            <a:r>
              <a:rPr lang="en-GB" sz="1600" dirty="0" smtClean="0">
                <a:latin typeface="+mj-lt"/>
              </a:rPr>
              <a:t>)</a:t>
            </a:r>
          </a:p>
          <a:p>
            <a:pPr marL="0" indent="0">
              <a:spcBef>
                <a:spcPts val="600"/>
              </a:spcBef>
              <a:buNone/>
            </a:pPr>
            <a:r>
              <a:rPr lang="en-GB" sz="1600" b="1" dirty="0" smtClean="0">
                <a:solidFill>
                  <a:schemeClr val="accent1">
                    <a:lumMod val="75000"/>
                  </a:schemeClr>
                </a:solidFill>
                <a:latin typeface="+mj-lt"/>
              </a:rPr>
              <a:t>Interventions: </a:t>
            </a:r>
            <a:r>
              <a:rPr lang="en-GB" sz="1600" dirty="0">
                <a:latin typeface="+mj-lt"/>
              </a:rPr>
              <a:t>The SWER system was introduced in 1990 and allowed an additional cost reduction of 26-30%, compared to single-phase MALT. This again represented the innovative application by STEG of existing low-cost technology. SWER was introduced with a number of precautions because of the potential risks of the returning current to humans and animals if lines were not carefully installed and monitored.  Consistent supply has been challenging, with regular notification of power outages and voltage fluctuations (leading to loss of refrigeration medicines in clinics and damage to </a:t>
            </a:r>
            <a:r>
              <a:rPr lang="en-GB" sz="1600" dirty="0" smtClean="0">
                <a:latin typeface="+mj-lt"/>
              </a:rPr>
              <a:t>appliances </a:t>
            </a:r>
            <a:r>
              <a:rPr lang="en-GB" sz="1600" dirty="0">
                <a:latin typeface="+mj-lt"/>
              </a:rPr>
              <a:t>such as TVs).  There was also an apparent </a:t>
            </a:r>
            <a:r>
              <a:rPr lang="en-GB" sz="1600" dirty="0" smtClean="0">
                <a:latin typeface="+mj-lt"/>
              </a:rPr>
              <a:t>inability </a:t>
            </a:r>
            <a:r>
              <a:rPr lang="en-GB" sz="1600" dirty="0">
                <a:latin typeface="+mj-lt"/>
              </a:rPr>
              <a:t>to establish good communication links with all customers. STEG follows rigorous commercial practices in its minimizing of non-technical losses, billing practices, payment collection, and debt reduction. The State, through its various programs, assumes the balance of investment costs not covered by STEG or beneficiaries. The State’s contribution rose up to 85% of total project connection costs in the latter stages, compared to 45% in the program’s early years.  Abuse is deterred by STEG’s policy on illegal connections, which includes frequent, regular monitoring and meter inspection campaigns. However, little monitoring of customer satisfaction with quality of service has been undertaken though customer service representatives were employed in branch offices to handle customer billing problems and complaints. An integrated billing software program has been set-up to closely follow each customer file through connection, cash payment, hook-up, and finally </a:t>
            </a:r>
            <a:r>
              <a:rPr lang="en-GB" sz="1600" dirty="0" smtClean="0">
                <a:latin typeface="+mj-lt"/>
              </a:rPr>
              <a:t>         metering </a:t>
            </a:r>
            <a:r>
              <a:rPr lang="en-GB" sz="1600" dirty="0">
                <a:latin typeface="+mj-lt"/>
              </a:rPr>
              <a:t>and billing of consumption. </a:t>
            </a: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Tunisia, Low Cost Distribution Technology</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2051613988"/>
      </p:ext>
    </p:extLst>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70115" y="737040"/>
            <a:ext cx="11549742" cy="5315404"/>
          </a:xfrm>
        </p:spPr>
        <p:txBody>
          <a:bodyPr>
            <a:noAutofit/>
          </a:bodyPr>
          <a:lstStyle/>
          <a:p>
            <a:pPr marL="0" indent="0">
              <a:buNone/>
            </a:pPr>
            <a:r>
              <a:rPr lang="en-GB" sz="1500" b="1" dirty="0" smtClean="0">
                <a:solidFill>
                  <a:schemeClr val="accent1">
                    <a:lumMod val="75000"/>
                  </a:schemeClr>
                </a:solidFill>
                <a:latin typeface="+mj-lt"/>
              </a:rPr>
              <a:t>Impacts </a:t>
            </a:r>
            <a:r>
              <a:rPr lang="en-GB" sz="1500" b="1" dirty="0">
                <a:solidFill>
                  <a:schemeClr val="accent1">
                    <a:lumMod val="75000"/>
                  </a:schemeClr>
                </a:solidFill>
                <a:latin typeface="+mj-lt"/>
              </a:rPr>
              <a:t>Achieved: </a:t>
            </a:r>
            <a:r>
              <a:rPr lang="en-GB" sz="1500" dirty="0">
                <a:latin typeface="+mj-lt"/>
              </a:rPr>
              <a:t>From 1977-1981, 70,000 rural households were connected, and investment costs were fully recovered. During STEG's </a:t>
            </a:r>
            <a:r>
              <a:rPr lang="en-GB" sz="1500" dirty="0" err="1">
                <a:latin typeface="+mj-lt"/>
              </a:rPr>
              <a:t>VIth</a:t>
            </a:r>
            <a:r>
              <a:rPr lang="en-GB" sz="1500" dirty="0">
                <a:latin typeface="+mj-lt"/>
              </a:rPr>
              <a:t> Plan (1982–1986), 80,000 rural households were connected (savings from the new distribution system made it possible to connect an additional 10,000 households under the same budget, raising the rate of rural electrification to 28%).  In total, by 2001, over 600,000 households had been connected. By late 1996, the lines using SWER supplied 425 villages through 1,148 MV/LV substations.  Using local suppliers has not only reduced STEG's own costs, but has also encouraged the  growth of a national export industry.  In rural areas, fraud and meter tampering are minimal (one major reason is that rural customers have more respect the electricity utility than urban consumers). </a:t>
            </a:r>
            <a:endParaRPr lang="en-GB" sz="1500" dirty="0" smtClean="0">
              <a:latin typeface="+mj-lt"/>
            </a:endParaRPr>
          </a:p>
          <a:p>
            <a:pPr marL="0" indent="0">
              <a:buNone/>
            </a:pPr>
            <a:r>
              <a:rPr lang="en-GB" sz="1500" b="1" dirty="0" smtClean="0">
                <a:solidFill>
                  <a:schemeClr val="accent1">
                    <a:lumMod val="75000"/>
                  </a:schemeClr>
                </a:solidFill>
                <a:latin typeface="+mj-lt"/>
              </a:rPr>
              <a:t>Lessons Learned: </a:t>
            </a:r>
            <a:r>
              <a:rPr lang="en-GB" sz="1500" dirty="0">
                <a:latin typeface="+mj-lt"/>
              </a:rPr>
              <a:t>A supportive context was required for the national electrification programme, including:</a:t>
            </a:r>
          </a:p>
          <a:p>
            <a:pPr>
              <a:spcBef>
                <a:spcPts val="0"/>
              </a:spcBef>
            </a:pPr>
            <a:r>
              <a:rPr lang="en-GB" sz="1500" dirty="0" smtClean="0">
                <a:latin typeface="+mj-lt"/>
              </a:rPr>
              <a:t>National </a:t>
            </a:r>
            <a:r>
              <a:rPr lang="en-GB" sz="1500" dirty="0">
                <a:latin typeface="+mj-lt"/>
              </a:rPr>
              <a:t>Commitment: continued Government support as part of a broader, integrated rural development program that has emphasized social equality (particularly gender equity)</a:t>
            </a:r>
          </a:p>
          <a:p>
            <a:pPr>
              <a:spcBef>
                <a:spcPts val="0"/>
              </a:spcBef>
            </a:pPr>
            <a:r>
              <a:rPr lang="en-GB" sz="1500" dirty="0" smtClean="0">
                <a:latin typeface="+mj-lt"/>
              </a:rPr>
              <a:t>Integrated </a:t>
            </a:r>
            <a:r>
              <a:rPr lang="en-GB" sz="1500" dirty="0">
                <a:latin typeface="+mj-lt"/>
              </a:rPr>
              <a:t>Rural Development Context: regional planning processes and successive five-year plans, which have tightly incorporated rural electrification into broader rural development objectives</a:t>
            </a:r>
          </a:p>
          <a:p>
            <a:pPr>
              <a:spcBef>
                <a:spcPts val="0"/>
              </a:spcBef>
            </a:pPr>
            <a:r>
              <a:rPr lang="en-GB" sz="1500" dirty="0" smtClean="0">
                <a:latin typeface="+mj-lt"/>
              </a:rPr>
              <a:t>Effective </a:t>
            </a:r>
            <a:r>
              <a:rPr lang="en-GB" sz="1500" dirty="0">
                <a:latin typeface="+mj-lt"/>
              </a:rPr>
              <a:t>Institutional Approach: key principles for success include well-defined, coordinated roles for all agencies concerned, and established procedures that ensure agency cooperation that is perceived as being fair.</a:t>
            </a:r>
          </a:p>
          <a:p>
            <a:pPr marL="0" indent="0">
              <a:spcBef>
                <a:spcPts val="0"/>
              </a:spcBef>
              <a:buNone/>
            </a:pPr>
            <a:r>
              <a:rPr lang="en-GB" sz="1500" dirty="0">
                <a:latin typeface="+mj-lt"/>
              </a:rPr>
              <a:t>For long-term sustainability, a rural electrification program must establish a system of tariffs and charges that are self-financing and do not depend on increasingly larger subsidies from State revenues. In this respect, Tunisia’s tariff policy has avoided many of the pitfalls encountered in other developing countries. STEG prices power close to its long-term marginal cost, and makes considerable efforts to keep rates in line with the cost of providing electricity. Despite the initial installation costs, which were covered by the Government (</a:t>
            </a:r>
            <a:r>
              <a:rPr lang="en-GB" sz="1500" dirty="0" smtClean="0">
                <a:latin typeface="+mj-lt"/>
              </a:rPr>
              <a:t>up to </a:t>
            </a:r>
            <a:r>
              <a:rPr lang="en-GB" sz="1500" dirty="0">
                <a:latin typeface="+mj-lt"/>
              </a:rPr>
              <a:t>85%) and by STEG, setting user tariffs that match the ongoing operational costs means that there are minimal ongoing demands from the State budget regarding electricity supply</a:t>
            </a:r>
            <a:r>
              <a:rPr lang="en-GB" sz="1500" dirty="0" smtClean="0">
                <a:latin typeface="+mj-lt"/>
              </a:rPr>
              <a:t>.</a:t>
            </a:r>
          </a:p>
          <a:p>
            <a:pPr marL="0" indent="0">
              <a:buNone/>
            </a:pPr>
            <a:r>
              <a:rPr lang="en-GB" sz="1500" b="1" dirty="0" smtClean="0">
                <a:solidFill>
                  <a:schemeClr val="accent1">
                    <a:lumMod val="75000"/>
                  </a:schemeClr>
                </a:solidFill>
                <a:latin typeface="+mj-lt"/>
              </a:rPr>
              <a:t>Effectiveness</a:t>
            </a:r>
            <a:r>
              <a:rPr lang="en-GB" sz="1500" b="1" dirty="0">
                <a:solidFill>
                  <a:schemeClr val="accent1">
                    <a:lumMod val="75000"/>
                  </a:schemeClr>
                </a:solidFill>
                <a:latin typeface="+mj-lt"/>
              </a:rPr>
              <a:t>: </a:t>
            </a:r>
            <a:r>
              <a:rPr lang="en-GB" sz="1500" dirty="0">
                <a:latin typeface="+mj-lt"/>
              </a:rPr>
              <a:t>The electrification programme has undoubtedly been successful, with 99.5% of the population now connected to the main grid.  The identification and use of technology that was sufficient to meet the customer needs, but lower cost than </a:t>
            </a:r>
            <a:r>
              <a:rPr lang="en-GB" sz="1500" dirty="0" smtClean="0">
                <a:latin typeface="+mj-lt"/>
              </a:rPr>
              <a:t>implemented </a:t>
            </a:r>
            <a:r>
              <a:rPr lang="en-GB" sz="1500" dirty="0">
                <a:latin typeface="+mj-lt"/>
              </a:rPr>
              <a:t>in countries that have greater power demand, provided a good means to achieve a programme with maximum cost-effectiveness.  This low-cost technology approach has met customer expectations, providing a tier 5 level service in terms of energy access, with few signs yet of problems from capacity constraints.  However, this potential future limitation should ideally be addressed at the outset of such a national electrification plan (to assess what is the expected level of long-term electricity demand and size the installations accordingly).  The programme involved investment of more than 450m  Tunisian Dinars (MTD) between 1977 and 2000, most of it provided by the national government. (The MTD/US$ exchange rate ranged from 0.43-1.37 over this time, so the investment was equivalent to ~US$400m).  This resulted in more than 600,000 rural connections made (7,700 with 50-100W solar PV systems) at an average cost of about US$670/household. By the end of 2000, 88 percent of rural households and nearly 95 percent of all households had been electrified. </a:t>
            </a: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Tunisia, Low Cost Distribution Technology</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3241278485"/>
      </p:ext>
    </p:extLst>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07.jpg"/>
          <p:cNvPicPr>
            <a:picLocks noChangeAspect="1"/>
          </p:cNvPicPr>
          <p:nvPr/>
        </p:nvPicPr>
        <p:blipFill>
          <a:blip r:embed="rId2" cstate="screen"/>
          <a:srcRect/>
          <a:stretch>
            <a:fillRect/>
          </a:stretch>
        </p:blipFill>
        <p:spPr>
          <a:xfrm>
            <a:off x="0" y="5757062"/>
            <a:ext cx="12192000" cy="1100938"/>
          </a:xfrm>
          <a:prstGeom prst="rect">
            <a:avLst/>
          </a:prstGeom>
        </p:spPr>
      </p:pic>
      <p:sp>
        <p:nvSpPr>
          <p:cNvPr id="5" name="Content Placeholder 4"/>
          <p:cNvSpPr>
            <a:spLocks noGrp="1"/>
          </p:cNvSpPr>
          <p:nvPr>
            <p:ph idx="1"/>
          </p:nvPr>
        </p:nvSpPr>
        <p:spPr>
          <a:xfrm>
            <a:off x="233349" y="955975"/>
            <a:ext cx="11549742" cy="5315404"/>
          </a:xfrm>
        </p:spPr>
        <p:txBody>
          <a:bodyPr>
            <a:noAutofit/>
          </a:bodyPr>
          <a:lstStyle/>
          <a:p>
            <a:pPr marL="0" indent="0">
              <a:buNone/>
            </a:pPr>
            <a:r>
              <a:rPr lang="en-GB" sz="1800" b="1" dirty="0" smtClean="0">
                <a:solidFill>
                  <a:schemeClr val="accent1">
                    <a:lumMod val="75000"/>
                  </a:schemeClr>
                </a:solidFill>
                <a:latin typeface="+mj-lt"/>
              </a:rPr>
              <a:t>References:</a:t>
            </a:r>
          </a:p>
          <a:p>
            <a:r>
              <a:rPr lang="en-GB" sz="1600" dirty="0">
                <a:latin typeface="+mj-lt"/>
              </a:rPr>
              <a:t>Barnes, D. (2007). The Challenge of Rural Electrification: Strategies for Developing Countries. Book Chapter. </a:t>
            </a:r>
            <a:r>
              <a:rPr lang="en-GB" sz="1600" dirty="0">
                <a:latin typeface="+mj-lt"/>
                <a:hlinkClick r:id="rId3"/>
              </a:rPr>
              <a:t>https://books.google.co.uk/books?id=iOBi17Pr3fIC&amp;printsec=frontcover&amp;source=gbs_ge_summary_r&amp;cad=0#v=onepage&amp;q&amp;f=false</a:t>
            </a:r>
            <a:endParaRPr lang="en-GB" sz="1600" dirty="0">
              <a:latin typeface="+mj-lt"/>
            </a:endParaRPr>
          </a:p>
          <a:p>
            <a:r>
              <a:rPr lang="en-GB" sz="1600" dirty="0" smtClean="0">
                <a:latin typeface="+mj-lt"/>
              </a:rPr>
              <a:t>ESMAP </a:t>
            </a:r>
            <a:r>
              <a:rPr lang="en-GB" sz="1600" dirty="0">
                <a:latin typeface="+mj-lt"/>
              </a:rPr>
              <a:t>(2005), Meeting the Challenge of Rural Electrification in Developing Nations: The Experience of Successful Programs </a:t>
            </a:r>
            <a:r>
              <a:rPr lang="en-GB" sz="1600" dirty="0">
                <a:latin typeface="+mj-lt"/>
                <a:hlinkClick r:id="rId4"/>
              </a:rPr>
              <a:t>https://</a:t>
            </a:r>
            <a:r>
              <a:rPr lang="en-GB" sz="1600" dirty="0" smtClean="0">
                <a:latin typeface="+mj-lt"/>
                <a:hlinkClick r:id="rId4"/>
              </a:rPr>
              <a:t>static.globalinnovationexchange.org/s3fs-public/asset/document/Meeting0the0Ch10Discussion0Version0.pdf?q3Tol9Bdn4yH4J43t3P9t3hq5lh6ZipT</a:t>
            </a:r>
            <a:endParaRPr lang="en-GB" sz="1600" dirty="0" smtClean="0">
              <a:latin typeface="+mj-lt"/>
            </a:endParaRPr>
          </a:p>
          <a:p>
            <a:r>
              <a:rPr lang="en-GB" sz="1600" dirty="0">
                <a:latin typeface="+mj-lt"/>
                <a:hlinkClick r:id="rId5"/>
              </a:rPr>
              <a:t>https://www.esmap.org/sites/esmap.org/files/FR307-05_Tunisia_Rural_Electrification.pdf</a:t>
            </a:r>
            <a:endParaRPr lang="en-GB" sz="1600" dirty="0">
              <a:latin typeface="+mj-lt"/>
            </a:endParaRPr>
          </a:p>
          <a:p>
            <a:r>
              <a:rPr lang="en-GB" sz="1600" dirty="0" smtClean="0">
                <a:latin typeface="+mj-lt"/>
              </a:rPr>
              <a:t>EUEI </a:t>
            </a:r>
            <a:r>
              <a:rPr lang="en-GB" sz="1600" dirty="0">
                <a:latin typeface="+mj-lt"/>
              </a:rPr>
              <a:t>PDF (2015), Low Cost Grid Electrification Technologies A Handbook for Electrification Practitioners. </a:t>
            </a:r>
            <a:r>
              <a:rPr lang="en-GB" sz="1600" dirty="0" err="1">
                <a:latin typeface="+mj-lt"/>
              </a:rPr>
              <a:t>Eschborn</a:t>
            </a:r>
            <a:r>
              <a:rPr lang="en-GB" sz="1600" dirty="0">
                <a:latin typeface="+mj-lt"/>
              </a:rPr>
              <a:t> </a:t>
            </a:r>
            <a:r>
              <a:rPr lang="en-GB" sz="1600" dirty="0">
                <a:latin typeface="+mj-lt"/>
                <a:hlinkClick r:id="rId6"/>
              </a:rPr>
              <a:t>http://www.euei-pdf.org/sites/default/files/field_publication_file/150907_euei_low-cost-manual_en_rz_07_web.pdf </a:t>
            </a:r>
            <a:endParaRPr lang="en-GB" sz="1600" dirty="0" smtClean="0">
              <a:latin typeface="+mj-lt"/>
            </a:endParaRPr>
          </a:p>
          <a:p>
            <a:r>
              <a:rPr lang="en-GB" sz="1600" dirty="0">
                <a:latin typeface="+mj-lt"/>
                <a:hlinkClick r:id="rId7"/>
              </a:rPr>
              <a:t>http://www.reegle.info/policy-and-regulatory-overviews/TN</a:t>
            </a:r>
            <a:endParaRPr lang="en-GB" sz="1600" dirty="0">
              <a:latin typeface="+mj-lt"/>
            </a:endParaRPr>
          </a:p>
          <a:p>
            <a:r>
              <a:rPr lang="en-GB" sz="1600" dirty="0">
                <a:latin typeface="+mj-lt"/>
                <a:hlinkClick r:id="rId8"/>
              </a:rPr>
              <a:t>https://www.reeep.org/tunisia-2012</a:t>
            </a:r>
            <a:endParaRPr lang="en-GB" sz="1600" dirty="0">
              <a:latin typeface="+mj-lt"/>
            </a:endParaRPr>
          </a:p>
          <a:p>
            <a:r>
              <a:rPr lang="en-GB" sz="1600" dirty="0">
                <a:latin typeface="+mj-lt"/>
                <a:hlinkClick r:id="rId9"/>
              </a:rPr>
              <a:t>http://www.res4med.org/uploads/docs/Country%20Profile%20Tunisia%20-%20Report_05.12.2016.pdf</a:t>
            </a:r>
            <a:endParaRPr lang="en-GB" sz="1600" dirty="0">
              <a:latin typeface="+mj-lt"/>
            </a:endParaRPr>
          </a:p>
          <a:p>
            <a:r>
              <a:rPr lang="en-GB" sz="1600" dirty="0" smtClean="0">
                <a:latin typeface="+mj-lt"/>
              </a:rPr>
              <a:t>The </a:t>
            </a:r>
            <a:r>
              <a:rPr lang="en-GB" sz="1600" dirty="0">
                <a:latin typeface="+mj-lt"/>
              </a:rPr>
              <a:t>World Bank Group, (2012). Institutional Approaches to Electrification: </a:t>
            </a:r>
            <a:r>
              <a:rPr lang="en-GB" sz="1600" dirty="0" smtClean="0">
                <a:latin typeface="+mj-lt"/>
              </a:rPr>
              <a:t>The Experience </a:t>
            </a:r>
            <a:r>
              <a:rPr lang="en-GB" sz="1600" dirty="0">
                <a:latin typeface="+mj-lt"/>
              </a:rPr>
              <a:t>of Rural Energy </a:t>
            </a:r>
            <a:r>
              <a:rPr lang="en-GB" sz="1600" dirty="0" smtClean="0">
                <a:latin typeface="+mj-lt"/>
              </a:rPr>
              <a:t>Agencies/ Rural </a:t>
            </a:r>
            <a:r>
              <a:rPr lang="en-GB" sz="1600" dirty="0">
                <a:latin typeface="+mj-lt"/>
              </a:rPr>
              <a:t>Energy Funds in Sub-Saharan Africa. November 14–16, 2011 Dakar, Senegal </a:t>
            </a:r>
            <a:r>
              <a:rPr lang="en-GB" sz="1600" dirty="0">
                <a:latin typeface="+mj-lt"/>
                <a:hlinkClick r:id="rId10"/>
              </a:rPr>
              <a:t>https://</a:t>
            </a:r>
            <a:r>
              <a:rPr lang="en-GB" sz="1600" dirty="0" smtClean="0">
                <a:latin typeface="+mj-lt"/>
                <a:hlinkClick r:id="rId10"/>
              </a:rPr>
              <a:t>openknowledge.worldbank.org/bitstream/handle/10986/26073/763820WP0P11090s0to0Electrification.pdf?sequence=1&amp;isAllowed=y</a:t>
            </a:r>
            <a:endParaRPr lang="en-GB" sz="1600" dirty="0" smtClean="0">
              <a:latin typeface="+mj-lt"/>
            </a:endParaRPr>
          </a:p>
          <a:p>
            <a:endParaRPr lang="en-GB" sz="1600" dirty="0" smtClean="0">
              <a:latin typeface="+mj-lt"/>
            </a:endParaRPr>
          </a:p>
        </p:txBody>
      </p:sp>
      <p:sp>
        <p:nvSpPr>
          <p:cNvPr id="6" name="Title 1"/>
          <p:cNvSpPr>
            <a:spLocks noGrp="1"/>
          </p:cNvSpPr>
          <p:nvPr>
            <p:ph type="title"/>
          </p:nvPr>
        </p:nvSpPr>
        <p:spPr>
          <a:xfrm>
            <a:off x="235735" y="115965"/>
            <a:ext cx="10907486" cy="788765"/>
          </a:xfrm>
        </p:spPr>
        <p:txBody>
          <a:bodyPr>
            <a:normAutofit/>
          </a:bodyPr>
          <a:lstStyle/>
          <a:p>
            <a:pPr lvl="0"/>
            <a:r>
              <a:rPr lang="en-GB" sz="4000" dirty="0" smtClean="0">
                <a:solidFill>
                  <a:schemeClr val="accent1">
                    <a:lumMod val="75000"/>
                  </a:schemeClr>
                </a:solidFill>
              </a:rPr>
              <a:t>Tunisia, Low Cost Distribution Technology</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1" action="ppaction://hlinksldjump"/>
              </a:rPr>
              <a:t>NEXT</a:t>
            </a:r>
            <a:endParaRPr lang="en-GB" b="1" dirty="0"/>
          </a:p>
        </p:txBody>
      </p:sp>
    </p:spTree>
    <p:extLst>
      <p:ext uri="{BB962C8B-B14F-4D97-AF65-F5344CB8AC3E}">
        <p14:creationId xmlns:p14="http://schemas.microsoft.com/office/powerpoint/2010/main" val="801913153"/>
      </p:ext>
    </p:extLst>
  </p:cSld>
  <p:clrMapOvr>
    <a:masterClrMapping/>
  </p:clrMapOvr>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35736" y="115967"/>
            <a:ext cx="10907486" cy="788765"/>
          </a:xfrm>
        </p:spPr>
        <p:txBody>
          <a:bodyPr>
            <a:normAutofit/>
          </a:bodyPr>
          <a:lstStyle/>
          <a:p>
            <a:pPr lvl="0"/>
            <a:r>
              <a:rPr lang="en-GB" sz="4000" dirty="0" smtClean="0">
                <a:solidFill>
                  <a:schemeClr val="accent1">
                    <a:lumMod val="75000"/>
                  </a:schemeClr>
                </a:solidFill>
              </a:rPr>
              <a:t>Tunisia, Low Cost Distribution Technology</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004777665"/>
              </p:ext>
            </p:extLst>
          </p:nvPr>
        </p:nvGraphicFramePr>
        <p:xfrm>
          <a:off x="334963" y="1050925"/>
          <a:ext cx="11606664" cy="5149684"/>
        </p:xfrm>
        <a:graphic>
          <a:graphicData uri="http://schemas.openxmlformats.org/drawingml/2006/table">
            <a:tbl>
              <a:tblPr/>
              <a:tblGrid>
                <a:gridCol w="1934444">
                  <a:extLst>
                    <a:ext uri="{9D8B030D-6E8A-4147-A177-3AD203B41FA5}">
                      <a16:colId xmlns:a16="http://schemas.microsoft.com/office/drawing/2014/main" val="20000"/>
                    </a:ext>
                  </a:extLst>
                </a:gridCol>
                <a:gridCol w="1934444">
                  <a:extLst>
                    <a:ext uri="{9D8B030D-6E8A-4147-A177-3AD203B41FA5}">
                      <a16:colId xmlns:a16="http://schemas.microsoft.com/office/drawing/2014/main" val="20001"/>
                    </a:ext>
                  </a:extLst>
                </a:gridCol>
                <a:gridCol w="1934444">
                  <a:extLst>
                    <a:ext uri="{9D8B030D-6E8A-4147-A177-3AD203B41FA5}">
                      <a16:colId xmlns:a16="http://schemas.microsoft.com/office/drawing/2014/main" val="20002"/>
                    </a:ext>
                  </a:extLst>
                </a:gridCol>
                <a:gridCol w="1934444">
                  <a:extLst>
                    <a:ext uri="{9D8B030D-6E8A-4147-A177-3AD203B41FA5}">
                      <a16:colId xmlns:a16="http://schemas.microsoft.com/office/drawing/2014/main" val="20003"/>
                    </a:ext>
                  </a:extLst>
                </a:gridCol>
                <a:gridCol w="1934444">
                  <a:extLst>
                    <a:ext uri="{9D8B030D-6E8A-4147-A177-3AD203B41FA5}">
                      <a16:colId xmlns:a16="http://schemas.microsoft.com/office/drawing/2014/main" val="20004"/>
                    </a:ext>
                  </a:extLst>
                </a:gridCol>
                <a:gridCol w="1934444">
                  <a:extLst>
                    <a:ext uri="{9D8B030D-6E8A-4147-A177-3AD203B41FA5}">
                      <a16:colId xmlns:a16="http://schemas.microsoft.com/office/drawing/2014/main" val="20005"/>
                    </a:ext>
                  </a:extLst>
                </a:gridCol>
              </a:tblGrid>
              <a:tr h="481597">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481597">
                <a:tc rowSpan="2">
                  <a:txBody>
                    <a:bodyPr/>
                    <a:lstStyle/>
                    <a:p>
                      <a:pPr algn="ctr" fontAlgn="ctr"/>
                      <a:r>
                        <a:rPr lang="en-GB" sz="1400" b="0" i="0" u="none" strike="noStrike" dirty="0">
                          <a:solidFill>
                            <a:schemeClr val="bg1"/>
                          </a:solidFill>
                          <a:effectLst/>
                          <a:latin typeface="Calibri"/>
                        </a:rPr>
                        <a:t>Grid </a:t>
                      </a:r>
                      <a:r>
                        <a:rPr lang="en-GB" sz="1400" b="0" i="0" u="none" strike="noStrike" dirty="0" smtClean="0">
                          <a:solidFill>
                            <a:schemeClr val="bg1"/>
                          </a:solidFill>
                          <a:effectLst/>
                          <a:latin typeface="Calibri"/>
                        </a:rPr>
                        <a:t>Extension</a:t>
                      </a:r>
                    </a:p>
                    <a:p>
                      <a:pPr algn="ctr" fontAlgn="ctr"/>
                      <a:r>
                        <a:rPr lang="en-GB" sz="1400" b="0" i="0" u="none" strike="noStrike" dirty="0" smtClean="0">
                          <a:solidFill>
                            <a:srgbClr val="000000"/>
                          </a:solidFill>
                          <a:effectLst/>
                          <a:latin typeface="Calibri"/>
                          <a:hlinkClick r:id="rId2" action="ppaction://hlinksldjump"/>
                        </a:rPr>
                        <a:t>Return to Examples</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8000"/>
                    </a:solidFill>
                  </a:tcPr>
                </a:tc>
                <a:tc rowSpan="4">
                  <a:txBody>
                    <a:bodyPr/>
                    <a:lstStyle/>
                    <a:p>
                      <a:pPr algn="ctr" fontAlgn="ctr"/>
                      <a:r>
                        <a:rPr lang="en-GB" sz="1400" b="0" i="0" u="none" strike="noStrike" dirty="0">
                          <a:solidFill>
                            <a:schemeClr val="bg1"/>
                          </a:solidFill>
                          <a:effectLst/>
                          <a:latin typeface="Calibri"/>
                        </a:rPr>
                        <a:t>Government/ Public </a:t>
                      </a:r>
                      <a:r>
                        <a:rPr lang="en-GB" sz="1400" b="0" i="0" u="none" strike="noStrike" dirty="0" smtClean="0">
                          <a:solidFill>
                            <a:schemeClr val="bg1"/>
                          </a:solidFill>
                          <a:effectLst/>
                          <a:latin typeface="Calibri"/>
                        </a:rPr>
                        <a:t>Utility</a:t>
                      </a:r>
                    </a:p>
                    <a:p>
                      <a:pPr algn="ctr" fontAlgn="ctr"/>
                      <a:r>
                        <a:rPr lang="en-GB" sz="1400" b="0" i="0" u="none" strike="noStrike" dirty="0" smtClean="0">
                          <a:solidFill>
                            <a:schemeClr val="bg1"/>
                          </a:solidFill>
                          <a:effectLst/>
                          <a:latin typeface="Calibri"/>
                          <a:hlinkClick r:id="rId3"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99CC"/>
                    </a:solidFill>
                  </a:tcPr>
                </a:tc>
                <a:tc rowSpan="4">
                  <a:txBody>
                    <a:bodyPr/>
                    <a:lstStyle/>
                    <a:p>
                      <a:pPr algn="ctr" fontAlgn="ctr"/>
                      <a:r>
                        <a:rPr lang="en-GB" sz="1400" b="0" i="0" u="none" strike="noStrike" dirty="0" smtClean="0">
                          <a:solidFill>
                            <a:schemeClr val="bg1"/>
                          </a:solidFill>
                          <a:effectLst/>
                          <a:latin typeface="Calibri"/>
                        </a:rPr>
                        <a:t>Concession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rowSpan="4">
                  <a:txBody>
                    <a:bodyPr/>
                    <a:lstStyle/>
                    <a:p>
                      <a:pPr algn="ctr" fontAlgn="ctr"/>
                      <a:r>
                        <a:rPr lang="en-GB" sz="1400" b="0" i="0" u="none" strike="noStrike" dirty="0">
                          <a:solidFill>
                            <a:schemeClr val="bg1"/>
                          </a:solidFill>
                          <a:effectLst/>
                          <a:latin typeface="Calibri"/>
                        </a:rPr>
                        <a:t>Uniform </a:t>
                      </a:r>
                      <a:r>
                        <a:rPr lang="en-GB" sz="1400" b="0" i="0" u="none" strike="noStrike" dirty="0" smtClean="0">
                          <a:solidFill>
                            <a:schemeClr val="bg1"/>
                          </a:solidFill>
                          <a:effectLst/>
                          <a:latin typeface="Calibri"/>
                        </a:rPr>
                        <a:t>Regulated</a:t>
                      </a: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400" b="0" i="0" u="none" strike="noStrike" dirty="0">
                          <a:solidFill>
                            <a:srgbClr val="000000"/>
                          </a:solidFill>
                          <a:effectLst/>
                          <a:latin typeface="Calibri"/>
                        </a:rPr>
                        <a:t>Private/Market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Direct Energy Access Provision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r>
                        <a:rPr lang="en-GB" sz="1400" b="0" i="0" u="none" strike="noStrike" dirty="0" smtClean="0">
                          <a:solidFill>
                            <a:schemeClr val="bg1"/>
                          </a:solidFill>
                          <a:effectLst/>
                          <a:latin typeface="+mn-lt"/>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01"/>
                  </a:ext>
                </a:extLst>
              </a:tr>
              <a:tr h="48159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User 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Institutional Restructuring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40798">
                <a:tc rowSpan="2">
                  <a:txBody>
                    <a:bodyPr/>
                    <a:lstStyle/>
                    <a:p>
                      <a:pPr algn="ctr" fontAlgn="ctr"/>
                      <a:r>
                        <a:rPr lang="en-GB" sz="1400" b="0" i="0" u="none" strike="noStrike" dirty="0">
                          <a:solidFill>
                            <a:srgbClr val="000000"/>
                          </a:solidFill>
                          <a:effectLst/>
                          <a:latin typeface="Calibri"/>
                        </a:rPr>
                        <a:t>Grid-connected </a:t>
                      </a:r>
                      <a:r>
                        <a:rPr lang="en-GB" sz="1400" b="0" i="0" u="none" strike="noStrike" dirty="0" smtClean="0">
                          <a:solidFill>
                            <a:srgbClr val="000000"/>
                          </a:solidFill>
                          <a:effectLst/>
                          <a:latin typeface="Calibri"/>
                        </a:rPr>
                        <a:t>mini-grid/ </a:t>
                      </a:r>
                      <a:r>
                        <a:rPr lang="en-GB" sz="1400" b="0" i="0" u="none" strike="noStrike" dirty="0">
                          <a:solidFill>
                            <a:srgbClr val="000000"/>
                          </a:solidFill>
                          <a:effectLst/>
                          <a:latin typeface="Calibri"/>
                        </a:rPr>
                        <a:t>distribution system</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rgbClr val="000000"/>
                          </a:solidFill>
                          <a:effectLst/>
                          <a:latin typeface="Calibri"/>
                        </a:rPr>
                        <a:t>Regulatory Reform</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8159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Policy &amp; Target </a:t>
                      </a:r>
                      <a:r>
                        <a:rPr lang="en-GB" sz="1400" b="0" i="0" u="none" strike="noStrike" dirty="0" smtClean="0">
                          <a:solidFill>
                            <a:schemeClr val="bg1"/>
                          </a:solidFill>
                          <a:effectLst/>
                          <a:latin typeface="Calibri"/>
                        </a:rPr>
                        <a:t>Setting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8"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9AF"/>
                    </a:solidFill>
                  </a:tcPr>
                </a:tc>
                <a:extLst>
                  <a:ext uri="{0D108BD9-81ED-4DB2-BD59-A6C34878D82A}">
                    <a16:rowId xmlns:a16="http://schemas.microsoft.com/office/drawing/2014/main" val="10004"/>
                  </a:ext>
                </a:extLst>
              </a:tr>
              <a:tr h="537089">
                <a:tc rowSpan="3">
                  <a:txBody>
                    <a:bodyPr/>
                    <a:lstStyle/>
                    <a:p>
                      <a:pPr algn="ctr" fontAlgn="ctr"/>
                      <a:r>
                        <a:rPr lang="en-GB" sz="1400" b="0" i="0" u="none" strike="noStrike" dirty="0">
                          <a:solidFill>
                            <a:srgbClr val="000000"/>
                          </a:solidFill>
                          <a:effectLst/>
                          <a:latin typeface="Calibri"/>
                        </a:rPr>
                        <a:t>Isolated </a:t>
                      </a:r>
                      <a:r>
                        <a:rPr lang="en-GB" sz="1400" b="0" i="0" u="none" strike="noStrike" dirty="0" smtClean="0">
                          <a:solidFill>
                            <a:srgbClr val="000000"/>
                          </a:solidFill>
                          <a:effectLst/>
                          <a:latin typeface="Calibri"/>
                        </a:rPr>
                        <a:t>mini-grid</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License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Individual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dirty="0">
                          <a:solidFill>
                            <a:schemeClr val="bg1"/>
                          </a:solidFill>
                          <a:effectLst/>
                          <a:latin typeface="Calibri"/>
                        </a:rPr>
                        <a:t>Cross-Subsidies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tc>
                  <a:txBody>
                    <a:bodyPr/>
                    <a:lstStyle/>
                    <a:p>
                      <a:pPr algn="ctr" fontAlgn="ctr"/>
                      <a:r>
                        <a:rPr lang="en-GB" sz="1400" b="0" i="0" u="none" strike="noStrike" dirty="0">
                          <a:solidFill>
                            <a:srgbClr val="000000"/>
                          </a:solidFill>
                          <a:effectLst/>
                          <a:latin typeface="Calibri"/>
                        </a:rPr>
                        <a:t>Quality/Technical Standards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4079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Technical Assistance</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8159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a:solidFill>
                            <a:srgbClr val="000000"/>
                          </a:solidFill>
                          <a:effectLst/>
                          <a:latin typeface="Calibri"/>
                        </a:rPr>
                        <a:t>Tax Exemptions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Capacity Building/ Awareness Raising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51494">
                <a:tc rowSpan="4">
                  <a:txBody>
                    <a:bodyPr/>
                    <a:lstStyle/>
                    <a:p>
                      <a:pPr algn="ctr" fontAlgn="ctr"/>
                      <a:r>
                        <a:rPr lang="en-GB" sz="1400" b="0" i="0" u="none" strike="noStrike" dirty="0">
                          <a:solidFill>
                            <a:srgbClr val="000000"/>
                          </a:solidFill>
                          <a:effectLst/>
                          <a:latin typeface="Calibri"/>
                        </a:rPr>
                        <a:t>Standalone systems </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rgbClr val="000000"/>
                          </a:solidFill>
                          <a:effectLst/>
                          <a:latin typeface="Calibri"/>
                        </a:rPr>
                        <a:t>Public-Private Partnership</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gridSpan="2">
                  <a:txBody>
                    <a:bodyPr/>
                    <a:lstStyle/>
                    <a:p>
                      <a:pPr algn="ctr" fontAlgn="ctr"/>
                      <a:r>
                        <a:rPr lang="en-GB" sz="1400" b="0" i="0" u="none" strike="noStrike" dirty="0">
                          <a:solidFill>
                            <a:srgbClr val="000000"/>
                          </a:solidFill>
                          <a:effectLst/>
                          <a:latin typeface="Calibri"/>
                        </a:rPr>
                        <a:t>Unregulated</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40798">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Demand Promotion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722395">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Technology Development/ </a:t>
                      </a:r>
                      <a:r>
                        <a:rPr lang="en-GB" sz="1400" b="0" i="0" u="none" strike="noStrike" dirty="0" smtClean="0">
                          <a:solidFill>
                            <a:schemeClr val="bg1"/>
                          </a:solidFill>
                          <a:effectLst/>
                          <a:latin typeface="Calibri"/>
                        </a:rPr>
                        <a:t>Adoption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91"/>
                    </a:solidFill>
                  </a:tcPr>
                </a:tc>
                <a:extLst>
                  <a:ext uri="{0D108BD9-81ED-4DB2-BD59-A6C34878D82A}">
                    <a16:rowId xmlns:a16="http://schemas.microsoft.com/office/drawing/2014/main" val="10010"/>
                  </a:ext>
                </a:extLst>
              </a:tr>
              <a:tr h="240798">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7" name="TextBox 6">
            <a:hlinkClick r:id="rId11"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2" action="ppaction://hlinksldjump"/>
              </a:rPr>
              <a:t>CATEGORY DASHBOARD</a:t>
            </a:r>
            <a:endParaRPr lang="en-GB" dirty="0"/>
          </a:p>
        </p:txBody>
      </p:sp>
      <p:sp>
        <p:nvSpPr>
          <p:cNvPr id="8" name="TextBox 7">
            <a:hlinkClick r:id="rId11"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3" action="ppaction://hlinksldjump"/>
              </a:rPr>
              <a:t>EXAMPLES TABLE</a:t>
            </a:r>
            <a:endParaRPr lang="en-GB" dirty="0"/>
          </a:p>
        </p:txBody>
      </p:sp>
    </p:spTree>
    <p:extLst>
      <p:ext uri="{BB962C8B-B14F-4D97-AF65-F5344CB8AC3E}">
        <p14:creationId xmlns:p14="http://schemas.microsoft.com/office/powerpoint/2010/main" val="21759578"/>
      </p:ext>
    </p:extLst>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Vietnam, Rapid Grid Expansion</a:t>
            </a:r>
            <a:endParaRPr lang="en-GB" sz="4000" dirty="0">
              <a:solidFill>
                <a:schemeClr val="accent1">
                  <a:lumMod val="75000"/>
                </a:schemeClr>
              </a:solidFill>
            </a:endParaRPr>
          </a:p>
        </p:txBody>
      </p:sp>
      <p:sp>
        <p:nvSpPr>
          <p:cNvPr id="5" name="Content Placeholder 4"/>
          <p:cNvSpPr>
            <a:spLocks noGrp="1"/>
          </p:cNvSpPr>
          <p:nvPr>
            <p:ph idx="1"/>
          </p:nvPr>
        </p:nvSpPr>
        <p:spPr>
          <a:xfrm>
            <a:off x="185053" y="632719"/>
            <a:ext cx="12006947" cy="6183090"/>
          </a:xfrm>
        </p:spPr>
        <p:txBody>
          <a:bodyPr>
            <a:noAutofit/>
          </a:bodyPr>
          <a:lstStyle/>
          <a:p>
            <a:pPr marL="0" indent="0">
              <a:lnSpc>
                <a:spcPct val="100000"/>
              </a:lnSpc>
              <a:spcBef>
                <a:spcPts val="0"/>
              </a:spcBef>
              <a:buNone/>
            </a:pPr>
            <a:r>
              <a:rPr lang="en-GB" sz="1500" b="1" dirty="0">
                <a:solidFill>
                  <a:schemeClr val="accent1">
                    <a:lumMod val="75000"/>
                  </a:schemeClr>
                </a:solidFill>
                <a:latin typeface="+mj-lt"/>
              </a:rPr>
              <a:t>Categories </a:t>
            </a:r>
          </a:p>
          <a:p>
            <a:pPr marL="0" indent="0">
              <a:lnSpc>
                <a:spcPct val="100000"/>
              </a:lnSpc>
              <a:spcBef>
                <a:spcPts val="0"/>
              </a:spcBef>
              <a:buNone/>
            </a:pPr>
            <a:r>
              <a:rPr lang="en-GB" sz="1500" dirty="0">
                <a:latin typeface="+mj-lt"/>
              </a:rPr>
              <a:t>(</a:t>
            </a:r>
            <a:r>
              <a:rPr lang="en-GB" sz="1500" dirty="0" smtClean="0">
                <a:latin typeface="+mj-lt"/>
              </a:rPr>
              <a:t>highlighted):</a:t>
            </a:r>
            <a:endParaRPr lang="en-GB" sz="1500" dirty="0">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r>
              <a:rPr lang="en-GB" sz="1500" b="1" dirty="0" smtClean="0">
                <a:solidFill>
                  <a:schemeClr val="accent1">
                    <a:lumMod val="75000"/>
                  </a:schemeClr>
                </a:solidFill>
                <a:latin typeface="+mj-lt"/>
              </a:rPr>
              <a:t/>
            </a:r>
            <a:br>
              <a:rPr lang="en-GB" sz="1500" b="1" dirty="0" smtClean="0">
                <a:solidFill>
                  <a:schemeClr val="accent1">
                    <a:lumMod val="75000"/>
                  </a:schemeClr>
                </a:solidFill>
                <a:latin typeface="+mj-lt"/>
              </a:rPr>
            </a:b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buNone/>
            </a:pPr>
            <a:endParaRPr lang="en-GB" sz="1500" b="1" dirty="0">
              <a:solidFill>
                <a:schemeClr val="accent1">
                  <a:lumMod val="75000"/>
                </a:schemeClr>
              </a:solidFill>
              <a:latin typeface="+mj-lt"/>
            </a:endParaRPr>
          </a:p>
          <a:p>
            <a:pPr marL="0" indent="0">
              <a:buNone/>
            </a:pPr>
            <a:endParaRPr lang="en-GB" sz="1500" b="1" dirty="0" smtClean="0">
              <a:solidFill>
                <a:schemeClr val="accent1">
                  <a:lumMod val="75000"/>
                </a:schemeClr>
              </a:solidFill>
              <a:latin typeface="+mj-lt"/>
            </a:endParaRPr>
          </a:p>
          <a:p>
            <a:pPr marL="0" indent="0">
              <a:spcBef>
                <a:spcPts val="0"/>
              </a:spcBef>
              <a:buNone/>
            </a:pPr>
            <a:endParaRPr lang="en-GB" sz="1500" b="1" dirty="0" smtClean="0">
              <a:solidFill>
                <a:schemeClr val="accent1">
                  <a:lumMod val="75000"/>
                </a:schemeClr>
              </a:solidFill>
              <a:latin typeface="+mj-lt"/>
            </a:endParaRPr>
          </a:p>
          <a:p>
            <a:pPr marL="0" indent="0">
              <a:spcBef>
                <a:spcPts val="0"/>
              </a:spcBef>
              <a:buNone/>
            </a:pPr>
            <a:r>
              <a:rPr lang="en-GB" sz="1500" b="1" dirty="0" smtClean="0">
                <a:solidFill>
                  <a:schemeClr val="accent1">
                    <a:lumMod val="75000"/>
                  </a:schemeClr>
                </a:solidFill>
                <a:latin typeface="+mj-lt"/>
              </a:rPr>
              <a:t>Description - </a:t>
            </a:r>
            <a:r>
              <a:rPr lang="en-GB" sz="1500" dirty="0" smtClean="0">
                <a:latin typeface="+mj-lt"/>
              </a:rPr>
              <a:t>Vietnam </a:t>
            </a:r>
            <a:r>
              <a:rPr lang="en-GB" sz="1500" dirty="0">
                <a:latin typeface="+mj-lt"/>
              </a:rPr>
              <a:t>has gone through a rapid increase in electrification since 1990 where electrification levels jumped from a pre-policy reform rate of less than 50% in the early 1990s to 77% by 2001 and 96% by 2009.  This dramatic rural electrification effort  was founded on highly subsidized, focussed grid extension.  It has been based upon investment from EVN (Electricity of Viet Nam power utility), BOT (Build-Operate-Transfer) and IPPs (Independent Power Producers).  At the outset, the power system consisted of underdeveloped and isolated systems; electricity lines were extended to irrigation pumps in rice fields with rural communities largely bypassed.  The process of electrification was driven by strong demand and the willingness of consumers to pay, to which authorities responded.  This involved the completion of large power plants and a transmission system that created the national grid.  Agricultural cooperatives, private companies and commune electricity groups initially undertook connection of households to systems with no institutional or technical control. But then government involvement increased with planning, regulation and the engagement of international partners. The World Bank Rural </a:t>
            </a:r>
            <a:r>
              <a:rPr lang="en-GB" sz="1500" dirty="0" smtClean="0">
                <a:latin typeface="+mj-lt"/>
              </a:rPr>
              <a:t>Electrification </a:t>
            </a:r>
            <a:r>
              <a:rPr lang="en-GB" sz="1500" dirty="0">
                <a:latin typeface="+mj-lt"/>
              </a:rPr>
              <a:t>2 programme (2004-2011) facilitated the enforcement of regulations and direct government support for extending electricity access to minorities and remote areas.  The focus was then on ensuring the sustainability of rural electricity supply businesses, combined with greater </a:t>
            </a:r>
            <a:endParaRPr lang="en-GB" sz="1500" dirty="0" smtClean="0">
              <a:latin typeface="+mj-lt"/>
            </a:endParaRPr>
          </a:p>
          <a:p>
            <a:pPr marL="0" indent="0">
              <a:spcBef>
                <a:spcPts val="0"/>
              </a:spcBef>
              <a:buNone/>
            </a:pPr>
            <a:r>
              <a:rPr lang="en-GB" sz="1500" dirty="0" smtClean="0">
                <a:latin typeface="+mj-lt"/>
              </a:rPr>
              <a:t>accountability</a:t>
            </a:r>
            <a:r>
              <a:rPr lang="en-GB" sz="1500" dirty="0">
                <a:latin typeface="+mj-lt"/>
              </a:rPr>
              <a:t>, as well as extending access for those still without electricity, and ensuring affordability for the poor.</a:t>
            </a:r>
            <a:endParaRPr lang="en-GB" sz="1500" dirty="0">
              <a:latin typeface="+mj-lt"/>
              <a:ea typeface="+mj-ea"/>
              <a:cs typeface="+mj-cs"/>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5200" y="738852"/>
            <a:ext cx="7724775" cy="3705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2074114"/>
      </p:ext>
    </p:extLst>
  </p:cSld>
  <p:clrMapOvr>
    <a:masterClrMapping/>
  </p:clrMapOvr>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1629" y="925286"/>
            <a:ext cx="11059885" cy="5943600"/>
          </a:xfrm>
        </p:spPr>
        <p:txBody>
          <a:bodyPr>
            <a:noAutofit/>
          </a:bodyPr>
          <a:lstStyle/>
          <a:p>
            <a:pPr marL="0" indent="0">
              <a:buNone/>
            </a:pPr>
            <a:r>
              <a:rPr lang="en-GB" sz="1600" b="1" dirty="0">
                <a:solidFill>
                  <a:schemeClr val="accent1">
                    <a:lumMod val="75000"/>
                  </a:schemeClr>
                </a:solidFill>
                <a:latin typeface="+mj-lt"/>
                <a:ea typeface="+mj-ea"/>
                <a:cs typeface="+mj-cs"/>
              </a:rPr>
              <a:t>Context</a:t>
            </a:r>
            <a:r>
              <a:rPr lang="en-GB" sz="1600" b="1" dirty="0" smtClean="0">
                <a:solidFill>
                  <a:schemeClr val="accent1">
                    <a:lumMod val="75000"/>
                  </a:schemeClr>
                </a:solidFill>
                <a:latin typeface="+mj-lt"/>
                <a:ea typeface="+mj-ea"/>
                <a:cs typeface="+mj-cs"/>
              </a:rPr>
              <a:t>: </a:t>
            </a:r>
            <a:r>
              <a:rPr lang="en-GB" sz="1600" dirty="0">
                <a:latin typeface="+mj-lt"/>
                <a:ea typeface="+mj-ea"/>
                <a:cs typeface="+mj-cs"/>
              </a:rPr>
              <a:t>The main focus of Viet Nam’s economy is rice production and, before 1975, this was the driver behind any electrification.  The first electrification efforts connected the main rice-producing areas (the Red River Delta in the north and the Mekong River Delta in the south) to modern power, enabling the use of improved industrial processes for rice production.  This had long-term benefits since Viet Nam is still today one the world's largest exporters of rice.  Following the small scale but </a:t>
            </a:r>
            <a:r>
              <a:rPr lang="en-GB" sz="1600" dirty="0" smtClean="0">
                <a:latin typeface="+mj-lt"/>
                <a:ea typeface="+mj-ea"/>
                <a:cs typeface="+mj-cs"/>
              </a:rPr>
              <a:t>successful  </a:t>
            </a:r>
            <a:r>
              <a:rPr lang="en-GB" sz="1600" dirty="0">
                <a:latin typeface="+mj-lt"/>
                <a:ea typeface="+mj-ea"/>
                <a:cs typeface="+mj-cs"/>
              </a:rPr>
              <a:t>grid extensions beyond rice producers after 1975, the Government focused on expanding the network, using the great renewable energy potential in the northern highland areas.  Hydropower plants were completed and provided low-cost </a:t>
            </a:r>
            <a:r>
              <a:rPr lang="en-GB" sz="1600" dirty="0" smtClean="0">
                <a:latin typeface="+mj-lt"/>
                <a:ea typeface="+mj-ea"/>
                <a:cs typeface="+mj-cs"/>
              </a:rPr>
              <a:t>electricity</a:t>
            </a:r>
            <a:r>
              <a:rPr lang="en-GB" sz="1600" dirty="0">
                <a:latin typeface="+mj-lt"/>
                <a:ea typeface="+mj-ea"/>
                <a:cs typeface="+mj-cs"/>
              </a:rPr>
              <a:t>.  High voltage transmission and distribution lines were then constructed, connecting the hydropower sources with the industrial base, thereby meeting demand.  Even at this early stage, a Government target was for the electrification of rural areas; irrigation systems for </a:t>
            </a:r>
            <a:r>
              <a:rPr lang="en-GB" sz="1600" dirty="0" smtClean="0">
                <a:latin typeface="+mj-lt"/>
                <a:ea typeface="+mj-ea"/>
                <a:cs typeface="+mj-cs"/>
              </a:rPr>
              <a:t>rice fields </a:t>
            </a:r>
            <a:r>
              <a:rPr lang="en-GB" sz="1600" dirty="0">
                <a:latin typeface="+mj-lt"/>
                <a:ea typeface="+mj-ea"/>
                <a:cs typeface="+mj-cs"/>
              </a:rPr>
              <a:t>may have been the first priority, but small rural industries were second. This focus ensured that not only the major cities were connected, but also operators in the countryside, which offered support for local economic development.  However, even though rural districts were electrified, they were full of unconnected households.  In the 1990s, the electrification strategy was refocused, with new distribution lines stretching from provincial capitals to district towns and ultimately to the surrounding rural communes. The use of electricity among the rural poor rose rapidly.  In 1995, the national utility EVN was created and this, together with associated power sector reforms, led to a rapid increase in the level of rural electrification. Providing rural households with access to electricity </a:t>
            </a:r>
            <a:r>
              <a:rPr lang="en-GB" sz="1600" dirty="0" smtClean="0">
                <a:latin typeface="+mj-lt"/>
                <a:ea typeface="+mj-ea"/>
                <a:cs typeface="+mj-cs"/>
              </a:rPr>
              <a:t>became </a:t>
            </a:r>
            <a:r>
              <a:rPr lang="en-GB" sz="1600" dirty="0">
                <a:latin typeface="+mj-lt"/>
                <a:ea typeface="+mj-ea"/>
                <a:cs typeface="+mj-cs"/>
              </a:rPr>
              <a:t>a political priority, which saw the level of national electrification increase from 1990.  At the end of 2015, the total installed power generation capacity was approximately 38,600 MW with annual 10% increases predicted until 2030</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Objectives:</a:t>
            </a:r>
            <a:r>
              <a:rPr lang="en-GB" sz="1600" dirty="0">
                <a:solidFill>
                  <a:schemeClr val="accent1">
                    <a:lumMod val="75000"/>
                  </a:schemeClr>
                </a:solidFill>
                <a:latin typeface="+mj-lt"/>
                <a:ea typeface="+mj-ea"/>
                <a:cs typeface="+mj-cs"/>
              </a:rPr>
              <a:t> </a:t>
            </a:r>
            <a:r>
              <a:rPr lang="en-GB" sz="1600" dirty="0">
                <a:latin typeface="+mj-lt"/>
                <a:ea typeface="+mj-ea"/>
                <a:cs typeface="+mj-cs"/>
              </a:rPr>
              <a:t>The overall goal was electricity access for all.  But Vietnam’s rural electrification program and its priorities have evolved over time.  The initial aim to provide simple connections evolved into one of securing quantity and quality of supply, while meeting ever-burgeoning urban and rural energy demand.  The 5th Power Development Master plan (2000 - 10) included a target of 90% rural household electrification by 2010.  The 6th Power Development Master Plan approved in 2007 increased this to 95% of households with access to electricity by 2010</a:t>
            </a:r>
            <a:r>
              <a:rPr lang="en-GB" sz="1600" dirty="0" smtClean="0">
                <a:latin typeface="+mj-lt"/>
                <a:ea typeface="+mj-ea"/>
                <a:cs typeface="+mj-cs"/>
              </a:rPr>
              <a:t>.</a:t>
            </a:r>
          </a:p>
          <a:p>
            <a:pPr marL="0" indent="0">
              <a:buNone/>
            </a:pPr>
            <a:r>
              <a:rPr lang="en-GB" sz="1600" b="1" dirty="0" smtClean="0">
                <a:solidFill>
                  <a:schemeClr val="accent1">
                    <a:lumMod val="75000"/>
                  </a:schemeClr>
                </a:solidFill>
                <a:latin typeface="+mj-lt"/>
                <a:ea typeface="+mj-ea"/>
                <a:cs typeface="+mj-cs"/>
              </a:rPr>
              <a:t>Legal Basis</a:t>
            </a:r>
            <a:r>
              <a:rPr lang="en-GB" sz="1600" b="1" dirty="0">
                <a:solidFill>
                  <a:schemeClr val="accent1">
                    <a:lumMod val="75000"/>
                  </a:schemeClr>
                </a:solidFill>
                <a:latin typeface="+mj-lt"/>
                <a:ea typeface="+mj-ea"/>
                <a:cs typeface="+mj-cs"/>
              </a:rPr>
              <a:t>: </a:t>
            </a:r>
            <a:r>
              <a:rPr lang="en-GB" sz="1600" dirty="0">
                <a:latin typeface="+mj-lt"/>
                <a:ea typeface="+mj-ea"/>
                <a:cs typeface="+mj-cs"/>
              </a:rPr>
              <a:t>Prime Minister's Decision 22 and government decree 45 set out institutional and financial arrangements for the </a:t>
            </a:r>
            <a:r>
              <a:rPr lang="en-GB" sz="1600" dirty="0" smtClean="0">
                <a:latin typeface="+mj-lt"/>
                <a:ea typeface="+mj-ea"/>
                <a:cs typeface="+mj-cs"/>
              </a:rPr>
              <a:t>electricity system. An </a:t>
            </a:r>
            <a:r>
              <a:rPr lang="en-GB" sz="1600" dirty="0">
                <a:latin typeface="+mj-lt"/>
                <a:ea typeface="+mj-ea"/>
                <a:cs typeface="+mj-cs"/>
              </a:rPr>
              <a:t>electricity law was passed in 2004.  Decisions 27 and 32 on electrification licensing were issued by the Ministry of Industry in 2006.  National tariffs were set under Decision 21 in 2009, and the Distribution Code approved in 2010. </a:t>
            </a: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Vietnam, Rapid Grid Expansion</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21568822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170227" cy="7509748"/>
          </a:xfrm>
          <a:prstGeom prst="rect">
            <a:avLst/>
          </a:prstGeom>
        </p:spPr>
        <p:txBody>
          <a:bodyPr wrap="square">
            <a:spAutoFit/>
          </a:bodyPr>
          <a:lstStyle/>
          <a:p>
            <a:r>
              <a:rPr lang="en-GB" sz="4000" b="1" dirty="0">
                <a:solidFill>
                  <a:schemeClr val="accent1">
                    <a:lumMod val="75000"/>
                  </a:schemeClr>
                </a:solidFill>
                <a:latin typeface="+mj-lt"/>
                <a:ea typeface="+mj-ea"/>
                <a:cs typeface="+mj-cs"/>
              </a:rPr>
              <a:t>Grid </a:t>
            </a:r>
            <a:r>
              <a:rPr lang="en-GB" sz="4000" b="1" dirty="0" smtClean="0">
                <a:solidFill>
                  <a:schemeClr val="accent1">
                    <a:lumMod val="75000"/>
                  </a:schemeClr>
                </a:solidFill>
                <a:latin typeface="+mj-lt"/>
                <a:ea typeface="+mj-ea"/>
                <a:cs typeface="+mj-cs"/>
              </a:rPr>
              <a:t>Extension</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Legal </a:t>
            </a:r>
            <a:r>
              <a:rPr lang="en-GB" sz="1600" b="1" i="1" dirty="0">
                <a:solidFill>
                  <a:schemeClr val="accent1">
                    <a:lumMod val="75000"/>
                  </a:schemeClr>
                </a:solidFill>
                <a:latin typeface="+mj-lt"/>
                <a:ea typeface="+mj-ea"/>
                <a:cs typeface="+mj-cs"/>
              </a:rPr>
              <a:t>basis: </a:t>
            </a:r>
            <a:r>
              <a:rPr lang="en-GB" sz="1600" dirty="0">
                <a:latin typeface="+mj-lt"/>
                <a:ea typeface="+mj-ea"/>
                <a:cs typeface="+mj-cs"/>
              </a:rPr>
              <a:t>Grid systems almost always act as monopoly concessions (because of the need to balance demand and supply across the system in real-time, and the substantial investment required to establish and maintain the infrastructure). As a result, the right to transmit and sell electricity is often reserved to the national grid utility or company (at least within the area reached by the grid system). </a:t>
            </a:r>
          </a:p>
          <a:p>
            <a:endParaRPr lang="en-GB" sz="1600" dirty="0"/>
          </a:p>
          <a:p>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a:t>
            </a:r>
            <a:r>
              <a:rPr lang="en-GB" sz="1600" dirty="0"/>
              <a:t>: </a:t>
            </a:r>
            <a:r>
              <a:rPr lang="en-GB" sz="1600" dirty="0">
                <a:latin typeface="+mj-lt"/>
                <a:ea typeface="+mj-ea"/>
                <a:cs typeface="+mj-cs"/>
              </a:rPr>
              <a:t>In line with the nature of the national grid as a single coherent system, uniform </a:t>
            </a:r>
            <a:r>
              <a:rPr lang="en-GB" sz="1600" dirty="0" smtClean="0">
                <a:latin typeface="+mj-lt"/>
                <a:ea typeface="+mj-ea"/>
                <a:cs typeface="+mj-cs"/>
              </a:rPr>
              <a:t>tariffs </a:t>
            </a:r>
            <a:r>
              <a:rPr lang="en-GB" sz="1600" dirty="0">
                <a:latin typeface="+mj-lt"/>
                <a:ea typeface="+mj-ea"/>
                <a:cs typeface="+mj-cs"/>
              </a:rPr>
              <a:t>are almost invariably charged across the system (though often with different tariffs for different classes of user and levels of usage, or in some cases time-of-use pricing). Electricity </a:t>
            </a:r>
            <a:r>
              <a:rPr lang="en-GB" sz="1600" dirty="0" smtClean="0">
                <a:latin typeface="+mj-lt"/>
                <a:ea typeface="+mj-ea"/>
                <a:cs typeface="+mj-cs"/>
              </a:rPr>
              <a:t>prices </a:t>
            </a:r>
            <a:r>
              <a:rPr lang="en-GB" sz="1600" dirty="0">
                <a:latin typeface="+mj-lt"/>
                <a:ea typeface="+mj-ea"/>
                <a:cs typeface="+mj-cs"/>
              </a:rPr>
              <a:t>are a highly political issue in almost every country, and therefore there is almost always some oversight of these tariffs. Without explicit regulation there is a risk of political pressure leading to tariffs which fail to cover costs, and hence system deterioration.  </a:t>
            </a:r>
          </a:p>
          <a:p>
            <a:r>
              <a:rPr lang="en-GB" sz="1600" dirty="0" smtClean="0"/>
              <a:t>            </a:t>
            </a:r>
            <a:endParaRPr lang="en-GB" sz="1600" dirty="0"/>
          </a:p>
          <a:p>
            <a:r>
              <a:rPr lang="en-GB" sz="1600" b="1" i="1" dirty="0">
                <a:solidFill>
                  <a:schemeClr val="accent1">
                    <a:lumMod val="75000"/>
                  </a:schemeClr>
                </a:solidFill>
                <a:latin typeface="+mj-lt"/>
                <a:ea typeface="+mj-ea"/>
                <a:cs typeface="+mj-cs"/>
              </a:rPr>
              <a:t>Finance</a:t>
            </a:r>
            <a:r>
              <a:rPr lang="en-GB" sz="1600" i="1" dirty="0"/>
              <a:t>:</a:t>
            </a:r>
            <a:r>
              <a:rPr lang="en-GB" sz="1600" dirty="0"/>
              <a:t> </a:t>
            </a:r>
            <a:r>
              <a:rPr lang="en-GB" sz="1600" dirty="0" smtClean="0"/>
              <a:t> </a:t>
            </a:r>
            <a:r>
              <a:rPr lang="en-GB" sz="1600" dirty="0">
                <a:latin typeface="+mj-lt"/>
                <a:ea typeface="+mj-ea"/>
                <a:cs typeface="+mj-cs"/>
              </a:rPr>
              <a:t>Almost all national grid systems (including those in developed countries) are constructed using public funding, drawing on government funds sometimes supplemented by concessionary loans and grants from international agencies. Where the grid system is (wholly or partially) privately owned (often as the result of a privatisation process), private investment in infrastructure may be leveraged by subsidies (</a:t>
            </a:r>
            <a:r>
              <a:rPr lang="en-GB" sz="1600" dirty="0" err="1">
                <a:latin typeface="+mj-lt"/>
                <a:ea typeface="+mj-ea"/>
                <a:cs typeface="+mj-cs"/>
              </a:rPr>
              <a:t>eg</a:t>
            </a:r>
            <a:r>
              <a:rPr lang="en-GB" sz="1600" dirty="0">
                <a:latin typeface="+mj-lt"/>
                <a:ea typeface="+mj-ea"/>
                <a:cs typeface="+mj-cs"/>
              </a:rPr>
              <a:t> for connection charges). User charges are the other main source of grid system funding, and uniform tariffs mean that some element of cross-subsidy is inherent in grid-based electricity provision, with users who are more expensive to supply being subsidized by those who can be supplied more cheaply. </a:t>
            </a:r>
          </a:p>
          <a:p>
            <a:endParaRPr lang="en-GB" sz="1600" dirty="0"/>
          </a:p>
          <a:p>
            <a:r>
              <a:rPr lang="en-GB" sz="1600" b="1" i="1" dirty="0" smtClean="0">
                <a:solidFill>
                  <a:schemeClr val="accent1">
                    <a:lumMod val="75000"/>
                  </a:schemeClr>
                </a:solidFill>
                <a:latin typeface="+mj-lt"/>
                <a:ea typeface="+mj-ea"/>
                <a:cs typeface="+mj-cs"/>
              </a:rPr>
              <a:t>Non-Financial Interventions</a:t>
            </a:r>
            <a:r>
              <a:rPr lang="en-GB" sz="1600" i="1" dirty="0"/>
              <a:t>: </a:t>
            </a:r>
            <a:r>
              <a:rPr lang="en-GB" sz="1600" dirty="0">
                <a:latin typeface="+mj-lt"/>
                <a:ea typeface="+mj-ea"/>
                <a:cs typeface="+mj-cs"/>
              </a:rPr>
              <a:t>National energy planning is key to establishing the economically optimum extent of the grid. </a:t>
            </a:r>
            <a:r>
              <a:rPr lang="en-GB" sz="1600" dirty="0" smtClean="0">
                <a:latin typeface="+mj-lt"/>
                <a:ea typeface="+mj-ea"/>
                <a:cs typeface="+mj-cs"/>
              </a:rPr>
              <a:t>                  Institutional </a:t>
            </a:r>
            <a:r>
              <a:rPr lang="en-GB" sz="1600" dirty="0">
                <a:latin typeface="+mj-lt"/>
                <a:ea typeface="+mj-ea"/>
                <a:cs typeface="+mj-cs"/>
              </a:rPr>
              <a:t>restructuring, regulatory reform and policy and target setting may all be beneficial in creating the institutional </a:t>
            </a:r>
            <a:r>
              <a:rPr lang="en-GB" sz="1600" dirty="0" smtClean="0">
                <a:latin typeface="+mj-lt"/>
                <a:ea typeface="+mj-ea"/>
                <a:cs typeface="+mj-cs"/>
              </a:rPr>
              <a:t>                and </a:t>
            </a:r>
            <a:r>
              <a:rPr lang="en-GB" sz="1600" dirty="0">
                <a:latin typeface="+mj-lt"/>
                <a:ea typeface="+mj-ea"/>
                <a:cs typeface="+mj-cs"/>
              </a:rPr>
              <a:t>policy basis </a:t>
            </a:r>
            <a:r>
              <a:rPr lang="en-GB" sz="1600" dirty="0" smtClean="0">
                <a:latin typeface="+mj-lt"/>
                <a:ea typeface="+mj-ea"/>
                <a:cs typeface="+mj-cs"/>
              </a:rPr>
              <a:t>for </a:t>
            </a:r>
            <a:r>
              <a:rPr lang="en-GB" sz="1600" dirty="0">
                <a:latin typeface="+mj-lt"/>
                <a:ea typeface="+mj-ea"/>
                <a:cs typeface="+mj-cs"/>
              </a:rPr>
              <a:t>grid extension. Capacity building or technical assistance may be needed where the key actors involved </a:t>
            </a:r>
            <a:r>
              <a:rPr lang="en-GB" sz="1600" dirty="0" smtClean="0">
                <a:latin typeface="+mj-lt"/>
                <a:ea typeface="+mj-ea"/>
                <a:cs typeface="+mj-cs"/>
              </a:rPr>
              <a:t>                    in </a:t>
            </a:r>
            <a:r>
              <a:rPr lang="en-GB" sz="1600" dirty="0">
                <a:latin typeface="+mj-lt"/>
                <a:ea typeface="+mj-ea"/>
                <a:cs typeface="+mj-cs"/>
              </a:rPr>
              <a:t>grid extension </a:t>
            </a:r>
            <a:r>
              <a:rPr lang="en-GB" sz="1600" dirty="0" smtClean="0">
                <a:latin typeface="+mj-lt"/>
                <a:ea typeface="+mj-ea"/>
                <a:cs typeface="+mj-cs"/>
              </a:rPr>
              <a:t>lack capacity</a:t>
            </a:r>
            <a:r>
              <a:rPr lang="en-GB" sz="1600" dirty="0">
                <a:latin typeface="+mj-lt"/>
                <a:ea typeface="+mj-ea"/>
                <a:cs typeface="+mj-cs"/>
              </a:rPr>
              <a:t>. Technology development/adoption and adoption of appropriate technical standards can </a:t>
            </a:r>
            <a:r>
              <a:rPr lang="en-GB" sz="1600" dirty="0" smtClean="0">
                <a:latin typeface="+mj-lt"/>
                <a:ea typeface="+mj-ea"/>
                <a:cs typeface="+mj-cs"/>
              </a:rPr>
              <a:t>                 enable </a:t>
            </a:r>
            <a:r>
              <a:rPr lang="en-GB" sz="1600" dirty="0">
                <a:latin typeface="+mj-lt"/>
                <a:ea typeface="+mj-ea"/>
                <a:cs typeface="+mj-cs"/>
              </a:rPr>
              <a:t>grid extension </a:t>
            </a:r>
            <a:r>
              <a:rPr lang="en-GB" sz="1600" dirty="0" smtClean="0">
                <a:latin typeface="+mj-lt"/>
                <a:ea typeface="+mj-ea"/>
                <a:cs typeface="+mj-cs"/>
              </a:rPr>
              <a:t>at </a:t>
            </a:r>
            <a:r>
              <a:rPr lang="en-GB" sz="1600" dirty="0">
                <a:latin typeface="+mj-lt"/>
                <a:ea typeface="+mj-ea"/>
                <a:cs typeface="+mj-cs"/>
              </a:rPr>
              <a:t>lower </a:t>
            </a:r>
            <a:r>
              <a:rPr lang="en-GB" sz="1600" dirty="0" smtClean="0">
                <a:latin typeface="+mj-lt"/>
                <a:ea typeface="+mj-ea"/>
                <a:cs typeface="+mj-cs"/>
              </a:rPr>
              <a:t>cost (for instance in </a:t>
            </a:r>
            <a:r>
              <a:rPr lang="en-GB" sz="1600" dirty="0" smtClean="0">
                <a:latin typeface="+mj-lt"/>
                <a:ea typeface="+mj-ea"/>
                <a:cs typeface="+mj-cs"/>
                <a:hlinkClick r:id="rId2" action="ppaction://hlinksldjump"/>
              </a:rPr>
              <a:t>Tunisia</a:t>
            </a:r>
            <a:r>
              <a:rPr lang="en-GB" sz="1600" dirty="0" smtClean="0">
                <a:latin typeface="+mj-lt"/>
                <a:ea typeface="+mj-ea"/>
                <a:cs typeface="+mj-cs"/>
              </a:rPr>
              <a:t> where adoption of </a:t>
            </a:r>
            <a:r>
              <a:rPr lang="en-GB" sz="1600" dirty="0">
                <a:latin typeface="+mj-lt"/>
                <a:ea typeface="+mj-ea"/>
                <a:cs typeface="+mj-cs"/>
              </a:rPr>
              <a:t>standards allowing MALT (</a:t>
            </a:r>
            <a:r>
              <a:rPr lang="en-GB" sz="1600" dirty="0" err="1">
                <a:latin typeface="+mj-lt"/>
                <a:ea typeface="+mj-ea"/>
                <a:cs typeface="+mj-cs"/>
              </a:rPr>
              <a:t>Mise</a:t>
            </a:r>
            <a:r>
              <a:rPr lang="en-GB" sz="1600" dirty="0">
                <a:latin typeface="+mj-lt"/>
                <a:ea typeface="+mj-ea"/>
                <a:cs typeface="+mj-cs"/>
              </a:rPr>
              <a:t> A La Terre</a:t>
            </a:r>
            <a:r>
              <a:rPr lang="en-GB" sz="1600" dirty="0" smtClean="0">
                <a:latin typeface="+mj-lt"/>
                <a:ea typeface="+mj-ea"/>
                <a:cs typeface="+mj-cs"/>
              </a:rPr>
              <a:t>) </a:t>
            </a:r>
          </a:p>
          <a:p>
            <a:r>
              <a:rPr lang="en-GB" sz="1600" dirty="0" smtClean="0">
                <a:latin typeface="+mj-lt"/>
                <a:ea typeface="+mj-ea"/>
                <a:cs typeface="+mj-cs"/>
              </a:rPr>
              <a:t>distribution lowered costs), </a:t>
            </a:r>
            <a:r>
              <a:rPr lang="en-GB" sz="1600" dirty="0">
                <a:latin typeface="+mj-lt"/>
                <a:ea typeface="+mj-ea"/>
                <a:cs typeface="+mj-cs"/>
              </a:rPr>
              <a:t>while demand promotion may be needed to increase revenues and make it economically </a:t>
            </a:r>
            <a:endParaRPr lang="en-GB" sz="1600" dirty="0" smtClean="0">
              <a:latin typeface="+mj-lt"/>
              <a:ea typeface="+mj-ea"/>
              <a:cs typeface="+mj-cs"/>
            </a:endParaRPr>
          </a:p>
          <a:p>
            <a:r>
              <a:rPr lang="en-GB" sz="1600" dirty="0" smtClean="0">
                <a:latin typeface="+mj-lt"/>
                <a:ea typeface="+mj-ea"/>
                <a:cs typeface="+mj-cs"/>
              </a:rPr>
              <a:t>sustainable</a:t>
            </a:r>
            <a:r>
              <a:rPr lang="en-GB" sz="1600" dirty="0">
                <a:latin typeface="+mj-lt"/>
                <a:ea typeface="+mj-ea"/>
                <a:cs typeface="+mj-cs"/>
              </a:rPr>
              <a:t>.  </a:t>
            </a:r>
          </a:p>
          <a:p>
            <a:endParaRPr lang="en-GB" sz="1600" dirty="0"/>
          </a:p>
          <a:p>
            <a:endParaRPr lang="en-GB" sz="1600" dirty="0">
              <a:latin typeface="+mj-lt"/>
              <a:ea typeface="+mj-ea"/>
              <a:cs typeface="+mj-cs"/>
            </a:endParaRPr>
          </a:p>
        </p:txBody>
      </p:sp>
      <p:sp>
        <p:nvSpPr>
          <p:cNvPr id="7" name="TextBox 6"/>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3" action="ppaction://hlinksldjump"/>
              </a:rPr>
              <a:t>NEXT</a:t>
            </a:r>
            <a:endParaRPr lang="en-GB" b="1" dirty="0"/>
          </a:p>
        </p:txBody>
      </p:sp>
      <p:sp>
        <p:nvSpPr>
          <p:cNvPr id="8" name="TextBox 7"/>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4" action="ppaction://hlinksldjump"/>
              </a:rPr>
              <a:t>PREVIOUS</a:t>
            </a:r>
            <a:endParaRPr lang="en-GB" dirty="0"/>
          </a:p>
        </p:txBody>
      </p:sp>
      <p:sp>
        <p:nvSpPr>
          <p:cNvPr id="9" name="TextBox 8">
            <a:hlinkClick r:id="rId5" action="ppaction://hlinksldjump"/>
          </p:cNvPr>
          <p:cNvSpPr txBox="1"/>
          <p:nvPr/>
        </p:nvSpPr>
        <p:spPr>
          <a:xfrm>
            <a:off x="10813312" y="5353461"/>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b="1" dirty="0" smtClean="0">
                <a:hlinkClick r:id="rId6" action="ppaction://hlinksldjump"/>
              </a:rPr>
              <a:t>EXAMPLES</a:t>
            </a:r>
            <a:endParaRPr lang="en-GB" b="1" dirty="0"/>
          </a:p>
        </p:txBody>
      </p:sp>
      <p:sp>
        <p:nvSpPr>
          <p:cNvPr id="10" name="TextBox 9">
            <a:hlinkClick r:id="rId5" action="ppaction://hlinksldjump"/>
          </p:cNvPr>
          <p:cNvSpPr txBox="1"/>
          <p:nvPr/>
        </p:nvSpPr>
        <p:spPr>
          <a:xfrm>
            <a:off x="10813312" y="5733823"/>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CATEGORIES</a:t>
            </a:r>
            <a:endParaRPr lang="en-GB" dirty="0"/>
          </a:p>
        </p:txBody>
      </p:sp>
    </p:spTree>
    <p:extLst>
      <p:ext uri="{BB962C8B-B14F-4D97-AF65-F5344CB8AC3E}">
        <p14:creationId xmlns:p14="http://schemas.microsoft.com/office/powerpoint/2010/main" val="1057237611"/>
      </p:ext>
    </p:extLst>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02770" y="751102"/>
            <a:ext cx="11593287" cy="5921829"/>
          </a:xfrm>
        </p:spPr>
        <p:txBody>
          <a:bodyPr>
            <a:noAutofit/>
          </a:bodyPr>
          <a:lstStyle/>
          <a:p>
            <a:pPr marL="0" indent="0">
              <a:buNone/>
            </a:pPr>
            <a:r>
              <a:rPr lang="en-GB" sz="1600" b="1" dirty="0">
                <a:solidFill>
                  <a:schemeClr val="accent1">
                    <a:lumMod val="75000"/>
                  </a:schemeClr>
                </a:solidFill>
                <a:latin typeface="+mj-lt"/>
              </a:rPr>
              <a:t>Institutions, Roles and Responsibilities</a:t>
            </a:r>
            <a:r>
              <a:rPr lang="en-GB" sz="1600" dirty="0">
                <a:latin typeface="+mj-lt"/>
              </a:rPr>
              <a:t>:  </a:t>
            </a:r>
            <a:endParaRPr lang="en-GB" sz="1600" dirty="0" smtClean="0">
              <a:latin typeface="+mj-lt"/>
            </a:endParaRPr>
          </a:p>
          <a:p>
            <a:pPr>
              <a:spcBef>
                <a:spcPts val="0"/>
              </a:spcBef>
            </a:pPr>
            <a:r>
              <a:rPr lang="en-GB" sz="1600" dirty="0" smtClean="0">
                <a:latin typeface="+mj-lt"/>
              </a:rPr>
              <a:t>Ministry </a:t>
            </a:r>
            <a:r>
              <a:rPr lang="en-GB" sz="1600" dirty="0">
                <a:latin typeface="+mj-lt"/>
              </a:rPr>
              <a:t>of Energy: responsible for administration of the power sector</a:t>
            </a:r>
          </a:p>
          <a:p>
            <a:pPr>
              <a:spcBef>
                <a:spcPts val="0"/>
              </a:spcBef>
            </a:pPr>
            <a:r>
              <a:rPr lang="en-GB" sz="1600" dirty="0">
                <a:latin typeface="+mj-lt"/>
              </a:rPr>
              <a:t>Institute of Energy: responsible for the planning and development of national electricity programmes</a:t>
            </a:r>
          </a:p>
          <a:p>
            <a:pPr>
              <a:spcBef>
                <a:spcPts val="0"/>
              </a:spcBef>
            </a:pPr>
            <a:r>
              <a:rPr lang="en-GB" sz="1600" dirty="0">
                <a:latin typeface="+mj-lt"/>
              </a:rPr>
              <a:t>Ministry of Industry: EVN's line Ministry, therefore involved with the </a:t>
            </a:r>
            <a:r>
              <a:rPr lang="en-GB" sz="1600" dirty="0" smtClean="0">
                <a:latin typeface="+mj-lt"/>
              </a:rPr>
              <a:t>management </a:t>
            </a:r>
            <a:r>
              <a:rPr lang="en-GB" sz="1600" dirty="0">
                <a:latin typeface="+mj-lt"/>
              </a:rPr>
              <a:t>of the electricity sector</a:t>
            </a:r>
          </a:p>
          <a:p>
            <a:pPr>
              <a:spcBef>
                <a:spcPts val="0"/>
              </a:spcBef>
            </a:pPr>
            <a:r>
              <a:rPr lang="en-GB" sz="1600" dirty="0">
                <a:latin typeface="+mj-lt"/>
              </a:rPr>
              <a:t>Electricity of Vietnam (EVN):  vertically integrated power utility, comprising a general corporation and 5 power companies, created in 1996; in charge of the development, management and operation of the state’s electric power industry assets. Took a growing role in local distribution, though most still undertaken by commune and district electricity groups</a:t>
            </a:r>
          </a:p>
          <a:p>
            <a:pPr>
              <a:spcBef>
                <a:spcPts val="0"/>
              </a:spcBef>
            </a:pPr>
            <a:r>
              <a:rPr lang="en-GB" sz="1600" dirty="0">
                <a:latin typeface="+mj-lt"/>
              </a:rPr>
              <a:t>Power Companies (PCs):  three (then five) PCs were established when EVN was created;  they own the generation and main distribution system, and are responsible for bringing electricity to commune centres</a:t>
            </a:r>
          </a:p>
          <a:p>
            <a:pPr marL="0" indent="0">
              <a:spcBef>
                <a:spcPts val="0"/>
              </a:spcBef>
              <a:buNone/>
            </a:pPr>
            <a:r>
              <a:rPr lang="en-GB" sz="1600" dirty="0" smtClean="0">
                <a:latin typeface="+mj-lt"/>
              </a:rPr>
              <a:t>(Rural </a:t>
            </a:r>
            <a:r>
              <a:rPr lang="en-GB" sz="1600" dirty="0">
                <a:latin typeface="+mj-lt"/>
              </a:rPr>
              <a:t>electricity management in Vietnam falls into six categories: provincial utilities, private electricity agent, private local enterprise, state enterprise (local level), electricity service </a:t>
            </a:r>
            <a:r>
              <a:rPr lang="en-GB" sz="1600" dirty="0" smtClean="0">
                <a:latin typeface="+mj-lt"/>
              </a:rPr>
              <a:t>co-ops</a:t>
            </a:r>
            <a:r>
              <a:rPr lang="en-GB" sz="1600" dirty="0">
                <a:latin typeface="+mj-lt"/>
              </a:rPr>
              <a:t>, commune electricity </a:t>
            </a:r>
            <a:r>
              <a:rPr lang="en-GB" sz="1600" dirty="0" smtClean="0">
                <a:latin typeface="+mj-lt"/>
              </a:rPr>
              <a:t>groups)</a:t>
            </a:r>
          </a:p>
          <a:p>
            <a:pPr marL="0" indent="0">
              <a:buNone/>
            </a:pPr>
            <a:r>
              <a:rPr lang="en-GB" sz="1600" b="1" dirty="0" smtClean="0">
                <a:solidFill>
                  <a:schemeClr val="accent1">
                    <a:lumMod val="75000"/>
                  </a:schemeClr>
                </a:solidFill>
                <a:latin typeface="+mj-lt"/>
              </a:rPr>
              <a:t>Interventions: </a:t>
            </a:r>
            <a:r>
              <a:rPr lang="en-GB" sz="1600" dirty="0">
                <a:latin typeface="+mj-lt"/>
              </a:rPr>
              <a:t>As a first step, large power plants were built for medium voltage output, and a 500kV transmission line was constructed.  National electrification targets were set, but there was no institutional or technical control by central bodies (the network in the South is based on US standards and in the North on Russian standards). The World Bank provided technical assistance and capacity building to energy sector institutions. After the first electricity law in 2004, a policy statement on rural electrification was issued, followed by the setting of a ceiling tariff and development of technical standards. EVN started acquiring medium voltage systems funded by others.  In the second phase of rural electrification, existing inadequate networks were refurbished and the management and operational </a:t>
            </a:r>
            <a:r>
              <a:rPr lang="en-GB" sz="1600" dirty="0" smtClean="0">
                <a:latin typeface="+mj-lt"/>
              </a:rPr>
              <a:t>arrangements </a:t>
            </a:r>
            <a:r>
              <a:rPr lang="en-GB" sz="1600" dirty="0">
                <a:latin typeface="+mj-lt"/>
              </a:rPr>
              <a:t>for rural networks were overhauled; 5600 Local Distribution Utilities (LDUs) were created as legal entities.   Over time, the Power Companies were allowed to take over any non-financially viable LDUs, with the LDU role in local distribution falling from ~60% to 20%. The </a:t>
            </a:r>
            <a:r>
              <a:rPr lang="en-GB" sz="1600" dirty="0" smtClean="0">
                <a:latin typeface="+mj-lt"/>
              </a:rPr>
              <a:t>introduction </a:t>
            </a:r>
            <a:r>
              <a:rPr lang="en-GB" sz="1600" dirty="0">
                <a:latin typeface="+mj-lt"/>
              </a:rPr>
              <a:t>of uniform tariffs allowed the PCs to recover operating costs through tariffs charged to all consumers (including remote and poor consumers who were cross-subsidized).  A competitive generation market was introduced under the First Power Sector Reform Development Policy Operation in 2010.  A Service Agent Model was then piloted under which local community members maintained low voltage systems, carrying out simple repairs and collecting revenues on behalf of PCs.  The cost of operation, maintenance and depreciation of rural electricity infrastructure was covered by EVN and entities operating rural networks unless these activities were deemed commercially unviable, when the government would subsidize. When national sources of finance were exhausted, the Rural Energy Project was implemented (2000-06) with a $150m loan from the World Bank. </a:t>
            </a:r>
          </a:p>
        </p:txBody>
      </p:sp>
      <p:sp>
        <p:nvSpPr>
          <p:cNvPr id="6"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Vietnam, Rapid Grid Expansion</a:t>
            </a:r>
            <a:endParaRPr lang="en-GB" sz="4000" dirty="0">
              <a:solidFill>
                <a:schemeClr val="accent1">
                  <a:lumMod val="75000"/>
                </a:schemeClr>
              </a:solidFill>
            </a:endParaRPr>
          </a:p>
        </p:txBody>
      </p:sp>
      <p:sp>
        <p:nvSpPr>
          <p:cNvPr id="7" name="TextBox 6"/>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2469407937"/>
      </p:ext>
    </p:extLst>
  </p:cSld>
  <p:clrMapOvr>
    <a:masterClrMapping/>
  </p:clrMapOvr>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2553" y="977775"/>
            <a:ext cx="11451772" cy="5315404"/>
          </a:xfrm>
        </p:spPr>
        <p:txBody>
          <a:bodyPr>
            <a:noAutofit/>
          </a:bodyPr>
          <a:lstStyle/>
          <a:p>
            <a:pPr marL="0" indent="0">
              <a:buNone/>
            </a:pPr>
            <a:r>
              <a:rPr lang="en-GB" sz="1600" b="1" dirty="0" smtClean="0">
                <a:solidFill>
                  <a:schemeClr val="accent1">
                    <a:lumMod val="75000"/>
                  </a:schemeClr>
                </a:solidFill>
                <a:latin typeface="+mj-lt"/>
              </a:rPr>
              <a:t>Impacts </a:t>
            </a:r>
            <a:r>
              <a:rPr lang="en-GB" sz="1600" b="1" dirty="0">
                <a:solidFill>
                  <a:schemeClr val="accent1">
                    <a:lumMod val="75000"/>
                  </a:schemeClr>
                </a:solidFill>
                <a:latin typeface="+mj-lt"/>
              </a:rPr>
              <a:t>Achieved: </a:t>
            </a:r>
            <a:r>
              <a:rPr lang="en-GB" sz="1600" dirty="0">
                <a:latin typeface="+mj-lt"/>
              </a:rPr>
              <a:t>The share of households with electricity access grew from 2.5% in 1975, to 96% by 2009 and 99.2% by 2014.  The number of people with access to electricity grew from 1.2 million in 1976 to about 82 million in 2009.  This was a remarkable success in terms of rural electrification, although the enabling political and socioeconomic conditions that contributed to this </a:t>
            </a:r>
            <a:r>
              <a:rPr lang="en-GB" sz="1600" dirty="0" smtClean="0">
                <a:latin typeface="+mj-lt"/>
              </a:rPr>
              <a:t>positive </a:t>
            </a:r>
            <a:r>
              <a:rPr lang="en-GB" sz="1600" dirty="0">
                <a:latin typeface="+mj-lt"/>
              </a:rPr>
              <a:t>outcome may not be replicable in other countries.  By 2011, EVN owned about two-thirds of power generation and the transmission and medium voltage systems  (through the National Power Transmission Company and Power Corporations), and low voltage systems in urban and some rural areas. Distribution systems in other rural areas are managed by local distribution utilities owned by provincial, distribution and commune cooperatives or companies. </a:t>
            </a:r>
            <a:endParaRPr lang="en-GB" sz="1600" dirty="0" smtClean="0">
              <a:latin typeface="+mj-lt"/>
            </a:endParaRPr>
          </a:p>
          <a:p>
            <a:pPr marL="0" indent="0">
              <a:buNone/>
            </a:pPr>
            <a:r>
              <a:rPr lang="en-GB" sz="1600" b="1" dirty="0" smtClean="0">
                <a:solidFill>
                  <a:schemeClr val="accent1">
                    <a:lumMod val="75000"/>
                  </a:schemeClr>
                </a:solidFill>
                <a:latin typeface="+mj-lt"/>
              </a:rPr>
              <a:t>Lessons Learned: </a:t>
            </a:r>
            <a:r>
              <a:rPr lang="en-GB" sz="1600" dirty="0">
                <a:latin typeface="+mj-lt"/>
              </a:rPr>
              <a:t>The issues encountered during the course of the rural electrification effort were constantly changing - there was a need to be responsive to the changing environment.  For example, there was no unified master plan at the outset, but this was prepared and has continually evolved in the way it tackled the challenges, which themselves were changing.  Small Power Developers have been a significant component of the successful electrification program;  1881 of Vietnam's 8,982 rural communes are served by Local Distribution Utilities (LDUs) that are organised as cooperatives of private companies (a typical LDU supplies electricity to 1200-1500 households).  But, in the latter stages of the programme (2005-2008), it became evident that many of the newly-formed LDUs were too small to succeed and not financially viable.  There is a need to commit resources to customer service, and to define a clear approach towards </a:t>
            </a:r>
            <a:r>
              <a:rPr lang="en-GB" sz="1600" dirty="0" smtClean="0">
                <a:latin typeface="+mj-lt"/>
              </a:rPr>
              <a:t>tariffs </a:t>
            </a:r>
            <a:r>
              <a:rPr lang="en-GB" sz="1600" dirty="0">
                <a:latin typeface="+mj-lt"/>
              </a:rPr>
              <a:t>(in Vietnam, there was growing customer dissatisfaction and pressure for a uniform national tariff, which was eventually delivered).  There are useful lessons regarding the adaptive and dynamic combination of several key factors that contributed to success: strong leadership, commitment of all stakeholders, nationwide mobilization of participative involvement and finances, innovative management models and technical solutions.  However, it should also be noted that, while the lack of control over local distribution arrangements (in relation to both institutional arrangements and technical standards) led to a rapid increase of energy access, it also raised doubts over  management practice and the operation of rural electricity networks.  These concerns related particularly to low efficiency, too much variation in tariffs and incompatible technical standards; such doubts must be carefully monitored  since the quality and reliability of electricity supply need to be maintained at an acceptable level to retain customer satisfaction and avoid disputes</a:t>
            </a:r>
            <a:r>
              <a:rPr lang="en-GB" sz="1600" dirty="0" smtClean="0">
                <a:latin typeface="+mj-lt"/>
              </a:rPr>
              <a:t>.</a:t>
            </a:r>
          </a:p>
        </p:txBody>
      </p:sp>
      <p:sp>
        <p:nvSpPr>
          <p:cNvPr id="7" name="Title 1"/>
          <p:cNvSpPr>
            <a:spLocks noGrp="1"/>
          </p:cNvSpPr>
          <p:nvPr>
            <p:ph type="title"/>
          </p:nvPr>
        </p:nvSpPr>
        <p:spPr>
          <a:xfrm>
            <a:off x="228420" y="115965"/>
            <a:ext cx="10907486" cy="788765"/>
          </a:xfrm>
        </p:spPr>
        <p:txBody>
          <a:bodyPr>
            <a:normAutofit/>
          </a:bodyPr>
          <a:lstStyle/>
          <a:p>
            <a:pPr lvl="0"/>
            <a:r>
              <a:rPr lang="en-GB" sz="4000" dirty="0" smtClean="0">
                <a:solidFill>
                  <a:schemeClr val="accent1">
                    <a:lumMod val="75000"/>
                  </a:schemeClr>
                </a:solidFill>
              </a:rPr>
              <a:t>Vietnam, Rapid Grid Expansion</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2" action="ppaction://hlinksldjump"/>
              </a:rPr>
              <a:t>NEXT</a:t>
            </a:r>
            <a:endParaRPr lang="en-GB" b="1" dirty="0"/>
          </a:p>
        </p:txBody>
      </p:sp>
    </p:spTree>
    <p:extLst>
      <p:ext uri="{BB962C8B-B14F-4D97-AF65-F5344CB8AC3E}">
        <p14:creationId xmlns:p14="http://schemas.microsoft.com/office/powerpoint/2010/main" val="1108050105"/>
      </p:ext>
    </p:extLst>
  </p:cSld>
  <p:clrMapOvr>
    <a:masterClrMapping/>
  </p:clrMapOvr>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stadt_02.jpg"/>
          <p:cNvPicPr>
            <a:picLocks noChangeAspect="1"/>
          </p:cNvPicPr>
          <p:nvPr/>
        </p:nvPicPr>
        <p:blipFill>
          <a:blip r:embed="rId2" cstate="screen"/>
          <a:stretch>
            <a:fillRect/>
          </a:stretch>
        </p:blipFill>
        <p:spPr>
          <a:xfrm>
            <a:off x="0" y="5379755"/>
            <a:ext cx="12192000" cy="1478245"/>
          </a:xfrm>
          <a:prstGeom prst="rect">
            <a:avLst/>
          </a:prstGeom>
        </p:spPr>
      </p:pic>
      <p:sp>
        <p:nvSpPr>
          <p:cNvPr id="5" name="Content Placeholder 4"/>
          <p:cNvSpPr>
            <a:spLocks noGrp="1"/>
          </p:cNvSpPr>
          <p:nvPr>
            <p:ph idx="1"/>
          </p:nvPr>
        </p:nvSpPr>
        <p:spPr>
          <a:xfrm>
            <a:off x="232550" y="1339349"/>
            <a:ext cx="11419115" cy="3659395"/>
          </a:xfrm>
        </p:spPr>
        <p:txBody>
          <a:bodyPr>
            <a:noAutofit/>
          </a:bodyPr>
          <a:lstStyle/>
          <a:p>
            <a:pPr marL="0" indent="0">
              <a:buNone/>
            </a:pPr>
            <a:r>
              <a:rPr lang="en-GB" sz="1600" b="1" dirty="0" smtClean="0">
                <a:solidFill>
                  <a:schemeClr val="accent1">
                    <a:lumMod val="75000"/>
                  </a:schemeClr>
                </a:solidFill>
                <a:latin typeface="+mj-lt"/>
              </a:rPr>
              <a:t>Effectiveness: </a:t>
            </a:r>
            <a:r>
              <a:rPr lang="en-GB" sz="1600" dirty="0" smtClean="0">
                <a:latin typeface="+mj-lt"/>
              </a:rPr>
              <a:t>The rapid electrification process in Vietnam from essentially no connections to universal connection in 40 years (from 1975-2015) is certainly a great success.  The number of people with access to electricity grew from 1.2 million in 1976 to about 82 million in 2009.  The level of access achieved was, in theory at least, tier 5 (though there are some concerns that the continued growth in demand will put capacity constraints on the system, and then tier 4 may be a more accurate description due to reliability concerns). This achievement is however based upon the allocation of significant public resources to support the process (from Government and from international donors such as the World Bank, OPEC and Japan).  According to estimates, the total investment capital for the development and improvement of the rural power grid over the 15 years from 1998-2013 reached VND48.291 trillion (approximately US$3bn).  In the same period, the World Bank funded about 12 projects related to the development of rural electrification with a total investment capital of more than US$2 billion.  In 1998, the electrification rate was about 61%, reaching 98% by 2013, meaning an additional 42m people, or ~10m household connections at a cost of US$500 each.  Although not low cost, this figure represents reasonable value - particularly in the latter stages of the electrification programme, which must involve reaching more remote consumers.</a:t>
            </a:r>
            <a:endParaRPr lang="en-GB" sz="1600" dirty="0">
              <a:latin typeface="+mj-lt"/>
            </a:endParaRPr>
          </a:p>
        </p:txBody>
      </p:sp>
      <p:sp>
        <p:nvSpPr>
          <p:cNvPr id="7" name="Title 1"/>
          <p:cNvSpPr>
            <a:spLocks noGrp="1"/>
          </p:cNvSpPr>
          <p:nvPr>
            <p:ph type="title"/>
          </p:nvPr>
        </p:nvSpPr>
        <p:spPr>
          <a:xfrm>
            <a:off x="228420" y="115965"/>
            <a:ext cx="10907486" cy="788765"/>
          </a:xfrm>
        </p:spPr>
        <p:txBody>
          <a:bodyPr>
            <a:normAutofit/>
          </a:bodyPr>
          <a:lstStyle/>
          <a:p>
            <a:pPr lvl="0"/>
            <a:r>
              <a:rPr lang="en-GB" sz="4000" dirty="0" smtClean="0">
                <a:solidFill>
                  <a:schemeClr val="accent1">
                    <a:lumMod val="75000"/>
                  </a:schemeClr>
                </a:solidFill>
              </a:rPr>
              <a:t>Vietnam, Rapid Grid Expansion</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3" action="ppaction://hlinksldjump"/>
              </a:rPr>
              <a:t>NEXT</a:t>
            </a:r>
            <a:endParaRPr lang="en-GB" b="1" dirty="0"/>
          </a:p>
        </p:txBody>
      </p:sp>
    </p:spTree>
    <p:extLst>
      <p:ext uri="{BB962C8B-B14F-4D97-AF65-F5344CB8AC3E}">
        <p14:creationId xmlns:p14="http://schemas.microsoft.com/office/powerpoint/2010/main" val="4130680616"/>
      </p:ext>
    </p:extLst>
  </p:cSld>
  <p:clrMapOvr>
    <a:masterClrMapping/>
  </p:clrMapOvr>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trommast_stadt_03.jpg"/>
          <p:cNvPicPr>
            <a:picLocks noChangeAspect="1"/>
          </p:cNvPicPr>
          <p:nvPr/>
        </p:nvPicPr>
        <p:blipFill>
          <a:blip r:embed="rId2" cstate="screen"/>
          <a:srcRect/>
          <a:stretch>
            <a:fillRect/>
          </a:stretch>
        </p:blipFill>
        <p:spPr>
          <a:xfrm>
            <a:off x="0" y="5093944"/>
            <a:ext cx="8602675" cy="1764056"/>
          </a:xfrm>
          <a:prstGeom prst="rect">
            <a:avLst/>
          </a:prstGeom>
        </p:spPr>
      </p:pic>
      <p:sp>
        <p:nvSpPr>
          <p:cNvPr id="5" name="Content Placeholder 4"/>
          <p:cNvSpPr>
            <a:spLocks noGrp="1"/>
          </p:cNvSpPr>
          <p:nvPr>
            <p:ph idx="1"/>
          </p:nvPr>
        </p:nvSpPr>
        <p:spPr>
          <a:xfrm>
            <a:off x="370115" y="802356"/>
            <a:ext cx="11549742" cy="5315404"/>
          </a:xfrm>
        </p:spPr>
        <p:txBody>
          <a:bodyPr>
            <a:noAutofit/>
          </a:bodyPr>
          <a:lstStyle/>
          <a:p>
            <a:pPr marL="0" indent="0">
              <a:buNone/>
            </a:pPr>
            <a:r>
              <a:rPr lang="en-GB" sz="1800" b="1" dirty="0" smtClean="0">
                <a:solidFill>
                  <a:schemeClr val="accent1">
                    <a:lumMod val="75000"/>
                  </a:schemeClr>
                </a:solidFill>
                <a:latin typeface="+mj-lt"/>
              </a:rPr>
              <a:t>References:</a:t>
            </a:r>
          </a:p>
          <a:p>
            <a:r>
              <a:rPr lang="en-GB" sz="1600" dirty="0">
                <a:latin typeface="+mj-lt"/>
                <a:hlinkClick r:id="rId3"/>
              </a:rPr>
              <a:t>http://www.afd.fr/lang/en/home/pays/asie/geo-asie/afd-vietnam/cac-du-an-cua-afd-tai-viet-nam/energie-et-climat-1/rural-electrification-in-the-southern-area</a:t>
            </a:r>
            <a:endParaRPr lang="en-GB" sz="1600" dirty="0">
              <a:latin typeface="+mj-lt"/>
            </a:endParaRPr>
          </a:p>
          <a:p>
            <a:r>
              <a:rPr lang="en-GB" sz="1600" dirty="0" smtClean="0">
                <a:latin typeface="+mj-lt"/>
                <a:hlinkClick r:id="rId4"/>
              </a:rPr>
              <a:t>https</a:t>
            </a:r>
            <a:r>
              <a:rPr lang="en-GB" sz="1600" dirty="0">
                <a:latin typeface="+mj-lt"/>
                <a:hlinkClick r:id="rId4"/>
              </a:rPr>
              <a:t>://www.astae.net/sites/astae/files/publication/Viet-Elec-WebReport_0.pdf</a:t>
            </a:r>
            <a:endParaRPr lang="en-GB" sz="1600" dirty="0">
              <a:latin typeface="+mj-lt"/>
            </a:endParaRPr>
          </a:p>
          <a:p>
            <a:r>
              <a:rPr lang="en-GB" sz="1600" dirty="0" smtClean="0">
                <a:latin typeface="+mj-lt"/>
                <a:hlinkClick r:id="rId5"/>
              </a:rPr>
              <a:t>http</a:t>
            </a:r>
            <a:r>
              <a:rPr lang="en-GB" sz="1600" dirty="0">
                <a:latin typeface="+mj-lt"/>
                <a:hlinkClick r:id="rId5"/>
              </a:rPr>
              <a:t>://energy-access.gnesd.org/cases/34-vietnam-rural-electrification-programme.html</a:t>
            </a:r>
            <a:endParaRPr lang="en-GB" sz="1600" dirty="0">
              <a:latin typeface="+mj-lt"/>
            </a:endParaRPr>
          </a:p>
          <a:p>
            <a:r>
              <a:rPr lang="en-GB" sz="1600" dirty="0" smtClean="0">
                <a:latin typeface="+mj-lt"/>
              </a:rPr>
              <a:t>IED</a:t>
            </a:r>
            <a:r>
              <a:rPr lang="en-GB" sz="1600" dirty="0">
                <a:latin typeface="+mj-lt"/>
              </a:rPr>
              <a:t>. 2013. Low Carbon Mini Grids. Identifying the gaps and building the evidence base on low carbon mini-grids </a:t>
            </a:r>
            <a:r>
              <a:rPr lang="en-GB" sz="1600" dirty="0">
                <a:latin typeface="+mj-lt"/>
                <a:hlinkClick r:id="rId6"/>
              </a:rPr>
              <a:t>http://www.ied-sa.fr/index.php/fr/ressources-documentaires/publications/send/2-publications-ied/19-gmg-dfid-ied-nov-2013-vol-1.html</a:t>
            </a:r>
            <a:endParaRPr lang="en-GB" sz="1600" dirty="0">
              <a:latin typeface="+mj-lt"/>
            </a:endParaRPr>
          </a:p>
          <a:p>
            <a:r>
              <a:rPr lang="en-GB" sz="1600" dirty="0">
                <a:latin typeface="+mj-lt"/>
                <a:hlinkClick r:id="rId7"/>
              </a:rPr>
              <a:t>https://think-asia.org/bitstream/handle/11540/963/rural-electrification-vie.pdf?sequence=1</a:t>
            </a:r>
            <a:endParaRPr lang="en-GB" sz="1600" dirty="0">
              <a:latin typeface="+mj-lt"/>
            </a:endParaRPr>
          </a:p>
          <a:p>
            <a:r>
              <a:rPr lang="en-GB" sz="1600" dirty="0">
                <a:latin typeface="+mj-lt"/>
                <a:hlinkClick r:id="rId8"/>
              </a:rPr>
              <a:t>http://vietnamnews.vn/economy/254192/rural-electrification-a-success-story.html#hvosJIWjqvrtcvPu.97</a:t>
            </a:r>
            <a:endParaRPr lang="en-GB" sz="1600" dirty="0">
              <a:latin typeface="+mj-lt"/>
            </a:endParaRPr>
          </a:p>
          <a:p>
            <a:r>
              <a:rPr lang="en-GB" sz="1600" dirty="0" smtClean="0">
                <a:latin typeface="+mj-lt"/>
              </a:rPr>
              <a:t>Vietnam</a:t>
            </a:r>
            <a:r>
              <a:rPr lang="en-GB" sz="1600" dirty="0">
                <a:latin typeface="+mj-lt"/>
              </a:rPr>
              <a:t>. The World Bank, (2011). State and People, Central and Local, Working Together: The Vietnam Rural Electrification Experience. Washington. </a:t>
            </a:r>
            <a:r>
              <a:rPr lang="en-GB" sz="1600" dirty="0">
                <a:latin typeface="+mj-lt"/>
                <a:hlinkClick r:id="rId9"/>
              </a:rPr>
              <a:t>http://documents.worldbank.org/curated/en/601001468027856008/Vietnam-State-and-people-central-and-local-working-together-the-rural-electrification-experience</a:t>
            </a:r>
            <a:endParaRPr lang="en-GB" sz="1600" dirty="0">
              <a:latin typeface="+mj-lt"/>
            </a:endParaRPr>
          </a:p>
          <a:p>
            <a:r>
              <a:rPr lang="en-GB" sz="1600" dirty="0" smtClean="0">
                <a:latin typeface="+mj-lt"/>
              </a:rPr>
              <a:t>World </a:t>
            </a:r>
            <a:r>
              <a:rPr lang="en-GB" sz="1600" dirty="0">
                <a:latin typeface="+mj-lt"/>
              </a:rPr>
              <a:t>Bank. 2014. From the Bottom Up. How Small Power Producers and Mini-Grids Can Deliver Electrification and Renewable Energy in Africa </a:t>
            </a:r>
            <a:r>
              <a:rPr lang="en-GB" sz="1600" dirty="0">
                <a:latin typeface="+mj-lt"/>
                <a:hlinkClick r:id="rId10"/>
              </a:rPr>
              <a:t>https://</a:t>
            </a:r>
            <a:r>
              <a:rPr lang="en-GB" sz="1600" dirty="0" smtClean="0">
                <a:latin typeface="+mj-lt"/>
                <a:hlinkClick r:id="rId10"/>
              </a:rPr>
              <a:t>openknowledge.worldbank.org/handle/10986/16571</a:t>
            </a:r>
            <a:endParaRPr lang="en-GB" sz="1600" dirty="0" smtClean="0">
              <a:latin typeface="+mj-lt"/>
            </a:endParaRPr>
          </a:p>
        </p:txBody>
      </p:sp>
      <p:sp>
        <p:nvSpPr>
          <p:cNvPr id="7" name="Title 1"/>
          <p:cNvSpPr>
            <a:spLocks noGrp="1"/>
          </p:cNvSpPr>
          <p:nvPr>
            <p:ph type="title"/>
          </p:nvPr>
        </p:nvSpPr>
        <p:spPr>
          <a:xfrm>
            <a:off x="250367" y="-37654"/>
            <a:ext cx="10907486" cy="788765"/>
          </a:xfrm>
        </p:spPr>
        <p:txBody>
          <a:bodyPr>
            <a:normAutofit/>
          </a:bodyPr>
          <a:lstStyle/>
          <a:p>
            <a:pPr lvl="0"/>
            <a:r>
              <a:rPr lang="en-GB" sz="4000" dirty="0" smtClean="0">
                <a:solidFill>
                  <a:schemeClr val="accent1">
                    <a:lumMod val="75000"/>
                  </a:schemeClr>
                </a:solidFill>
              </a:rPr>
              <a:t>Vietnam, Rapid Grid Expansion</a:t>
            </a:r>
            <a:endParaRPr lang="en-GB" sz="4000" dirty="0">
              <a:solidFill>
                <a:schemeClr val="accent1">
                  <a:lumMod val="75000"/>
                </a:schemeClr>
              </a:solidFill>
            </a:endParaRPr>
          </a:p>
        </p:txBody>
      </p:sp>
      <p:sp>
        <p:nvSpPr>
          <p:cNvPr id="6" name="TextBox 5"/>
          <p:cNvSpPr txBox="1"/>
          <p:nvPr/>
        </p:nvSpPr>
        <p:spPr>
          <a:xfrm>
            <a:off x="11494039" y="6488668"/>
            <a:ext cx="697961" cy="369332"/>
          </a:xfrm>
          <a:prstGeom prst="rect">
            <a:avLst/>
          </a:prstGeom>
          <a:solidFill>
            <a:srgbClr val="92D050"/>
          </a:solidFill>
          <a:ln w="28575">
            <a:solidFill>
              <a:schemeClr val="tx1"/>
            </a:solidFill>
          </a:ln>
        </p:spPr>
        <p:txBody>
          <a:bodyPr wrap="square" rtlCol="0">
            <a:spAutoFit/>
          </a:bodyPr>
          <a:lstStyle/>
          <a:p>
            <a:pPr algn="r"/>
            <a:r>
              <a:rPr lang="en-GB" b="1" dirty="0" smtClean="0">
                <a:hlinkClick r:id="rId11" action="ppaction://hlinksldjump"/>
              </a:rPr>
              <a:t>NEXT</a:t>
            </a:r>
            <a:endParaRPr lang="en-GB" b="1" dirty="0"/>
          </a:p>
        </p:txBody>
      </p:sp>
    </p:spTree>
    <p:extLst>
      <p:ext uri="{BB962C8B-B14F-4D97-AF65-F5344CB8AC3E}">
        <p14:creationId xmlns:p14="http://schemas.microsoft.com/office/powerpoint/2010/main" val="986450940"/>
      </p:ext>
    </p:extLst>
  </p:cSld>
  <p:clrMapOvr>
    <a:masterClrMapping/>
  </p:clrMapOvr>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50367" y="-70312"/>
            <a:ext cx="10907486" cy="788765"/>
          </a:xfrm>
        </p:spPr>
        <p:txBody>
          <a:bodyPr>
            <a:normAutofit/>
          </a:bodyPr>
          <a:lstStyle/>
          <a:p>
            <a:pPr lvl="0"/>
            <a:r>
              <a:rPr lang="en-GB" sz="4000" dirty="0" smtClean="0">
                <a:solidFill>
                  <a:schemeClr val="accent1">
                    <a:lumMod val="75000"/>
                  </a:schemeClr>
                </a:solidFill>
              </a:rPr>
              <a:t>Vietnam, Rapid Grid Expansion</a:t>
            </a:r>
            <a:endParaRPr lang="en-GB" sz="4000" dirty="0">
              <a:solidFill>
                <a:schemeClr val="accent1">
                  <a:lumMod val="75000"/>
                </a:schemeClr>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662423948"/>
              </p:ext>
            </p:extLst>
          </p:nvPr>
        </p:nvGraphicFramePr>
        <p:xfrm>
          <a:off x="424543" y="833835"/>
          <a:ext cx="11473542" cy="5132360"/>
        </p:xfrm>
        <a:graphic>
          <a:graphicData uri="http://schemas.openxmlformats.org/drawingml/2006/table">
            <a:tbl>
              <a:tblPr/>
              <a:tblGrid>
                <a:gridCol w="1912257">
                  <a:extLst>
                    <a:ext uri="{9D8B030D-6E8A-4147-A177-3AD203B41FA5}">
                      <a16:colId xmlns:a16="http://schemas.microsoft.com/office/drawing/2014/main" val="20000"/>
                    </a:ext>
                  </a:extLst>
                </a:gridCol>
                <a:gridCol w="1912257">
                  <a:extLst>
                    <a:ext uri="{9D8B030D-6E8A-4147-A177-3AD203B41FA5}">
                      <a16:colId xmlns:a16="http://schemas.microsoft.com/office/drawing/2014/main" val="20001"/>
                    </a:ext>
                  </a:extLst>
                </a:gridCol>
                <a:gridCol w="1912257">
                  <a:extLst>
                    <a:ext uri="{9D8B030D-6E8A-4147-A177-3AD203B41FA5}">
                      <a16:colId xmlns:a16="http://schemas.microsoft.com/office/drawing/2014/main" val="20002"/>
                    </a:ext>
                  </a:extLst>
                </a:gridCol>
                <a:gridCol w="1912257">
                  <a:extLst>
                    <a:ext uri="{9D8B030D-6E8A-4147-A177-3AD203B41FA5}">
                      <a16:colId xmlns:a16="http://schemas.microsoft.com/office/drawing/2014/main" val="20003"/>
                    </a:ext>
                  </a:extLst>
                </a:gridCol>
                <a:gridCol w="1912257">
                  <a:extLst>
                    <a:ext uri="{9D8B030D-6E8A-4147-A177-3AD203B41FA5}">
                      <a16:colId xmlns:a16="http://schemas.microsoft.com/office/drawing/2014/main" val="20004"/>
                    </a:ext>
                  </a:extLst>
                </a:gridCol>
                <a:gridCol w="1912257">
                  <a:extLst>
                    <a:ext uri="{9D8B030D-6E8A-4147-A177-3AD203B41FA5}">
                      <a16:colId xmlns:a16="http://schemas.microsoft.com/office/drawing/2014/main" val="20005"/>
                    </a:ext>
                  </a:extLst>
                </a:gridCol>
              </a:tblGrid>
              <a:tr h="449228">
                <a:tc>
                  <a:txBody>
                    <a:bodyPr/>
                    <a:lstStyle/>
                    <a:p>
                      <a:pPr algn="ctr" fontAlgn="ctr"/>
                      <a:r>
                        <a:rPr lang="en-GB" sz="1400" b="0" i="0" u="none" strike="noStrike" dirty="0">
                          <a:solidFill>
                            <a:schemeClr val="bg1"/>
                          </a:solidFill>
                          <a:effectLst/>
                          <a:latin typeface="Calibri"/>
                        </a:rPr>
                        <a:t> Technology</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400" b="0" i="0" u="none" strike="noStrike" dirty="0">
                          <a:solidFill>
                            <a:schemeClr val="bg1"/>
                          </a:solidFill>
                          <a:effectLst/>
                          <a:latin typeface="Calibri"/>
                        </a:rPr>
                        <a:t>Delivery Model</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6699"/>
                    </a:solidFill>
                  </a:tcPr>
                </a:tc>
                <a:tc>
                  <a:txBody>
                    <a:bodyPr/>
                    <a:lstStyle/>
                    <a:p>
                      <a:pPr algn="ctr" fontAlgn="ctr"/>
                      <a:r>
                        <a:rPr lang="en-GB" sz="1400" b="0" i="0" u="none" strike="noStrike" dirty="0">
                          <a:solidFill>
                            <a:schemeClr val="bg1"/>
                          </a:solidFill>
                          <a:effectLst/>
                          <a:latin typeface="Calibri"/>
                        </a:rPr>
                        <a:t>Legal Basis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00"/>
                    </a:solidFill>
                  </a:tcPr>
                </a:tc>
                <a:tc>
                  <a:txBody>
                    <a:bodyPr/>
                    <a:lstStyle/>
                    <a:p>
                      <a:pPr algn="ctr" fontAlgn="ctr"/>
                      <a:r>
                        <a:rPr lang="en-GB" sz="1400" b="0" i="0" u="none" strike="noStrike" dirty="0" smtClean="0">
                          <a:solidFill>
                            <a:schemeClr val="bg1"/>
                          </a:solidFill>
                          <a:effectLst/>
                          <a:latin typeface="Calibri"/>
                        </a:rPr>
                        <a:t>Price/Tariff </a:t>
                      </a:r>
                      <a:r>
                        <a:rPr lang="en-GB" sz="1400" b="0" i="0" u="none" strike="noStrike" dirty="0">
                          <a:solidFill>
                            <a:schemeClr val="bg1"/>
                          </a:solidFill>
                          <a:effectLst/>
                          <a:latin typeface="Calibri"/>
                        </a:rPr>
                        <a:t>Regulation</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3300"/>
                    </a:solidFill>
                  </a:tcPr>
                </a:tc>
                <a:tc>
                  <a:txBody>
                    <a:bodyPr/>
                    <a:lstStyle/>
                    <a:p>
                      <a:pPr algn="ctr" fontAlgn="ctr"/>
                      <a:r>
                        <a:rPr lang="en-GB" sz="1400" b="0" i="0" u="none" strike="noStrike" dirty="0">
                          <a:solidFill>
                            <a:schemeClr val="bg1"/>
                          </a:solidFill>
                          <a:effectLst/>
                          <a:latin typeface="Calibri"/>
                        </a:rPr>
                        <a:t>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864"/>
                    </a:solidFill>
                  </a:tcPr>
                </a:tc>
                <a:tc>
                  <a:txBody>
                    <a:bodyPr/>
                    <a:lstStyle/>
                    <a:p>
                      <a:pPr algn="ctr" fontAlgn="ctr"/>
                      <a:r>
                        <a:rPr lang="en-GB" sz="1400" b="0" i="0" u="none" strike="noStrike" dirty="0">
                          <a:solidFill>
                            <a:schemeClr val="bg1"/>
                          </a:solidFill>
                          <a:effectLst/>
                          <a:latin typeface="Calibri"/>
                        </a:rPr>
                        <a:t>Non-Financial Interventions</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464"/>
                    </a:solidFill>
                  </a:tcPr>
                </a:tc>
                <a:extLst>
                  <a:ext uri="{0D108BD9-81ED-4DB2-BD59-A6C34878D82A}">
                    <a16:rowId xmlns:a16="http://schemas.microsoft.com/office/drawing/2014/main" val="10000"/>
                  </a:ext>
                </a:extLst>
              </a:tr>
              <a:tr h="628675">
                <a:tc rowSpan="2">
                  <a:txBody>
                    <a:bodyPr/>
                    <a:lstStyle/>
                    <a:p>
                      <a:pPr algn="ctr" fontAlgn="ctr"/>
                      <a:r>
                        <a:rPr lang="en-GB" sz="1400" b="0" i="0" u="none" strike="noStrike">
                          <a:solidFill>
                            <a:srgbClr val="000000"/>
                          </a:solidFill>
                          <a:effectLst/>
                          <a:latin typeface="Calibri"/>
                        </a:rPr>
                        <a:t>Grid Extension</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Government/ Public </a:t>
                      </a:r>
                      <a:r>
                        <a:rPr lang="en-GB" sz="1400" b="0" i="0" u="none" strike="noStrike" dirty="0" smtClean="0">
                          <a:solidFill>
                            <a:schemeClr val="bg1"/>
                          </a:solidFill>
                          <a:effectLst/>
                          <a:latin typeface="Calibri"/>
                        </a:rPr>
                        <a:t>Utility</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2"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99CC"/>
                    </a:solidFill>
                  </a:tcPr>
                </a:tc>
                <a:tc rowSpan="4">
                  <a:txBody>
                    <a:bodyPr/>
                    <a:lstStyle/>
                    <a:p>
                      <a:pPr algn="ctr" fontAlgn="ctr"/>
                      <a:r>
                        <a:rPr lang="en-GB" sz="1400" b="0" i="0" u="none" strike="noStrike" dirty="0" smtClean="0">
                          <a:solidFill>
                            <a:schemeClr val="bg1"/>
                          </a:solidFill>
                          <a:effectLst/>
                          <a:latin typeface="Calibri"/>
                        </a:rPr>
                        <a:t>Concession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3"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tc rowSpan="4">
                  <a:txBody>
                    <a:bodyPr/>
                    <a:lstStyle/>
                    <a:p>
                      <a:pPr algn="ctr" fontAlgn="ctr"/>
                      <a:r>
                        <a:rPr lang="en-GB" sz="1400" b="0" i="0" u="none" strike="noStrike" dirty="0">
                          <a:solidFill>
                            <a:schemeClr val="bg1"/>
                          </a:solidFill>
                          <a:effectLst/>
                          <a:latin typeface="Calibri"/>
                        </a:rPr>
                        <a:t>Uniform </a:t>
                      </a:r>
                      <a:r>
                        <a:rPr lang="en-GB" sz="1400" b="0" i="0" u="none" strike="noStrike" dirty="0" smtClean="0">
                          <a:solidFill>
                            <a:schemeClr val="bg1"/>
                          </a:solidFill>
                          <a:effectLst/>
                          <a:latin typeface="Calibri"/>
                        </a:rPr>
                        <a:t>Regulated</a:t>
                      </a:r>
                    </a:p>
                    <a:p>
                      <a:pPr algn="ctr" fontAlgn="ctr"/>
                      <a:r>
                        <a:rPr lang="en-GB" sz="1400" b="0" i="0" u="none" strike="noStrike" dirty="0" smtClean="0">
                          <a:solidFill>
                            <a:schemeClr val="bg1"/>
                          </a:solidFill>
                          <a:effectLst/>
                          <a:latin typeface="Calibri"/>
                        </a:rPr>
                        <a:t>Tariff</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4" action="ppaction://hlinksldjump"/>
                        </a:rPr>
                        <a:t>Return to Examples</a:t>
                      </a:r>
                      <a:endParaRPr lang="en-GB" sz="1400" b="0" i="0" u="none" strike="noStrike" dirty="0" smtClean="0">
                        <a:solidFill>
                          <a:schemeClr val="bg1"/>
                        </a:solidFill>
                        <a:effectLst/>
                        <a:latin typeface="+mn-lt"/>
                      </a:endParaRPr>
                    </a:p>
                    <a:p>
                      <a:pPr algn="ctr" fontAlgn="ct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ctr"/>
                      <a:r>
                        <a:rPr lang="en-GB" sz="1400" b="0" i="0" u="none" strike="noStrike" dirty="0" smtClean="0">
                          <a:solidFill>
                            <a:schemeClr val="bg1"/>
                          </a:solidFill>
                          <a:effectLst/>
                          <a:latin typeface="Calibri"/>
                        </a:rPr>
                        <a:t>Private/Market</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5"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tc>
                  <a:txBody>
                    <a:bodyPr/>
                    <a:lstStyle/>
                    <a:p>
                      <a:pPr algn="ctr" fontAlgn="ctr"/>
                      <a:r>
                        <a:rPr lang="en-GB" sz="1400" b="0" i="0" u="none" strike="noStrike" dirty="0">
                          <a:solidFill>
                            <a:schemeClr val="bg1"/>
                          </a:solidFill>
                          <a:effectLst/>
                          <a:latin typeface="Calibri"/>
                        </a:rPr>
                        <a:t>Direct Energy Access </a:t>
                      </a:r>
                      <a:r>
                        <a:rPr lang="en-GB" sz="1400" b="0" i="0" u="none" strike="noStrike" dirty="0" smtClean="0">
                          <a:solidFill>
                            <a:schemeClr val="bg1"/>
                          </a:solidFill>
                          <a:effectLst/>
                          <a:latin typeface="Calibri"/>
                        </a:rPr>
                        <a:t>Provision</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6" action="ppaction://hlinksldjump"/>
                        </a:rPr>
                        <a:t>Return to Examples</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D64"/>
                    </a:solidFill>
                  </a:tcPr>
                </a:tc>
                <a:extLst>
                  <a:ext uri="{0D108BD9-81ED-4DB2-BD59-A6C34878D82A}">
                    <a16:rowId xmlns:a16="http://schemas.microsoft.com/office/drawing/2014/main" val="10001"/>
                  </a:ext>
                </a:extLst>
              </a:tr>
              <a:tr h="44922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a:solidFill>
                            <a:srgbClr val="000000"/>
                          </a:solidFill>
                          <a:effectLst/>
                          <a:latin typeface="Calibri"/>
                        </a:rPr>
                        <a:t>User Finance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1"/>
                          </a:solidFill>
                          <a:effectLst/>
                          <a:latin typeface="Calibri"/>
                        </a:rPr>
                        <a:t>Institutional </a:t>
                      </a:r>
                      <a:r>
                        <a:rPr lang="en-GB" sz="1400" b="0" i="0" u="none" strike="noStrike" dirty="0" smtClean="0">
                          <a:solidFill>
                            <a:schemeClr val="bg1"/>
                          </a:solidFill>
                          <a:effectLst/>
                          <a:latin typeface="Calibri"/>
                        </a:rPr>
                        <a:t>Restructuring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7"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17D"/>
                    </a:solidFill>
                  </a:tcPr>
                </a:tc>
                <a:extLst>
                  <a:ext uri="{0D108BD9-81ED-4DB2-BD59-A6C34878D82A}">
                    <a16:rowId xmlns:a16="http://schemas.microsoft.com/office/drawing/2014/main" val="10002"/>
                  </a:ext>
                </a:extLst>
              </a:tr>
              <a:tr h="422037">
                <a:tc rowSpan="2">
                  <a:txBody>
                    <a:bodyPr/>
                    <a:lstStyle/>
                    <a:p>
                      <a:pPr algn="ctr" fontAlgn="ctr"/>
                      <a:r>
                        <a:rPr lang="en-GB" sz="1400" b="0" i="0" u="none" strike="noStrike" dirty="0">
                          <a:solidFill>
                            <a:schemeClr val="bg1"/>
                          </a:solidFill>
                          <a:effectLst/>
                          <a:latin typeface="Calibri"/>
                        </a:rPr>
                        <a:t>Grid-connected </a:t>
                      </a:r>
                      <a:r>
                        <a:rPr lang="en-GB" sz="1400" b="0" i="0" u="none" strike="noStrike" dirty="0" smtClean="0">
                          <a:solidFill>
                            <a:schemeClr val="bg1"/>
                          </a:solidFill>
                          <a:effectLst/>
                          <a:latin typeface="Calibri"/>
                        </a:rPr>
                        <a:t>mini-grid/ </a:t>
                      </a:r>
                      <a:r>
                        <a:rPr lang="en-GB" sz="1400" b="0" i="0" u="none" strike="noStrike" dirty="0">
                          <a:solidFill>
                            <a:schemeClr val="bg1"/>
                          </a:solidFill>
                          <a:effectLst/>
                          <a:latin typeface="Calibri"/>
                        </a:rPr>
                        <a:t>distribution </a:t>
                      </a:r>
                      <a:r>
                        <a:rPr lang="en-GB" sz="1400" b="0" i="0" u="none" strike="noStrike" dirty="0" smtClean="0">
                          <a:solidFill>
                            <a:schemeClr val="bg1"/>
                          </a:solidFill>
                          <a:effectLst/>
                          <a:latin typeface="Calibri"/>
                        </a:rPr>
                        <a:t>system</a:t>
                      </a:r>
                    </a:p>
                    <a:p>
                      <a:pPr algn="ctr" fontAlgn="ctr"/>
                      <a:r>
                        <a:rPr lang="en-GB" sz="1400" b="0" i="0" u="none" strike="noStrike" dirty="0" smtClean="0">
                          <a:solidFill>
                            <a:srgbClr val="000000"/>
                          </a:solidFill>
                          <a:effectLst/>
                          <a:latin typeface="Calibri"/>
                          <a:hlinkClick r:id="rId8" action="ppaction://hlinksldjump"/>
                        </a:rPr>
                        <a:t>Return to Examples</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9900"/>
                    </a:solidFill>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smtClean="0">
                          <a:solidFill>
                            <a:schemeClr val="bg1"/>
                          </a:solidFill>
                          <a:effectLst/>
                          <a:latin typeface="Calibri"/>
                        </a:rPr>
                        <a:t>Grants/Subsidies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9"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FAADC"/>
                    </a:solidFill>
                  </a:tcPr>
                </a:tc>
                <a:tc>
                  <a:txBody>
                    <a:bodyPr/>
                    <a:lstStyle/>
                    <a:p>
                      <a:pPr algn="ctr" fontAlgn="ctr"/>
                      <a:r>
                        <a:rPr lang="en-GB" sz="1400" b="0" i="0" u="none" strike="noStrike" dirty="0">
                          <a:solidFill>
                            <a:schemeClr val="bg1"/>
                          </a:solidFill>
                          <a:effectLst/>
                          <a:latin typeface="Calibri"/>
                        </a:rPr>
                        <a:t>Regulatory </a:t>
                      </a:r>
                      <a:r>
                        <a:rPr lang="en-GB" sz="1400" b="0" i="0" u="none" strike="noStrike" dirty="0" smtClean="0">
                          <a:solidFill>
                            <a:schemeClr val="bg1"/>
                          </a:solidFill>
                          <a:effectLst/>
                          <a:latin typeface="Calibri"/>
                        </a:rPr>
                        <a:t>Reform</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0"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A596"/>
                    </a:solidFill>
                  </a:tcPr>
                </a:tc>
                <a:extLst>
                  <a:ext uri="{0D108BD9-81ED-4DB2-BD59-A6C34878D82A}">
                    <a16:rowId xmlns:a16="http://schemas.microsoft.com/office/drawing/2014/main" val="10003"/>
                  </a:ext>
                </a:extLst>
              </a:tr>
              <a:tr h="30878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Policy &amp; Target Setting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73841">
                <a:tc rowSpan="3">
                  <a:txBody>
                    <a:bodyPr/>
                    <a:lstStyle/>
                    <a:p>
                      <a:pPr algn="ctr" fontAlgn="ctr"/>
                      <a:r>
                        <a:rPr lang="en-GB" sz="1400" b="0" i="0" u="none" strike="noStrike" dirty="0">
                          <a:solidFill>
                            <a:srgbClr val="000000"/>
                          </a:solidFill>
                          <a:effectLst/>
                          <a:latin typeface="Calibri"/>
                        </a:rPr>
                        <a:t>Isolated </a:t>
                      </a:r>
                      <a:r>
                        <a:rPr lang="en-GB" sz="1400" b="0" i="0" u="none" strike="noStrike" dirty="0" smtClean="0">
                          <a:solidFill>
                            <a:srgbClr val="000000"/>
                          </a:solidFill>
                          <a:effectLst/>
                          <a:latin typeface="Calibri"/>
                        </a:rPr>
                        <a:t>mini-grid</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Private Sector (non-Government)</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a:solidFill>
                            <a:srgbClr val="000000"/>
                          </a:solidFill>
                          <a:effectLst/>
                          <a:latin typeface="Calibri"/>
                        </a:rPr>
                        <a:t>License</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en-GB" sz="1400" b="0" i="0" u="none" strike="noStrike" dirty="0">
                          <a:solidFill>
                            <a:srgbClr val="000000"/>
                          </a:solidFill>
                          <a:effectLst/>
                          <a:latin typeface="Calibri"/>
                        </a:rPr>
                        <a:t>Individual Regulated Tariff</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GB" sz="1400" b="0" i="0" u="none" strike="noStrike" dirty="0">
                          <a:solidFill>
                            <a:schemeClr val="bg1"/>
                          </a:solidFill>
                          <a:effectLst/>
                          <a:latin typeface="Calibri"/>
                        </a:rPr>
                        <a:t>Cross-Subsidies </a:t>
                      </a:r>
                      <a:endParaRPr lang="en-GB" sz="1400" b="0" i="0" u="none" strike="noStrike" dirty="0" smtClean="0">
                        <a:solidFill>
                          <a:schemeClr val="bg1"/>
                        </a:solidFill>
                        <a:effectLst/>
                        <a:latin typeface="Calibri"/>
                      </a:endParaRP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1" action="ppaction://hlinksldjump"/>
                        </a:rPr>
                        <a:t>Return to Examples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66FF"/>
                    </a:solidFill>
                  </a:tcPr>
                </a:tc>
                <a:tc>
                  <a:txBody>
                    <a:bodyPr/>
                    <a:lstStyle/>
                    <a:p>
                      <a:pPr algn="ctr" fontAlgn="ctr"/>
                      <a:r>
                        <a:rPr lang="en-GB" sz="1400" b="0" i="0" u="none" strike="noStrike" dirty="0">
                          <a:solidFill>
                            <a:schemeClr val="bg1"/>
                          </a:solidFill>
                          <a:effectLst/>
                          <a:latin typeface="Calibri"/>
                        </a:rPr>
                        <a:t>Quality/Technical </a:t>
                      </a:r>
                      <a:r>
                        <a:rPr lang="en-GB" sz="1400" b="0" i="0" u="none" strike="noStrike" dirty="0" smtClean="0">
                          <a:solidFill>
                            <a:schemeClr val="bg1"/>
                          </a:solidFill>
                          <a:effectLst/>
                          <a:latin typeface="Calibri"/>
                        </a:rPr>
                        <a:t>Standards</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2" action="ppaction://hlinksldjump"/>
                        </a:rPr>
                        <a:t>Return to Examples </a:t>
                      </a:r>
                      <a:r>
                        <a:rPr lang="en-GB" sz="1400" b="0" i="0" u="none" strike="noStrike" dirty="0" smtClean="0">
                          <a:solidFill>
                            <a:schemeClr val="bg1"/>
                          </a:solidFill>
                          <a:effectLst/>
                          <a:latin typeface="Calibri"/>
                        </a:rPr>
                        <a:t> </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DC8"/>
                    </a:solidFill>
                  </a:tcPr>
                </a:tc>
                <a:extLst>
                  <a:ext uri="{0D108BD9-81ED-4DB2-BD59-A6C34878D82A}">
                    <a16:rowId xmlns:a16="http://schemas.microsoft.com/office/drawing/2014/main" val="10005"/>
                  </a:ext>
                </a:extLst>
              </a:tr>
              <a:tr h="422037">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chemeClr val="bg1"/>
                          </a:solidFill>
                          <a:effectLst/>
                          <a:latin typeface="Calibri"/>
                        </a:rPr>
                        <a:t>Technical </a:t>
                      </a:r>
                      <a:r>
                        <a:rPr lang="en-GB" sz="1400" b="0" i="0" u="none" strike="noStrike" dirty="0" smtClean="0">
                          <a:solidFill>
                            <a:schemeClr val="bg1"/>
                          </a:solidFill>
                          <a:effectLst/>
                          <a:latin typeface="Calibri"/>
                        </a:rPr>
                        <a:t>Assistance</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chemeClr val="bg1"/>
                          </a:solidFill>
                          <a:effectLst/>
                          <a:latin typeface="+mn-lt"/>
                          <a:hlinkClick r:id="rId13" action="ppaction://hlinksldjump"/>
                        </a:rPr>
                        <a:t>Return to Examples</a:t>
                      </a:r>
                      <a:endParaRPr lang="en-GB" sz="1400" b="0" i="0" u="none" strike="noStrike" dirty="0">
                        <a:solidFill>
                          <a:schemeClr val="bg1"/>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E1E6"/>
                    </a:solidFill>
                  </a:tcPr>
                </a:tc>
                <a:extLst>
                  <a:ext uri="{0D108BD9-81ED-4DB2-BD59-A6C34878D82A}">
                    <a16:rowId xmlns:a16="http://schemas.microsoft.com/office/drawing/2014/main" val="10006"/>
                  </a:ext>
                </a:extLst>
              </a:tr>
              <a:tr h="449228">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rowSpan="2">
                  <a:txBody>
                    <a:bodyPr/>
                    <a:lstStyle/>
                    <a:p>
                      <a:pPr algn="ctr" fontAlgn="ctr"/>
                      <a:r>
                        <a:rPr lang="en-GB" sz="1400" b="0" i="0" u="none" strike="noStrike" dirty="0">
                          <a:solidFill>
                            <a:srgbClr val="000000"/>
                          </a:solidFill>
                          <a:effectLst/>
                          <a:latin typeface="Calibri"/>
                        </a:rPr>
                        <a:t>Tax Exemptions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Capacity Building/ Awareness Raising</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12495">
                <a:tc rowSpan="4">
                  <a:txBody>
                    <a:bodyPr/>
                    <a:lstStyle/>
                    <a:p>
                      <a:pPr algn="ctr" fontAlgn="ctr"/>
                      <a:r>
                        <a:rPr lang="en-GB" sz="1400" b="0" i="0" u="none" strike="noStrike" dirty="0">
                          <a:solidFill>
                            <a:srgbClr val="000000"/>
                          </a:solidFill>
                          <a:effectLst/>
                          <a:latin typeface="Calibri"/>
                        </a:rPr>
                        <a:t>Standalone systems </a:t>
                      </a:r>
                    </a:p>
                  </a:txBody>
                  <a:tcPr marL="9046" marR="9046" marT="904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en-GB" sz="1400" b="0" i="0" u="none" strike="noStrike" dirty="0">
                          <a:solidFill>
                            <a:schemeClr val="bg1"/>
                          </a:solidFill>
                          <a:effectLst/>
                          <a:latin typeface="Calibri"/>
                        </a:rPr>
                        <a:t>Public-Private </a:t>
                      </a:r>
                      <a:r>
                        <a:rPr lang="en-GB" sz="1400" b="0" i="0" u="none" strike="noStrike" dirty="0" smtClean="0">
                          <a:solidFill>
                            <a:schemeClr val="bg1"/>
                          </a:solidFill>
                          <a:effectLst/>
                          <a:latin typeface="Calibri"/>
                        </a:rPr>
                        <a:t>Partnership</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hlinkClick r:id="rId14" action="ppaction://hlinksldjump"/>
                        </a:rPr>
                        <a:t>Return to Examples</a:t>
                      </a:r>
                      <a:endParaRPr lang="en-GB" sz="1400" b="0" i="0" u="none" strike="noStrike" dirty="0">
                        <a:solidFill>
                          <a:srgbClr val="000000"/>
                        </a:solidFill>
                        <a:effectLst/>
                        <a:latin typeface="Calibri"/>
                      </a:endParaRP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tc rowSpan="4" gridSpan="2">
                  <a:txBody>
                    <a:bodyPr/>
                    <a:lstStyle/>
                    <a:p>
                      <a:pPr algn="ctr" fontAlgn="ctr"/>
                      <a:r>
                        <a:rPr lang="en-GB" sz="1400" b="0" i="0" u="none" strike="noStrike" dirty="0">
                          <a:solidFill>
                            <a:srgbClr val="000000"/>
                          </a:solidFill>
                          <a:effectLst/>
                          <a:latin typeface="Calibri"/>
                        </a:rPr>
                        <a:t>Unregulated</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h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Market Information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24614">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rowSpan="3">
                  <a:txBody>
                    <a:bodyPr/>
                    <a:lstStyle/>
                    <a:p>
                      <a:pPr algn="ctr" fontAlgn="ctr"/>
                      <a:r>
                        <a:rPr lang="en-GB" sz="1400" b="0" i="0" u="none" strike="noStrike" dirty="0">
                          <a:solidFill>
                            <a:srgbClr val="000000"/>
                          </a:solidFill>
                          <a:effectLst/>
                          <a:latin typeface="Calibri"/>
                        </a:rPr>
                        <a:t>Guarantees</a:t>
                      </a:r>
                    </a:p>
                  </a:txBody>
                  <a:tcPr marL="9046" marR="9046" marT="90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rgbClr val="000000"/>
                          </a:solidFill>
                          <a:effectLst/>
                          <a:latin typeface="Calibri"/>
                        </a:rPr>
                        <a:t>Demand Promotion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519665">
                <a:tc vMerge="1">
                  <a:txBody>
                    <a:bodyPr/>
                    <a:lstStyle/>
                    <a:p>
                      <a:endParaRPr lang="en-GB"/>
                    </a:p>
                  </a:txBody>
                  <a:tcPr/>
                </a:tc>
                <a:tc vMerge="1">
                  <a:txBody>
                    <a:bodyPr/>
                    <a:lstStyle/>
                    <a:p>
                      <a:endParaRPr lang="en-GB"/>
                    </a:p>
                  </a:txBody>
                  <a:tcPr/>
                </a:tc>
                <a:tc gridSpan="2" vMerge="1">
                  <a:txBody>
                    <a:bodyPr/>
                    <a:lstStyle/>
                    <a:p>
                      <a:endParaRPr lang="en-GB"/>
                    </a:p>
                  </a:txBody>
                  <a:tcPr/>
                </a:tc>
                <a:tc hMerge="1" vMerge="1">
                  <a:txBody>
                    <a:bodyPr/>
                    <a:lstStyle/>
                    <a:p>
                      <a:endParaRPr lang="en-GB"/>
                    </a:p>
                  </a:txBody>
                  <a:tcPr/>
                </a:tc>
                <a:tc vMerge="1">
                  <a:txBody>
                    <a:bodyPr/>
                    <a:lstStyle/>
                    <a:p>
                      <a:endParaRPr lang="en-GB"/>
                    </a:p>
                  </a:txBody>
                  <a:tcPr/>
                </a:tc>
                <a:tc>
                  <a:txBody>
                    <a:bodyPr/>
                    <a:lstStyle/>
                    <a:p>
                      <a:pPr algn="ctr" fontAlgn="ctr"/>
                      <a:r>
                        <a:rPr lang="en-GB" sz="1400" b="0" i="0" u="none" strike="noStrike" dirty="0">
                          <a:solidFill>
                            <a:srgbClr val="000000"/>
                          </a:solidFill>
                          <a:effectLst/>
                          <a:latin typeface="Calibri"/>
                        </a:rPr>
                        <a:t>Technology Development/ Adoption </a:t>
                      </a:r>
                    </a:p>
                  </a:txBody>
                  <a:tcPr marL="9046" marR="9046" marT="904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24614">
                <a:tc vMerge="1">
                  <a:txBody>
                    <a:bodyPr/>
                    <a:lstStyle/>
                    <a:p>
                      <a:pPr algn="ctr" fontAlgn="ct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vMerge="1">
                  <a:txBody>
                    <a:bodyPr/>
                    <a:lstStyle/>
                    <a:p>
                      <a:endParaRPr lang="en-GB"/>
                    </a:p>
                  </a:txBody>
                  <a:tcPr/>
                </a:tc>
                <a:tc vMerge="1">
                  <a:txBody>
                    <a:bodyPr/>
                    <a:lstStyle/>
                    <a:p>
                      <a:endParaRPr lang="en-GB" dirty="0"/>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mn-lt"/>
                        </a:rPr>
                        <a:t>National Energy Planning</a:t>
                      </a:r>
                      <a:endParaRPr lang="en-GB" sz="1400" b="0" i="0" u="none" strike="noStrike" dirty="0">
                        <a:solidFill>
                          <a:srgbClr val="000000"/>
                        </a:solidFill>
                        <a:effectLst/>
                        <a:latin typeface="Calibri"/>
                      </a:endParaRPr>
                    </a:p>
                  </a:txBody>
                  <a:tcPr marL="9046" marR="9046" marT="90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5" name="TextBox 4">
            <a:hlinkClick r:id="rId15" action="ppaction://hlinksldjump"/>
          </p:cNvPr>
          <p:cNvSpPr txBox="1"/>
          <p:nvPr/>
        </p:nvSpPr>
        <p:spPr>
          <a:xfrm>
            <a:off x="9739423" y="6488668"/>
            <a:ext cx="2452576"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6" action="ppaction://hlinksldjump"/>
              </a:rPr>
              <a:t>CATEGORY DASHBOARD</a:t>
            </a:r>
            <a:endParaRPr lang="en-GB" dirty="0"/>
          </a:p>
        </p:txBody>
      </p:sp>
      <p:sp>
        <p:nvSpPr>
          <p:cNvPr id="8" name="TextBox 7">
            <a:hlinkClick r:id="rId15" action="ppaction://hlinksldjump"/>
          </p:cNvPr>
          <p:cNvSpPr txBox="1"/>
          <p:nvPr/>
        </p:nvSpPr>
        <p:spPr>
          <a:xfrm>
            <a:off x="7896260" y="6491476"/>
            <a:ext cx="184316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7" action="ppaction://hlinksldjump"/>
              </a:rPr>
              <a:t>EXAMPLES TABLE</a:t>
            </a:r>
            <a:endParaRPr lang="en-GB" dirty="0"/>
          </a:p>
        </p:txBody>
      </p:sp>
    </p:spTree>
    <p:extLst>
      <p:ext uri="{BB962C8B-B14F-4D97-AF65-F5344CB8AC3E}">
        <p14:creationId xmlns:p14="http://schemas.microsoft.com/office/powerpoint/2010/main" val="8094233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17384"/>
            <a:ext cx="11752119" cy="4247317"/>
          </a:xfrm>
          <a:prstGeom prst="rect">
            <a:avLst/>
          </a:prstGeom>
        </p:spPr>
        <p:txBody>
          <a:bodyPr wrap="square">
            <a:spAutoFit/>
          </a:bodyPr>
          <a:lstStyle/>
          <a:p>
            <a:r>
              <a:rPr lang="en-GB" sz="4000" b="1" dirty="0">
                <a:solidFill>
                  <a:schemeClr val="accent1">
                    <a:lumMod val="75000"/>
                  </a:schemeClr>
                </a:solidFill>
                <a:latin typeface="+mj-lt"/>
                <a:ea typeface="+mj-ea"/>
                <a:cs typeface="+mj-cs"/>
              </a:rPr>
              <a:t>Grid </a:t>
            </a:r>
            <a:r>
              <a:rPr lang="en-GB" sz="4000" b="1" dirty="0" smtClean="0">
                <a:solidFill>
                  <a:schemeClr val="accent1">
                    <a:lumMod val="75000"/>
                  </a:schemeClr>
                </a:solidFill>
                <a:latin typeface="+mj-lt"/>
                <a:ea typeface="+mj-ea"/>
                <a:cs typeface="+mj-cs"/>
              </a:rPr>
              <a:t>Extension</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Disadvantages (</a:t>
            </a:r>
            <a:r>
              <a:rPr lang="en-GB" sz="1600" b="1" i="1" dirty="0" err="1">
                <a:solidFill>
                  <a:schemeClr val="accent1">
                    <a:lumMod val="75000"/>
                  </a:schemeClr>
                </a:solidFill>
                <a:latin typeface="+mj-lt"/>
                <a:ea typeface="+mj-ea"/>
                <a:cs typeface="+mj-cs"/>
              </a:rPr>
              <a:t>inc</a:t>
            </a:r>
            <a:r>
              <a:rPr lang="en-GB" sz="1600" b="1" i="1" dirty="0">
                <a:solidFill>
                  <a:schemeClr val="accent1">
                    <a:lumMod val="75000"/>
                  </a:schemeClr>
                </a:solidFill>
                <a:latin typeface="+mj-lt"/>
                <a:ea typeface="+mj-ea"/>
                <a:cs typeface="+mj-cs"/>
              </a:rPr>
              <a:t> level of electricity provided)</a:t>
            </a:r>
          </a:p>
          <a:p>
            <a:r>
              <a:rPr lang="en-GB" sz="1600" dirty="0">
                <a:latin typeface="+mj-lt"/>
                <a:ea typeface="+mj-ea"/>
                <a:cs typeface="+mj-cs"/>
              </a:rPr>
              <a:t>Grid extension (combined with construction of additional generation capacity</a:t>
            </a:r>
            <a:r>
              <a:rPr lang="en-GB" sz="1600" dirty="0" smtClean="0">
                <a:latin typeface="+mj-lt"/>
                <a:ea typeface="+mj-ea"/>
                <a:cs typeface="+mj-cs"/>
              </a:rPr>
              <a:t>) is </a:t>
            </a:r>
            <a:r>
              <a:rPr lang="en-GB" sz="1600" dirty="0">
                <a:latin typeface="+mj-lt"/>
                <a:ea typeface="+mj-ea"/>
                <a:cs typeface="+mj-cs"/>
              </a:rPr>
              <a:t>particularly appropriate for densely populated areas with higher demand levels, close to the existing grid system. Grid systems provide the ability to build large, efficient generating plants in optimum locations, and make use of economies of scale. These economies may, however, be overwhelmed by the costs of the transmission and distribution infrastructure needed for smaller, more remote communities where </a:t>
            </a:r>
            <a:r>
              <a:rPr lang="en-GB" sz="1600" dirty="0" smtClean="0">
                <a:latin typeface="+mj-lt"/>
                <a:ea typeface="+mj-ea"/>
                <a:cs typeface="+mj-cs"/>
              </a:rPr>
              <a:t>mini-grid </a:t>
            </a:r>
            <a:r>
              <a:rPr lang="en-GB" sz="1600" dirty="0">
                <a:latin typeface="+mj-lt"/>
                <a:ea typeface="+mj-ea"/>
                <a:cs typeface="+mj-cs"/>
              </a:rPr>
              <a:t>and off-grid technologies may provide better solutions. Significant extension of the grid also calls for a series of major infrastructure projects, requiring planning, procurement and project management capabilities and is therefore often a lengthy exercise, meaning that other solutions, even if more expensive, may merit </a:t>
            </a:r>
            <a:r>
              <a:rPr lang="en-GB" sz="1600" dirty="0" smtClean="0">
                <a:latin typeface="+mj-lt"/>
                <a:ea typeface="+mj-ea"/>
                <a:cs typeface="+mj-cs"/>
              </a:rPr>
              <a:t>consideration as a means to achieve electrification more quickly.          </a:t>
            </a:r>
            <a:endParaRPr lang="en-GB" sz="1600" dirty="0">
              <a:latin typeface="+mj-lt"/>
              <a:ea typeface="+mj-ea"/>
              <a:cs typeface="+mj-cs"/>
            </a:endParaRPr>
          </a:p>
          <a:p>
            <a:r>
              <a:rPr lang="en-GB" sz="1200" dirty="0" smtClean="0">
                <a:latin typeface="+mj-lt"/>
                <a:ea typeface="+mj-ea"/>
                <a:cs typeface="+mj-cs"/>
              </a:rPr>
              <a:t> </a:t>
            </a:r>
          </a:p>
          <a:p>
            <a:r>
              <a:rPr lang="en-GB" sz="1600" dirty="0" smtClean="0">
                <a:latin typeface="+mj-lt"/>
                <a:ea typeface="+mj-ea"/>
                <a:cs typeface="+mj-cs"/>
              </a:rPr>
              <a:t>Grid </a:t>
            </a:r>
            <a:r>
              <a:rPr lang="en-GB" sz="1600" dirty="0">
                <a:latin typeface="+mj-lt"/>
                <a:ea typeface="+mj-ea"/>
                <a:cs typeface="+mj-cs"/>
              </a:rPr>
              <a:t>systems are usually designed to provide a high level of electricity, suitable to serve all household, commercial, industrial and community requirements (Tier </a:t>
            </a:r>
            <a:r>
              <a:rPr lang="en-GB" sz="1600" dirty="0" smtClean="0">
                <a:latin typeface="+mj-lt"/>
                <a:ea typeface="+mj-ea"/>
                <a:cs typeface="+mj-cs"/>
              </a:rPr>
              <a:t>5</a:t>
            </a:r>
            <a:r>
              <a:rPr lang="en-GB" sz="1600" baseline="30000" dirty="0" smtClean="0">
                <a:latin typeface="+mj-lt"/>
                <a:ea typeface="+mj-ea"/>
                <a:cs typeface="+mj-cs"/>
              </a:rPr>
              <a:t>1</a:t>
            </a:r>
            <a:r>
              <a:rPr lang="en-GB" sz="1600" dirty="0" smtClean="0">
                <a:latin typeface="+mj-lt"/>
                <a:ea typeface="+mj-ea"/>
                <a:cs typeface="+mj-cs"/>
              </a:rPr>
              <a:t>). </a:t>
            </a:r>
            <a:r>
              <a:rPr lang="en-GB" sz="1600" dirty="0">
                <a:latin typeface="+mj-lt"/>
                <a:ea typeface="+mj-ea"/>
                <a:cs typeface="+mj-cs"/>
              </a:rPr>
              <a:t>However, where generation is inadequate (or liable to interruption); or transmission and distribution systems are insufficiently robust or poorly maintained</a:t>
            </a:r>
            <a:r>
              <a:rPr lang="en-GB" sz="1600" dirty="0" smtClean="0">
                <a:latin typeface="+mj-lt"/>
                <a:ea typeface="+mj-ea"/>
                <a:cs typeface="+mj-cs"/>
              </a:rPr>
              <a:t>; </a:t>
            </a:r>
            <a:r>
              <a:rPr lang="en-GB" sz="1600" dirty="0">
                <a:latin typeface="+mj-lt"/>
                <a:ea typeface="+mj-ea"/>
                <a:cs typeface="+mj-cs"/>
              </a:rPr>
              <a:t>reliability and quality of supply may deteriorate. Thus while users have a physical connection to the grid, they may not in fact have reliable access to electricity (bringing the supply Tier 3 or lower). It is therefore important to couple grid extension with  development of additional generation capacity to support the resulting additional demand</a:t>
            </a:r>
            <a:r>
              <a:rPr lang="en-GB" sz="1600" dirty="0" smtClean="0">
                <a:latin typeface="+mj-lt"/>
                <a:ea typeface="+mj-ea"/>
                <a:cs typeface="+mj-cs"/>
              </a:rPr>
              <a:t>.</a:t>
            </a:r>
            <a:endParaRPr lang="en-GB" sz="1600" dirty="0">
              <a:latin typeface="+mj-lt"/>
              <a:ea typeface="+mj-ea"/>
              <a:cs typeface="+mj-cs"/>
            </a:endParaRPr>
          </a:p>
        </p:txBody>
      </p:sp>
      <p:sp>
        <p:nvSpPr>
          <p:cNvPr id="6" name="TextBox 5"/>
          <p:cNvSpPr txBox="1"/>
          <p:nvPr/>
        </p:nvSpPr>
        <p:spPr>
          <a:xfrm>
            <a:off x="245478" y="6203002"/>
            <a:ext cx="8156863" cy="738664"/>
          </a:xfrm>
          <a:prstGeom prst="rect">
            <a:avLst/>
          </a:prstGeom>
          <a:noFill/>
        </p:spPr>
        <p:txBody>
          <a:bodyPr wrap="square" rtlCol="0">
            <a:spAutoFit/>
          </a:bodyPr>
          <a:lstStyle/>
          <a:p>
            <a:r>
              <a:rPr lang="en-GB" sz="1200" baseline="30000" dirty="0" smtClean="0">
                <a:latin typeface="+mj-lt"/>
              </a:rPr>
              <a:t>1</a:t>
            </a:r>
            <a:r>
              <a:rPr lang="en-GB" sz="1200" dirty="0" smtClean="0">
                <a:latin typeface="+mj-lt"/>
              </a:rPr>
              <a:t>Under </a:t>
            </a:r>
            <a:r>
              <a:rPr lang="en-GB" sz="1200" dirty="0">
                <a:latin typeface="+mj-lt"/>
              </a:rPr>
              <a:t>the </a:t>
            </a:r>
            <a:r>
              <a:rPr lang="en-GB" sz="1200" dirty="0" err="1">
                <a:latin typeface="+mj-lt"/>
              </a:rPr>
              <a:t>SEforAll</a:t>
            </a:r>
            <a:r>
              <a:rPr lang="en-GB" sz="1200" dirty="0">
                <a:latin typeface="+mj-lt"/>
              </a:rPr>
              <a:t> Multi-Tier Tracking Framework http://gtf.esmap.org/downloads, where Tier 5 is the highest </a:t>
            </a:r>
            <a:r>
              <a:rPr lang="en-GB" sz="1200" dirty="0" smtClean="0">
                <a:latin typeface="+mj-lt"/>
              </a:rPr>
              <a:t>and </a:t>
            </a:r>
            <a:r>
              <a:rPr lang="en-GB" sz="1200" dirty="0">
                <a:latin typeface="+mj-lt"/>
              </a:rPr>
              <a:t>Tier 1 the lowest level of electricity supply.</a:t>
            </a:r>
          </a:p>
          <a:p>
            <a:endParaRPr lang="en-GB" dirty="0"/>
          </a:p>
        </p:txBody>
      </p:sp>
      <p:sp>
        <p:nvSpPr>
          <p:cNvPr id="7" name="TextBox 6">
            <a:hlinkClick r:id="rId2" action="ppaction://hlinksldjump"/>
          </p:cNvPr>
          <p:cNvSpPr txBox="1"/>
          <p:nvPr/>
        </p:nvSpPr>
        <p:spPr>
          <a:xfrm>
            <a:off x="10788316" y="571805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9" name="TextBox 8"/>
          <p:cNvSpPr txBox="1"/>
          <p:nvPr/>
        </p:nvSpPr>
        <p:spPr>
          <a:xfrm>
            <a:off x="10788316" y="6488668"/>
            <a:ext cx="1414076"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4" action="ppaction://hlinksldjump"/>
              </a:rPr>
              <a:t>NEXT</a:t>
            </a:r>
            <a:endParaRPr lang="en-GB" b="1" dirty="0"/>
          </a:p>
        </p:txBody>
      </p:sp>
      <p:sp>
        <p:nvSpPr>
          <p:cNvPr id="10" name="TextBox 9"/>
          <p:cNvSpPr txBox="1"/>
          <p:nvPr/>
        </p:nvSpPr>
        <p:spPr>
          <a:xfrm>
            <a:off x="10788316" y="6103155"/>
            <a:ext cx="1414076"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5" action="ppaction://hlinksldjump"/>
              </a:rPr>
              <a:t>PREVIOUS</a:t>
            </a:r>
            <a:endParaRPr lang="en-GB" dirty="0"/>
          </a:p>
        </p:txBody>
      </p:sp>
      <p:sp>
        <p:nvSpPr>
          <p:cNvPr id="12" name="TextBox 11">
            <a:hlinkClick r:id="rId2" action="ppaction://hlinksldjump"/>
          </p:cNvPr>
          <p:cNvSpPr txBox="1"/>
          <p:nvPr/>
        </p:nvSpPr>
        <p:spPr>
          <a:xfrm>
            <a:off x="10792046" y="5342828"/>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15552279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stadt_04.jpg"/>
          <p:cNvPicPr>
            <a:picLocks noChangeAspect="1"/>
          </p:cNvPicPr>
          <p:nvPr/>
        </p:nvPicPr>
        <p:blipFill>
          <a:blip r:embed="rId2" cstate="screen"/>
          <a:srcRect/>
          <a:stretch>
            <a:fillRect/>
          </a:stretch>
        </p:blipFill>
        <p:spPr>
          <a:xfrm>
            <a:off x="0" y="4568343"/>
            <a:ext cx="9227820" cy="2289657"/>
          </a:xfrm>
          <a:prstGeom prst="rect">
            <a:avLst/>
          </a:prstGeom>
        </p:spPr>
      </p:pic>
      <p:sp>
        <p:nvSpPr>
          <p:cNvPr id="5" name="Rectangle 4"/>
          <p:cNvSpPr/>
          <p:nvPr/>
        </p:nvSpPr>
        <p:spPr>
          <a:xfrm>
            <a:off x="219940" y="124697"/>
            <a:ext cx="11752119" cy="5539978"/>
          </a:xfrm>
          <a:prstGeom prst="rect">
            <a:avLst/>
          </a:prstGeom>
        </p:spPr>
        <p:txBody>
          <a:bodyPr wrap="square">
            <a:spAutoFit/>
          </a:bodyPr>
          <a:lstStyle/>
          <a:p>
            <a:r>
              <a:rPr lang="en-GB" sz="4000" b="1" dirty="0">
                <a:solidFill>
                  <a:schemeClr val="accent1">
                    <a:lumMod val="75000"/>
                  </a:schemeClr>
                </a:solidFill>
                <a:latin typeface="+mj-lt"/>
                <a:ea typeface="+mj-ea"/>
                <a:cs typeface="+mj-cs"/>
              </a:rPr>
              <a:t>Grid </a:t>
            </a:r>
            <a:r>
              <a:rPr lang="en-GB" sz="4000" b="1" dirty="0" smtClean="0">
                <a:solidFill>
                  <a:schemeClr val="accent1">
                    <a:lumMod val="75000"/>
                  </a:schemeClr>
                </a:solidFill>
                <a:latin typeface="+mj-lt"/>
                <a:ea typeface="+mj-ea"/>
                <a:cs typeface="+mj-cs"/>
              </a:rPr>
              <a:t>Extension</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indent="-285750">
              <a:buFontTx/>
              <a:buChar char="-"/>
            </a:pPr>
            <a:r>
              <a:rPr lang="en-GB" sz="1600" dirty="0">
                <a:latin typeface="+mj-lt"/>
                <a:ea typeface="+mj-ea"/>
                <a:cs typeface="+mj-cs"/>
              </a:rPr>
              <a:t>Barnes, D. (2007). The Challenge of Rural Electrification: Strategies for Developing Countries. Book Chapter </a:t>
            </a:r>
            <a:r>
              <a:rPr lang="en-GB" sz="1600" dirty="0">
                <a:latin typeface="+mj-lt"/>
                <a:ea typeface="+mj-ea"/>
                <a:cs typeface="+mj-cs"/>
                <a:hlinkClick r:id="rId3"/>
              </a:rPr>
              <a:t>https://</a:t>
            </a:r>
            <a:r>
              <a:rPr lang="en-GB" sz="1600" dirty="0" smtClean="0">
                <a:latin typeface="+mj-lt"/>
                <a:ea typeface="+mj-ea"/>
                <a:cs typeface="+mj-cs"/>
                <a:hlinkClick r:id="rId3"/>
              </a:rPr>
              <a:t>books.google.co.uk/books?id=iOBi17Pr3fIC&amp;printsec=frontcover&amp;source=gbs_ge_summary_r&amp;cad=0#v=onepage&amp;q&amp;f=false</a:t>
            </a:r>
            <a:endParaRPr lang="en-GB" sz="1600" dirty="0" smtClean="0">
              <a:latin typeface="+mj-lt"/>
              <a:ea typeface="+mj-ea"/>
              <a:cs typeface="+mj-cs"/>
            </a:endParaRPr>
          </a:p>
          <a:p>
            <a:pPr marL="285750" indent="-285750">
              <a:buFontTx/>
              <a:buChar char="-"/>
            </a:pPr>
            <a:r>
              <a:rPr lang="en-GB" sz="1600" dirty="0" smtClean="0">
                <a:latin typeface="+mj-lt"/>
                <a:ea typeface="+mj-ea"/>
                <a:cs typeface="+mj-cs"/>
              </a:rPr>
              <a:t>ESMAP </a:t>
            </a:r>
            <a:r>
              <a:rPr lang="en-GB" sz="1600" dirty="0">
                <a:latin typeface="+mj-lt"/>
                <a:ea typeface="+mj-ea"/>
                <a:cs typeface="+mj-cs"/>
              </a:rPr>
              <a:t>(2005), Meeting the Challenge of Rural Electrification in Developing Nations: The Experience of Successful Programs </a:t>
            </a:r>
            <a:r>
              <a:rPr lang="en-GB" sz="1600" dirty="0">
                <a:latin typeface="+mj-lt"/>
                <a:ea typeface="+mj-ea"/>
                <a:cs typeface="+mj-cs"/>
                <a:hlinkClick r:id="rId4"/>
              </a:rPr>
              <a:t>https://</a:t>
            </a:r>
            <a:r>
              <a:rPr lang="en-GB" sz="1600" dirty="0" smtClean="0">
                <a:latin typeface="+mj-lt"/>
                <a:ea typeface="+mj-ea"/>
                <a:cs typeface="+mj-cs"/>
                <a:hlinkClick r:id="rId4"/>
              </a:rPr>
              <a:t>static.globalinnovationexchange.org/s3fs-public/asset/document/Meeting0the0Ch10Discussion0Version0.pdf?q3Tol9Bdn4yH4J43t3P9t3hq5lh6ZipT</a:t>
            </a:r>
            <a:endParaRPr lang="en-GB" sz="1600" dirty="0" smtClean="0">
              <a:latin typeface="+mj-lt"/>
              <a:ea typeface="+mj-ea"/>
              <a:cs typeface="+mj-cs"/>
            </a:endParaRPr>
          </a:p>
          <a:p>
            <a:pPr marL="285750" indent="-285750">
              <a:buFontTx/>
              <a:buChar char="-"/>
            </a:pPr>
            <a:r>
              <a:rPr lang="en-GB" sz="1600" dirty="0" smtClean="0">
                <a:latin typeface="+mj-lt"/>
                <a:ea typeface="+mj-ea"/>
                <a:cs typeface="+mj-cs"/>
              </a:rPr>
              <a:t>IEA</a:t>
            </a:r>
            <a:r>
              <a:rPr lang="en-GB" sz="1600" dirty="0">
                <a:latin typeface="+mj-lt"/>
                <a:ea typeface="+mj-ea"/>
                <a:cs typeface="+mj-cs"/>
              </a:rPr>
              <a:t>, (2010), Comparative Study on Rural Electrification Policies in Emerging Economies </a:t>
            </a:r>
            <a:r>
              <a:rPr lang="en-GB" sz="1600" dirty="0">
                <a:latin typeface="+mj-lt"/>
                <a:ea typeface="+mj-ea"/>
                <a:cs typeface="+mj-cs"/>
                <a:hlinkClick r:id="rId5"/>
              </a:rPr>
              <a:t>https://</a:t>
            </a:r>
            <a:r>
              <a:rPr lang="en-GB" sz="1600" dirty="0" smtClean="0">
                <a:latin typeface="+mj-lt"/>
                <a:ea typeface="+mj-ea"/>
                <a:cs typeface="+mj-cs"/>
                <a:hlinkClick r:id="rId5"/>
              </a:rPr>
              <a:t>www.iea.org/publications/freepublications/publication/rural_elect.pdf</a:t>
            </a:r>
            <a:endParaRPr lang="en-GB" sz="1600" dirty="0" smtClean="0">
              <a:latin typeface="+mj-lt"/>
              <a:ea typeface="+mj-ea"/>
              <a:cs typeface="+mj-cs"/>
            </a:endParaRPr>
          </a:p>
          <a:p>
            <a:pPr marL="285750" indent="-285750">
              <a:buFontTx/>
              <a:buChar char="-"/>
            </a:pPr>
            <a:r>
              <a:rPr lang="en-GB" sz="1600" dirty="0" err="1" smtClean="0">
                <a:latin typeface="+mj-lt"/>
                <a:ea typeface="+mj-ea"/>
                <a:cs typeface="+mj-cs"/>
              </a:rPr>
              <a:t>Kaundinya</a:t>
            </a:r>
            <a:r>
              <a:rPr lang="en-GB" sz="1600" dirty="0">
                <a:latin typeface="+mj-lt"/>
                <a:ea typeface="+mj-ea"/>
                <a:cs typeface="+mj-cs"/>
              </a:rPr>
              <a:t>, D. P., </a:t>
            </a:r>
            <a:r>
              <a:rPr lang="en-GB" sz="1600" dirty="0" err="1">
                <a:latin typeface="+mj-lt"/>
                <a:ea typeface="+mj-ea"/>
                <a:cs typeface="+mj-cs"/>
              </a:rPr>
              <a:t>Balachandra</a:t>
            </a:r>
            <a:r>
              <a:rPr lang="en-GB" sz="1600" dirty="0">
                <a:latin typeface="+mj-lt"/>
                <a:ea typeface="+mj-ea"/>
                <a:cs typeface="+mj-cs"/>
              </a:rPr>
              <a:t>, P., &amp; </a:t>
            </a:r>
            <a:r>
              <a:rPr lang="en-GB" sz="1600" dirty="0" err="1">
                <a:latin typeface="+mj-lt"/>
                <a:ea typeface="+mj-ea"/>
                <a:cs typeface="+mj-cs"/>
              </a:rPr>
              <a:t>Ravindranath</a:t>
            </a:r>
            <a:r>
              <a:rPr lang="en-GB" sz="1600" dirty="0">
                <a:latin typeface="+mj-lt"/>
                <a:ea typeface="+mj-ea"/>
                <a:cs typeface="+mj-cs"/>
              </a:rPr>
              <a:t>, N. H. (2009). Grid-connected versus stand-alone energy systems for                     decentralized power—a review of literature. Renewable and Sustainable Energy Reviews, 13(8), 2041-2050 </a:t>
            </a:r>
            <a:r>
              <a:rPr lang="en-GB" sz="1600" dirty="0">
                <a:latin typeface="+mj-lt"/>
                <a:ea typeface="+mj-ea"/>
                <a:cs typeface="+mj-cs"/>
                <a:hlinkClick r:id="rId6"/>
              </a:rPr>
              <a:t>http://</a:t>
            </a:r>
            <a:r>
              <a:rPr lang="en-GB" sz="1600" dirty="0" smtClean="0">
                <a:latin typeface="+mj-lt"/>
                <a:ea typeface="+mj-ea"/>
                <a:cs typeface="+mj-cs"/>
                <a:hlinkClick r:id="rId6"/>
              </a:rPr>
              <a:t>www.academia.edu/11422615/Grid-connected_versus_stand-alone_energy_systems_for_decentralized_power_A_review_of_literature</a:t>
            </a:r>
            <a:endParaRPr lang="en-GB" sz="1600" dirty="0" smtClean="0">
              <a:latin typeface="+mj-lt"/>
              <a:ea typeface="+mj-ea"/>
              <a:cs typeface="+mj-cs"/>
            </a:endParaRPr>
          </a:p>
          <a:p>
            <a:pPr marL="285750" indent="-285750">
              <a:buFontTx/>
              <a:buChar char="-"/>
            </a:pPr>
            <a:r>
              <a:rPr lang="en-GB" sz="1600" dirty="0" smtClean="0">
                <a:latin typeface="+mj-lt"/>
                <a:ea typeface="+mj-ea"/>
                <a:cs typeface="+mj-cs"/>
              </a:rPr>
              <a:t>Vietnam</a:t>
            </a:r>
            <a:r>
              <a:rPr lang="en-GB" sz="1600" dirty="0">
                <a:latin typeface="+mj-lt"/>
                <a:ea typeface="+mj-ea"/>
                <a:cs typeface="+mj-cs"/>
              </a:rPr>
              <a:t>. The World Bank, (2011). State and People, Central and Local, Working Together: The Vietnam Rural Electrification              Experience. Washington. </a:t>
            </a:r>
            <a:r>
              <a:rPr lang="en-GB" sz="1600" dirty="0">
                <a:latin typeface="+mj-lt"/>
                <a:ea typeface="+mj-ea"/>
                <a:cs typeface="+mj-cs"/>
                <a:hlinkClick r:id="rId7"/>
              </a:rPr>
              <a:t>http://</a:t>
            </a:r>
            <a:r>
              <a:rPr lang="en-GB" sz="1600" dirty="0" smtClean="0">
                <a:latin typeface="+mj-lt"/>
                <a:ea typeface="+mj-ea"/>
                <a:cs typeface="+mj-cs"/>
                <a:hlinkClick r:id="rId7"/>
              </a:rPr>
              <a:t>documents.worldbank.org/curated/en/601001468027856008/Vietnam-State-and-people-central-and-local-working-together-the-rural-electrification-experience</a:t>
            </a:r>
            <a:endParaRPr lang="en-GB" sz="1600" dirty="0" smtClean="0">
              <a:latin typeface="+mj-lt"/>
              <a:ea typeface="+mj-ea"/>
              <a:cs typeface="+mj-cs"/>
            </a:endParaRPr>
          </a:p>
          <a:p>
            <a:pPr marL="285750" indent="-285750">
              <a:buFontTx/>
              <a:buChar char="-"/>
            </a:pPr>
            <a:endParaRPr lang="en-GB" sz="1600" dirty="0" smtClean="0">
              <a:latin typeface="+mj-lt"/>
              <a:ea typeface="+mj-ea"/>
              <a:cs typeface="+mj-cs"/>
            </a:endParaRPr>
          </a:p>
          <a:p>
            <a:pPr marL="285750" indent="-285750">
              <a:buFontTx/>
              <a:buChar char="-"/>
            </a:pPr>
            <a:endParaRPr lang="en-GB" sz="1600" dirty="0">
              <a:latin typeface="+mj-lt"/>
              <a:ea typeface="+mj-ea"/>
              <a:cs typeface="+mj-cs"/>
            </a:endParaRPr>
          </a:p>
          <a:p>
            <a:endParaRPr lang="en-GB" sz="1600" dirty="0"/>
          </a:p>
          <a:p>
            <a:endParaRPr lang="en-GB" sz="1600" dirty="0">
              <a:latin typeface="+mj-lt"/>
              <a:ea typeface="+mj-ea"/>
              <a:cs typeface="+mj-cs"/>
            </a:endParaRPr>
          </a:p>
        </p:txBody>
      </p:sp>
      <p:sp>
        <p:nvSpPr>
          <p:cNvPr id="7" name="TextBox 6">
            <a:hlinkClick r:id="rId8" action="ppaction://hlinksldjump"/>
          </p:cNvPr>
          <p:cNvSpPr txBox="1"/>
          <p:nvPr/>
        </p:nvSpPr>
        <p:spPr>
          <a:xfrm>
            <a:off x="10788316" y="571805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9" action="ppaction://hlinksldjump"/>
              </a:rPr>
              <a:t>CATEGORIES</a:t>
            </a:r>
            <a:endParaRPr lang="en-GB" dirty="0"/>
          </a:p>
        </p:txBody>
      </p:sp>
      <p:sp>
        <p:nvSpPr>
          <p:cNvPr id="9" name="TextBox 8"/>
          <p:cNvSpPr txBox="1"/>
          <p:nvPr/>
        </p:nvSpPr>
        <p:spPr>
          <a:xfrm>
            <a:off x="10788316" y="6488668"/>
            <a:ext cx="1414076"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10" action="ppaction://hlinksldjump"/>
              </a:rPr>
              <a:t>NEXT</a:t>
            </a:r>
            <a:endParaRPr lang="en-GB" b="1" dirty="0"/>
          </a:p>
        </p:txBody>
      </p:sp>
      <p:sp>
        <p:nvSpPr>
          <p:cNvPr id="10" name="TextBox 9"/>
          <p:cNvSpPr txBox="1"/>
          <p:nvPr/>
        </p:nvSpPr>
        <p:spPr>
          <a:xfrm>
            <a:off x="10788316" y="6103155"/>
            <a:ext cx="1414076"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1" action="ppaction://hlinksldjump"/>
              </a:rPr>
              <a:t>PREVIOUS</a:t>
            </a:r>
            <a:endParaRPr lang="en-GB" dirty="0"/>
          </a:p>
        </p:txBody>
      </p:sp>
      <p:sp>
        <p:nvSpPr>
          <p:cNvPr id="11" name="TextBox 10">
            <a:hlinkClick r:id="rId8" action="ppaction://hlinksldjump"/>
          </p:cNvPr>
          <p:cNvSpPr txBox="1"/>
          <p:nvPr/>
        </p:nvSpPr>
        <p:spPr>
          <a:xfrm>
            <a:off x="10792046" y="5342828"/>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0" action="ppaction://hlinksldjump"/>
              </a:rPr>
              <a:t>EXAMPLES</a:t>
            </a:r>
            <a:endParaRPr lang="en-GB" dirty="0"/>
          </a:p>
        </p:txBody>
      </p:sp>
    </p:spTree>
    <p:extLst>
      <p:ext uri="{BB962C8B-B14F-4D97-AF65-F5344CB8AC3E}">
        <p14:creationId xmlns:p14="http://schemas.microsoft.com/office/powerpoint/2010/main" val="26579828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trommast_03.jpg"/>
          <p:cNvPicPr>
            <a:picLocks noChangeAspect="1"/>
          </p:cNvPicPr>
          <p:nvPr/>
        </p:nvPicPr>
        <p:blipFill>
          <a:blip r:embed="rId2" cstate="screen"/>
          <a:srcRect/>
          <a:stretch>
            <a:fillRect/>
          </a:stretch>
        </p:blipFill>
        <p:spPr>
          <a:xfrm>
            <a:off x="9836072" y="2567354"/>
            <a:ext cx="2355928" cy="2736928"/>
          </a:xfrm>
          <a:prstGeom prst="rect">
            <a:avLst/>
          </a:prstGeom>
        </p:spPr>
      </p:pic>
      <p:sp>
        <p:nvSpPr>
          <p:cNvPr id="3" name="TextBox 2">
            <a:hlinkClick r:id="rId3" action="ppaction://hlinksldjump"/>
          </p:cNvPr>
          <p:cNvSpPr txBox="1"/>
          <p:nvPr/>
        </p:nvSpPr>
        <p:spPr>
          <a:xfrm>
            <a:off x="10777924" y="6121888"/>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Rectangle 4"/>
          <p:cNvSpPr/>
          <p:nvPr/>
        </p:nvSpPr>
        <p:spPr>
          <a:xfrm>
            <a:off x="219940" y="120670"/>
            <a:ext cx="11752119" cy="707886"/>
          </a:xfrm>
          <a:prstGeom prst="rect">
            <a:avLst/>
          </a:prstGeom>
        </p:spPr>
        <p:txBody>
          <a:bodyPr wrap="square">
            <a:spAutoFit/>
          </a:bodyPr>
          <a:lstStyle/>
          <a:p>
            <a:r>
              <a:rPr lang="en-GB" sz="4000" b="1" dirty="0">
                <a:solidFill>
                  <a:schemeClr val="accent1">
                    <a:lumMod val="75000"/>
                  </a:schemeClr>
                </a:solidFill>
                <a:latin typeface="+mj-lt"/>
                <a:ea typeface="+mj-ea"/>
                <a:cs typeface="+mj-cs"/>
              </a:rPr>
              <a:t>Grid </a:t>
            </a:r>
            <a:r>
              <a:rPr lang="en-GB" sz="4000" b="1" dirty="0" smtClean="0">
                <a:solidFill>
                  <a:schemeClr val="accent1">
                    <a:lumMod val="75000"/>
                  </a:schemeClr>
                </a:solidFill>
                <a:latin typeface="+mj-lt"/>
                <a:ea typeface="+mj-ea"/>
                <a:cs typeface="+mj-cs"/>
              </a:rPr>
              <a:t>Extension</a:t>
            </a:r>
            <a:endParaRPr lang="en-GB" sz="1600" dirty="0">
              <a:latin typeface="+mj-lt"/>
              <a:ea typeface="+mj-ea"/>
              <a:cs typeface="+mj-cs"/>
            </a:endParaRPr>
          </a:p>
        </p:txBody>
      </p:sp>
      <p:graphicFrame>
        <p:nvGraphicFramePr>
          <p:cNvPr id="7" name="Table 6"/>
          <p:cNvGraphicFramePr>
            <a:graphicFrameLocks noGrp="1"/>
          </p:cNvGraphicFramePr>
          <p:nvPr>
            <p:extLst>
              <p:ext uri="{D42A27DB-BD31-4B8C-83A1-F6EECF244321}">
                <p14:modId xmlns:p14="http://schemas.microsoft.com/office/powerpoint/2010/main" val="3473338403"/>
              </p:ext>
            </p:extLst>
          </p:nvPr>
        </p:nvGraphicFramePr>
        <p:xfrm>
          <a:off x="2373104" y="1055912"/>
          <a:ext cx="7217210" cy="5121055"/>
        </p:xfrm>
        <a:graphic>
          <a:graphicData uri="http://schemas.openxmlformats.org/drawingml/2006/table">
            <a:tbl>
              <a:tblPr/>
              <a:tblGrid>
                <a:gridCol w="5557034">
                  <a:extLst>
                    <a:ext uri="{9D8B030D-6E8A-4147-A177-3AD203B41FA5}">
                      <a16:colId xmlns:a16="http://schemas.microsoft.com/office/drawing/2014/main" val="20000"/>
                    </a:ext>
                  </a:extLst>
                </a:gridCol>
                <a:gridCol w="1660176">
                  <a:extLst>
                    <a:ext uri="{9D8B030D-6E8A-4147-A177-3AD203B41FA5}">
                      <a16:colId xmlns:a16="http://schemas.microsoft.com/office/drawing/2014/main" val="20001"/>
                    </a:ext>
                  </a:extLst>
                </a:gridCol>
              </a:tblGrid>
              <a:tr h="1075852">
                <a:tc>
                  <a:txBody>
                    <a:bodyPr/>
                    <a:lstStyle/>
                    <a:p>
                      <a:pPr algn="ctr" fontAlgn="b"/>
                      <a:r>
                        <a:rPr lang="en-GB" sz="1600" b="0" i="0" u="none" strike="noStrike" dirty="0">
                          <a:solidFill>
                            <a:srgbClr val="000000"/>
                          </a:solidFill>
                          <a:effectLst/>
                          <a:latin typeface="Calibri"/>
                        </a:rPr>
                        <a:t>National Electrification Approach</a:t>
                      </a:r>
                    </a:p>
                  </a:txBody>
                  <a:tcPr marL="9141" marR="9141" marT="9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Grid Extension</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extLst>
                  <a:ext uri="{0D108BD9-81ED-4DB2-BD59-A6C34878D82A}">
                    <a16:rowId xmlns:a16="http://schemas.microsoft.com/office/drawing/2014/main" val="10000"/>
                  </a:ext>
                </a:extLst>
              </a:tr>
              <a:tr h="268963">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8963">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8963">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8963">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8963">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8963">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8963">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8963">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8963">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8963">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8963">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extLst>
                  <a:ext uri="{0D108BD9-81ED-4DB2-BD59-A6C34878D82A}">
                    <a16:rowId xmlns:a16="http://schemas.microsoft.com/office/drawing/2014/main" val="10011"/>
                  </a:ext>
                </a:extLst>
              </a:tr>
              <a:tr h="268963">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extLst>
                  <a:ext uri="{0D108BD9-81ED-4DB2-BD59-A6C34878D82A}">
                    <a16:rowId xmlns:a16="http://schemas.microsoft.com/office/drawing/2014/main" val="10012"/>
                  </a:ext>
                </a:extLst>
              </a:tr>
              <a:tr h="268963">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8963">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extLst>
                  <a:ext uri="{0D108BD9-81ED-4DB2-BD59-A6C34878D82A}">
                    <a16:rowId xmlns:a16="http://schemas.microsoft.com/office/drawing/2014/main" val="10014"/>
                  </a:ext>
                </a:extLst>
              </a:tr>
              <a:tr h="279721">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8" name="Rectangle 7"/>
          <p:cNvSpPr/>
          <p:nvPr/>
        </p:nvSpPr>
        <p:spPr>
          <a:xfrm>
            <a:off x="647210" y="1088962"/>
            <a:ext cx="1153073" cy="369332"/>
          </a:xfrm>
          <a:prstGeom prst="rect">
            <a:avLst/>
          </a:prstGeom>
        </p:spPr>
        <p:txBody>
          <a:bodyPr wrap="none">
            <a:spAutoFit/>
          </a:bodyPr>
          <a:lstStyle/>
          <a:p>
            <a:r>
              <a:rPr lang="en-GB" b="1" i="1" dirty="0" smtClean="0">
                <a:solidFill>
                  <a:schemeClr val="accent1">
                    <a:lumMod val="75000"/>
                  </a:schemeClr>
                </a:solidFill>
              </a:rPr>
              <a:t>Examples:</a:t>
            </a:r>
            <a:endParaRPr lang="en-GB" b="1" i="1" dirty="0">
              <a:solidFill>
                <a:schemeClr val="accent1">
                  <a:lumMod val="75000"/>
                </a:schemeClr>
              </a:solidFill>
            </a:endParaRPr>
          </a:p>
        </p:txBody>
      </p:sp>
      <p:sp>
        <p:nvSpPr>
          <p:cNvPr id="9" name="TextBox 8"/>
          <p:cNvSpPr txBox="1"/>
          <p:nvPr/>
        </p:nvSpPr>
        <p:spPr>
          <a:xfrm>
            <a:off x="10777924" y="6491220"/>
            <a:ext cx="1414076"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spTree>
    <p:extLst>
      <p:ext uri="{BB962C8B-B14F-4D97-AF65-F5344CB8AC3E}">
        <p14:creationId xmlns:p14="http://schemas.microsoft.com/office/powerpoint/2010/main" val="2994532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95187" y="139546"/>
            <a:ext cx="10700662" cy="76748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a:solidFill>
                  <a:schemeClr val="accent1">
                    <a:lumMod val="75000"/>
                  </a:schemeClr>
                </a:solidFill>
              </a:rPr>
              <a:t>Key Messages</a:t>
            </a:r>
          </a:p>
        </p:txBody>
      </p:sp>
      <p:sp>
        <p:nvSpPr>
          <p:cNvPr id="6" name="TextBox 5">
            <a:hlinkClick r:id="rId2" action="ppaction://hlinksldjump"/>
          </p:cNvPr>
          <p:cNvSpPr txBox="1"/>
          <p:nvPr/>
        </p:nvSpPr>
        <p:spPr>
          <a:xfrm>
            <a:off x="10813312" y="6492206"/>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7" name="TextBox 6"/>
          <p:cNvSpPr txBox="1"/>
          <p:nvPr/>
        </p:nvSpPr>
        <p:spPr>
          <a:xfrm>
            <a:off x="10813313" y="6106693"/>
            <a:ext cx="1381984"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sp>
        <p:nvSpPr>
          <p:cNvPr id="5" name="Title 1"/>
          <p:cNvSpPr txBox="1">
            <a:spLocks/>
          </p:cNvSpPr>
          <p:nvPr/>
        </p:nvSpPr>
        <p:spPr>
          <a:xfrm>
            <a:off x="542902" y="1096621"/>
            <a:ext cx="10780772" cy="56301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750" indent="-285750">
              <a:spcBef>
                <a:spcPts val="0"/>
              </a:spcBef>
              <a:spcAft>
                <a:spcPts val="1400"/>
              </a:spcAft>
              <a:buFont typeface="Arial" panose="020B0604020202020204" pitchFamily="34" charset="0"/>
              <a:buChar char="•"/>
            </a:pPr>
            <a:r>
              <a:rPr lang="en-GB" sz="2800" dirty="0" smtClean="0">
                <a:solidFill>
                  <a:schemeClr val="accent1">
                    <a:lumMod val="75000"/>
                  </a:schemeClr>
                </a:solidFill>
                <a:latin typeface="+mn-lt"/>
              </a:rPr>
              <a:t>Categorization allows National Electrification Approaches (NEA) to be presented and compared systematically </a:t>
            </a:r>
          </a:p>
          <a:p>
            <a:pPr marL="285750" indent="-285750">
              <a:spcBef>
                <a:spcPts val="0"/>
              </a:spcBef>
              <a:spcAft>
                <a:spcPts val="1400"/>
              </a:spcAft>
              <a:buFont typeface="Arial" panose="020B0604020202020204" pitchFamily="34" charset="0"/>
              <a:buChar char="•"/>
            </a:pPr>
            <a:r>
              <a:rPr lang="en-GB" sz="2800" dirty="0" smtClean="0">
                <a:solidFill>
                  <a:schemeClr val="accent1">
                    <a:lumMod val="75000"/>
                  </a:schemeClr>
                </a:solidFill>
                <a:latin typeface="+mn-lt"/>
              </a:rPr>
              <a:t>NEAs combine technologies, delivery models, regulation, financial and other interventions – most effective Approaches include actions in all these areas</a:t>
            </a:r>
          </a:p>
          <a:p>
            <a:pPr marL="285750" indent="-285750">
              <a:spcBef>
                <a:spcPts val="0"/>
              </a:spcBef>
              <a:spcAft>
                <a:spcPts val="1400"/>
              </a:spcAft>
              <a:buFont typeface="Arial" panose="020B0604020202020204" pitchFamily="34" charset="0"/>
              <a:buChar char="•"/>
            </a:pPr>
            <a:r>
              <a:rPr lang="en-GB" sz="2800" dirty="0" smtClean="0">
                <a:solidFill>
                  <a:schemeClr val="accent1">
                    <a:lumMod val="75000"/>
                  </a:schemeClr>
                </a:solidFill>
                <a:latin typeface="+mn-lt"/>
              </a:rPr>
              <a:t>There </a:t>
            </a:r>
            <a:r>
              <a:rPr lang="en-GB" sz="2800" dirty="0">
                <a:solidFill>
                  <a:schemeClr val="accent1">
                    <a:lumMod val="75000"/>
                  </a:schemeClr>
                </a:solidFill>
                <a:latin typeface="+mn-lt"/>
              </a:rPr>
              <a:t>is no </a:t>
            </a:r>
            <a:r>
              <a:rPr lang="en-GB" sz="2800" dirty="0" smtClean="0">
                <a:solidFill>
                  <a:schemeClr val="accent1">
                    <a:lumMod val="75000"/>
                  </a:schemeClr>
                </a:solidFill>
                <a:latin typeface="+mn-lt"/>
              </a:rPr>
              <a:t>one ideal Approach </a:t>
            </a:r>
            <a:r>
              <a:rPr lang="en-GB" sz="2800" dirty="0">
                <a:solidFill>
                  <a:schemeClr val="accent1">
                    <a:lumMod val="75000"/>
                  </a:schemeClr>
                </a:solidFill>
                <a:latin typeface="+mn-lt"/>
              </a:rPr>
              <a:t>to </a:t>
            </a:r>
            <a:r>
              <a:rPr lang="en-GB" sz="2800" dirty="0" smtClean="0">
                <a:solidFill>
                  <a:schemeClr val="accent1">
                    <a:lumMod val="75000"/>
                  </a:schemeClr>
                </a:solidFill>
                <a:latin typeface="+mn-lt"/>
              </a:rPr>
              <a:t>electrification. Successful NEA elements are well are aligned with each other and the national context</a:t>
            </a:r>
          </a:p>
          <a:p>
            <a:pPr marL="285750" indent="-285750">
              <a:spcBef>
                <a:spcPts val="0"/>
              </a:spcBef>
              <a:spcAft>
                <a:spcPts val="1400"/>
              </a:spcAft>
              <a:buFont typeface="Arial" panose="020B0604020202020204" pitchFamily="34" charset="0"/>
              <a:buChar char="•"/>
            </a:pPr>
            <a:r>
              <a:rPr lang="en-GB" sz="2800" dirty="0" smtClean="0">
                <a:solidFill>
                  <a:schemeClr val="accent1">
                    <a:lumMod val="75000"/>
                  </a:schemeClr>
                </a:solidFill>
                <a:latin typeface="+mn-lt"/>
              </a:rPr>
              <a:t>NEA should change </a:t>
            </a:r>
            <a:r>
              <a:rPr lang="en-GB" sz="2800" dirty="0">
                <a:solidFill>
                  <a:schemeClr val="accent1">
                    <a:lumMod val="75000"/>
                  </a:schemeClr>
                </a:solidFill>
                <a:latin typeface="+mn-lt"/>
              </a:rPr>
              <a:t>over time </a:t>
            </a:r>
            <a:r>
              <a:rPr lang="en-GB" sz="2800" dirty="0" smtClean="0">
                <a:solidFill>
                  <a:schemeClr val="accent1">
                    <a:lumMod val="75000"/>
                  </a:schemeClr>
                </a:solidFill>
                <a:latin typeface="+mn-lt"/>
              </a:rPr>
              <a:t>as levels of electrification increase</a:t>
            </a:r>
            <a:endParaRPr lang="en-GB" sz="2800" dirty="0">
              <a:solidFill>
                <a:schemeClr val="accent1">
                  <a:lumMod val="75000"/>
                </a:schemeClr>
              </a:solidFill>
              <a:latin typeface="+mn-lt"/>
            </a:endParaRPr>
          </a:p>
          <a:p>
            <a:pPr marL="285750" indent="-285750">
              <a:spcBef>
                <a:spcPts val="0"/>
              </a:spcBef>
              <a:spcAft>
                <a:spcPts val="1400"/>
              </a:spcAft>
              <a:buFont typeface="Arial" panose="020B0604020202020204" pitchFamily="34" charset="0"/>
              <a:buChar char="•"/>
            </a:pPr>
            <a:r>
              <a:rPr lang="en-GB" sz="2800" dirty="0" smtClean="0">
                <a:solidFill>
                  <a:schemeClr val="accent1">
                    <a:lumMod val="75000"/>
                  </a:schemeClr>
                </a:solidFill>
                <a:latin typeface="+mn-lt"/>
              </a:rPr>
              <a:t>Major advances in electrification can be achieved in just a few years given commitment from policy makers and engagement from users </a:t>
            </a:r>
            <a:endParaRPr lang="en-GB" sz="2800" dirty="0">
              <a:solidFill>
                <a:schemeClr val="accent1">
                  <a:lumMod val="75000"/>
                </a:schemeClr>
              </a:solidFill>
              <a:latin typeface="+mn-lt"/>
            </a:endParaRPr>
          </a:p>
        </p:txBody>
      </p:sp>
      <p:sp>
        <p:nvSpPr>
          <p:cNvPr id="8" name="TextBox 7">
            <a:hlinkClick r:id="rId4" action="ppaction://hlinksldjump"/>
          </p:cNvPr>
          <p:cNvSpPr txBox="1"/>
          <p:nvPr/>
        </p:nvSpPr>
        <p:spPr>
          <a:xfrm>
            <a:off x="10813312" y="5715282"/>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9" name="TextBox 8">
            <a:hlinkClick r:id="rId4" action="ppaction://hlinksldjump"/>
          </p:cNvPr>
          <p:cNvSpPr txBox="1"/>
          <p:nvPr/>
        </p:nvSpPr>
        <p:spPr>
          <a:xfrm>
            <a:off x="10813312" y="5345950"/>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31137411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233" y="129399"/>
            <a:ext cx="11430000" cy="6492871"/>
          </a:xfrm>
        </p:spPr>
        <p:txBody>
          <a:bodyPr anchor="t">
            <a:normAutofit fontScale="90000"/>
          </a:bodyPr>
          <a:lstStyle/>
          <a:p>
            <a:r>
              <a:rPr lang="en-GB" b="1" dirty="0" smtClean="0">
                <a:solidFill>
                  <a:schemeClr val="accent1">
                    <a:lumMod val="75000"/>
                  </a:schemeClr>
                </a:solidFill>
              </a:rPr>
              <a:t>Grid-Connected Mini-grid or Distribution System</a:t>
            </a:r>
            <a:r>
              <a:rPr lang="en-GB" sz="1800" dirty="0" smtClean="0"/>
              <a:t/>
            </a:r>
            <a:br>
              <a:rPr lang="en-GB" sz="1800" dirty="0" smtClean="0"/>
            </a:br>
            <a:r>
              <a:rPr lang="en-GB" sz="1800" dirty="0" smtClean="0"/>
              <a:t> </a:t>
            </a:r>
            <a:r>
              <a:rPr lang="en-GB" sz="2000" b="1" i="1" dirty="0" smtClean="0">
                <a:solidFill>
                  <a:schemeClr val="accent1">
                    <a:lumMod val="75000"/>
                  </a:schemeClr>
                </a:solidFill>
              </a:rPr>
              <a:t>Definition</a:t>
            </a:r>
            <a:r>
              <a:rPr lang="en-GB" sz="1800" dirty="0" smtClean="0"/>
              <a:t> </a:t>
            </a:r>
            <a:r>
              <a:rPr lang="en-GB" sz="1800" dirty="0"/>
              <a:t>– </a:t>
            </a:r>
            <a:r>
              <a:rPr lang="en-GB" sz="1800" b="1" i="1" dirty="0">
                <a:solidFill>
                  <a:schemeClr val="accent1">
                    <a:lumMod val="75000"/>
                  </a:schemeClr>
                </a:solidFill>
              </a:rPr>
              <a:t>An electricity system connected to, but owned and/or </a:t>
            </a:r>
            <a:r>
              <a:rPr lang="en-GB" sz="1800" b="1" i="1" dirty="0" smtClean="0">
                <a:solidFill>
                  <a:schemeClr val="accent1">
                    <a:lumMod val="75000"/>
                  </a:schemeClr>
                </a:solidFill>
              </a:rPr>
              <a:t>managed separately from</a:t>
            </a:r>
            <a:r>
              <a:rPr lang="en-GB" sz="1800" b="1" i="1" dirty="0">
                <a:solidFill>
                  <a:schemeClr val="accent1">
                    <a:lumMod val="75000"/>
                  </a:schemeClr>
                </a:solidFill>
              </a:rPr>
              <a:t>, the main grid system which supplies electricity to users within a local area</a:t>
            </a:r>
            <a:r>
              <a:rPr lang="en-GB" sz="1800" b="1" i="1" dirty="0" smtClean="0">
                <a:solidFill>
                  <a:schemeClr val="accent1">
                    <a:lumMod val="75000"/>
                  </a:schemeClr>
                </a:solidFill>
              </a:rPr>
              <a:t>.</a:t>
            </a:r>
            <a:br>
              <a:rPr lang="en-GB" sz="1800" b="1" i="1" dirty="0" smtClean="0">
                <a:solidFill>
                  <a:schemeClr val="accent1">
                    <a:lumMod val="75000"/>
                  </a:schemeClr>
                </a:solidFill>
              </a:rPr>
            </a:br>
            <a:r>
              <a:rPr lang="en-GB" sz="1300" i="1" dirty="0" smtClean="0">
                <a:solidFill>
                  <a:schemeClr val="accent1">
                    <a:lumMod val="75000"/>
                  </a:schemeClr>
                </a:solidFill>
              </a:rPr>
              <a:t> </a:t>
            </a:r>
            <a:r>
              <a:rPr lang="en-GB" sz="1600" i="1" dirty="0" smtClean="0">
                <a:solidFill>
                  <a:schemeClr val="accent1">
                    <a:lumMod val="75000"/>
                  </a:schemeClr>
                </a:solidFill>
              </a:rPr>
              <a:t/>
            </a:r>
            <a:br>
              <a:rPr lang="en-GB" sz="1600" i="1" dirty="0" smtClean="0">
                <a:solidFill>
                  <a:schemeClr val="accent1">
                    <a:lumMod val="75000"/>
                  </a:schemeClr>
                </a:solidFill>
              </a:rPr>
            </a:br>
            <a:r>
              <a:rPr lang="en-GB" sz="1800" dirty="0"/>
              <a:t>Grid-connected </a:t>
            </a:r>
            <a:r>
              <a:rPr lang="en-GB" sz="1800" dirty="0" smtClean="0"/>
              <a:t>mini-grids </a:t>
            </a:r>
            <a:r>
              <a:rPr lang="en-GB" sz="1800" dirty="0"/>
              <a:t>and distribution systems exist at a wide range of scales from those supplying a few households to systems covering entire districts or regions. The term “grid-connected </a:t>
            </a:r>
            <a:r>
              <a:rPr lang="en-GB" sz="1800" dirty="0" smtClean="0"/>
              <a:t>mini-grid” </a:t>
            </a:r>
            <a:r>
              <a:rPr lang="en-GB" sz="1800" dirty="0"/>
              <a:t>is most frequently used to refer to systems built around their own, usually small-scale (diesel, </a:t>
            </a:r>
            <a:r>
              <a:rPr lang="en-GB" sz="1800" dirty="0" smtClean="0"/>
              <a:t>bioenergy, biomass, hydro, solar, wind or hybrid) </a:t>
            </a:r>
            <a:r>
              <a:rPr lang="en-GB" sz="1800" dirty="0"/>
              <a:t>generation and connected to the grid to allow import and export of electricity. While </a:t>
            </a:r>
            <a:r>
              <a:rPr lang="en-GB" sz="1800" dirty="0" smtClean="0"/>
              <a:t>these include fossil-fuel based generation, technology advances </a:t>
            </a:r>
            <a:r>
              <a:rPr lang="en-GB" sz="1800" dirty="0"/>
              <a:t>combined with environmental </a:t>
            </a:r>
            <a:r>
              <a:rPr lang="en-GB" sz="1800" dirty="0" smtClean="0"/>
              <a:t>concerns mean that policy-makers are increasingly focussing on encouraging Renewable </a:t>
            </a:r>
            <a:r>
              <a:rPr lang="en-GB" sz="1800" dirty="0"/>
              <a:t>Energy based generation. </a:t>
            </a:r>
            <a:r>
              <a:rPr lang="en-GB" sz="1800" dirty="0" smtClean="0"/>
              <a:t>A </a:t>
            </a:r>
            <a:r>
              <a:rPr lang="en-GB" sz="1800" dirty="0"/>
              <a:t>“distribution system” generally refers to a larger system designed primarily to distribute electricity from the main grid system to users. However distribution systems often also include their own generation and there is no clear distinction between grid-connected </a:t>
            </a:r>
            <a:r>
              <a:rPr lang="en-GB" sz="1800" dirty="0" smtClean="0"/>
              <a:t>mini-grids </a:t>
            </a:r>
            <a:r>
              <a:rPr lang="en-GB" sz="1800" dirty="0"/>
              <a:t>and distribution systems (and the term “grid-connected </a:t>
            </a:r>
            <a:r>
              <a:rPr lang="en-GB" sz="1800" dirty="0" smtClean="0"/>
              <a:t>mini-grid” </a:t>
            </a:r>
            <a:r>
              <a:rPr lang="en-GB" sz="1800" dirty="0"/>
              <a:t>is used to refer to both in the description below). At the larger end of the scale, distribution systems may be closely integrated into the main grid system, and the distinction between electrification through grid extension and through grid-connected distribution system expansion is one of ownership and management rather than technology</a:t>
            </a:r>
            <a:r>
              <a:rPr lang="en-GB" sz="1800" dirty="0" smtClean="0"/>
              <a:t>. </a:t>
            </a:r>
            <a:r>
              <a:rPr lang="en-GB" sz="1800" dirty="0"/>
              <a:t/>
            </a:r>
            <a:br>
              <a:rPr lang="en-GB" sz="1800" dirty="0"/>
            </a:br>
            <a:r>
              <a:rPr lang="en-GB" sz="1800" dirty="0"/>
              <a:t>Distribution systems generally use lower voltages than for transmission, but the specific boundary between the two varies from country to country. Separate ownership and management may allow grid-connected </a:t>
            </a:r>
            <a:r>
              <a:rPr lang="en-GB" sz="1800" dirty="0" smtClean="0"/>
              <a:t>mini-grids </a:t>
            </a:r>
            <a:r>
              <a:rPr lang="en-GB" sz="1800" dirty="0"/>
              <a:t>to use lower voltages and lower-cost technologies than the main grid, but </a:t>
            </a:r>
            <a:r>
              <a:rPr lang="en-GB" sz="1800" dirty="0" smtClean="0"/>
              <a:t>grid system technical </a:t>
            </a:r>
            <a:r>
              <a:rPr lang="en-GB" sz="1800" dirty="0"/>
              <a:t>requirements </a:t>
            </a:r>
            <a:r>
              <a:rPr lang="en-GB" sz="1800" dirty="0" smtClean="0"/>
              <a:t>(and standards) will </a:t>
            </a:r>
            <a:r>
              <a:rPr lang="en-GB" sz="1800" dirty="0"/>
              <a:t>generally prevent the lowest capacity “skinny-grids” from becoming grid-connected</a:t>
            </a:r>
            <a:r>
              <a:rPr lang="en-GB" sz="1800" dirty="0" smtClean="0"/>
              <a:t>.</a:t>
            </a:r>
            <a:r>
              <a:rPr lang="en-GB" sz="1300" dirty="0" smtClean="0"/>
              <a:t/>
            </a:r>
            <a:br>
              <a:rPr lang="en-GB" sz="1300" dirty="0" smtClean="0"/>
            </a:br>
            <a:r>
              <a:rPr lang="en-GB" sz="1300" dirty="0"/>
              <a:t/>
            </a:r>
            <a:br>
              <a:rPr lang="en-GB" sz="1300" dirty="0"/>
            </a:br>
            <a:r>
              <a:rPr lang="en-GB" sz="2000" b="1" i="1" dirty="0">
                <a:solidFill>
                  <a:schemeClr val="accent1">
                    <a:lumMod val="75000"/>
                  </a:schemeClr>
                </a:solidFill>
              </a:rPr>
              <a:t>Interactions with other NEA Categories:</a:t>
            </a:r>
            <a:r>
              <a:rPr lang="en-GB" sz="2000" dirty="0">
                <a:solidFill>
                  <a:schemeClr val="accent1">
                    <a:lumMod val="75000"/>
                  </a:schemeClr>
                </a:solidFill>
              </a:rPr>
              <a:t>  </a:t>
            </a:r>
            <a:r>
              <a:rPr lang="en-GB" sz="1300" dirty="0"/>
              <a:t/>
            </a:r>
            <a:br>
              <a:rPr lang="en-GB" sz="1300" dirty="0"/>
            </a:br>
            <a:r>
              <a:rPr lang="en-GB" sz="1300" dirty="0"/>
              <a:t/>
            </a:r>
            <a:br>
              <a:rPr lang="en-GB" sz="1300" dirty="0"/>
            </a:br>
            <a:r>
              <a:rPr lang="en-GB" sz="1800" b="1" i="1" dirty="0" smtClean="0">
                <a:solidFill>
                  <a:schemeClr val="accent1">
                    <a:lumMod val="75000"/>
                  </a:schemeClr>
                </a:solidFill>
              </a:rPr>
              <a:t>Delivery Model </a:t>
            </a:r>
            <a:r>
              <a:rPr lang="en-GB" sz="1800" dirty="0" smtClean="0"/>
              <a:t>- Grid-connected mini-grids </a:t>
            </a:r>
            <a:r>
              <a:rPr lang="en-GB" sz="1800" dirty="0"/>
              <a:t>are often privately owned, but may be publically owned or combine both in a public-private partnership. Common models include:</a:t>
            </a:r>
            <a:br>
              <a:rPr lang="en-GB" sz="1800" dirty="0"/>
            </a:br>
            <a:r>
              <a:rPr lang="en-GB" sz="1800" dirty="0" smtClean="0"/>
              <a:t>- mini-grids </a:t>
            </a:r>
            <a:r>
              <a:rPr lang="en-GB" sz="1800" dirty="0"/>
              <a:t>owned by a private developer connected to the main grid; </a:t>
            </a:r>
            <a:br>
              <a:rPr lang="en-GB" sz="1800" dirty="0"/>
            </a:br>
            <a:r>
              <a:rPr lang="en-GB" sz="1800" dirty="0" smtClean="0"/>
              <a:t>- A </a:t>
            </a:r>
            <a:r>
              <a:rPr lang="en-GB" sz="1800" dirty="0"/>
              <a:t>private enterprise installing generation to meet its own power demand building a local distribution system and supply to </a:t>
            </a:r>
            <a:r>
              <a:rPr lang="en-GB" sz="1800" dirty="0" smtClean="0"/>
              <a:t/>
            </a:r>
            <a:br>
              <a:rPr lang="en-GB" sz="1800" dirty="0" smtClean="0"/>
            </a:br>
            <a:r>
              <a:rPr lang="en-GB" sz="1800" dirty="0" smtClean="0"/>
              <a:t>other </a:t>
            </a:r>
            <a:r>
              <a:rPr lang="en-GB" sz="1800" dirty="0"/>
              <a:t>local users and the grid;     </a:t>
            </a:r>
            <a:br>
              <a:rPr lang="en-GB" sz="1800" dirty="0"/>
            </a:br>
            <a:r>
              <a:rPr lang="en-GB" sz="1800" dirty="0" smtClean="0"/>
              <a:t>- A </a:t>
            </a:r>
            <a:r>
              <a:rPr lang="en-GB" sz="1800" dirty="0"/>
              <a:t>municipality or other local public entity operating a grid connected distribution system;</a:t>
            </a:r>
            <a:br>
              <a:rPr lang="en-GB" sz="1800" dirty="0"/>
            </a:br>
            <a:r>
              <a:rPr lang="en-GB" sz="1800" dirty="0" smtClean="0"/>
              <a:t>- A </a:t>
            </a:r>
            <a:r>
              <a:rPr lang="en-GB" sz="1800" dirty="0"/>
              <a:t>private company, or public-private partnership taking on operation of a section of the grid distribution system as part </a:t>
            </a:r>
            <a:r>
              <a:rPr lang="en-GB" sz="1800" dirty="0" smtClean="0"/>
              <a:t>                                     of </a:t>
            </a:r>
            <a:r>
              <a:rPr lang="en-GB" sz="1800" dirty="0"/>
              <a:t>a privatisation process</a:t>
            </a:r>
            <a:r>
              <a:rPr lang="en-GB" sz="1800" dirty="0" smtClean="0"/>
              <a:t>.</a:t>
            </a:r>
            <a:endParaRPr lang="en-GB" sz="1800" dirty="0"/>
          </a:p>
        </p:txBody>
      </p:sp>
      <p:sp>
        <p:nvSpPr>
          <p:cNvPr id="3" name="TextBox 2">
            <a:hlinkClick r:id="rId2" action="ppaction://hlinksldjump"/>
          </p:cNvPr>
          <p:cNvSpPr txBox="1"/>
          <p:nvPr/>
        </p:nvSpPr>
        <p:spPr>
          <a:xfrm>
            <a:off x="10788316" y="6093298"/>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6" name="TextBox 5"/>
          <p:cNvSpPr txBox="1"/>
          <p:nvPr/>
        </p:nvSpPr>
        <p:spPr>
          <a:xfrm>
            <a:off x="10788317" y="6488668"/>
            <a:ext cx="1403442"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4" action="ppaction://hlinksldjump"/>
              </a:rPr>
              <a:t>NEXT</a:t>
            </a:r>
            <a:endParaRPr lang="en-GB" b="1" dirty="0"/>
          </a:p>
        </p:txBody>
      </p:sp>
      <p:sp>
        <p:nvSpPr>
          <p:cNvPr id="8" name="TextBox 7">
            <a:hlinkClick r:id="rId2" action="ppaction://hlinksldjump"/>
          </p:cNvPr>
          <p:cNvSpPr txBox="1"/>
          <p:nvPr/>
        </p:nvSpPr>
        <p:spPr>
          <a:xfrm>
            <a:off x="10788316" y="5717894"/>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Tree>
    <p:extLst>
      <p:ext uri="{BB962C8B-B14F-4D97-AF65-F5344CB8AC3E}">
        <p14:creationId xmlns:p14="http://schemas.microsoft.com/office/powerpoint/2010/main" val="36807764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998" y="113356"/>
            <a:ext cx="11587073" cy="65094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Grid-Connected Mini-grid </a:t>
            </a:r>
            <a:r>
              <a:rPr lang="en-GB" sz="4000" b="1" dirty="0">
                <a:solidFill>
                  <a:schemeClr val="accent1">
                    <a:lumMod val="75000"/>
                  </a:schemeClr>
                </a:solidFill>
                <a:latin typeface="+mj-lt"/>
                <a:ea typeface="+mj-ea"/>
                <a:cs typeface="+mj-cs"/>
              </a:rPr>
              <a:t>or Distribution System</a:t>
            </a: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Legal basis: </a:t>
            </a:r>
            <a:r>
              <a:rPr lang="en-GB" sz="1600" dirty="0">
                <a:latin typeface="+mj-lt"/>
                <a:ea typeface="+mj-ea"/>
                <a:cs typeface="+mj-cs"/>
              </a:rPr>
              <a:t>Larger grid-connected </a:t>
            </a:r>
            <a:r>
              <a:rPr lang="en-GB" sz="1600" dirty="0" smtClean="0">
                <a:latin typeface="+mj-lt"/>
                <a:ea typeface="+mj-ea"/>
                <a:cs typeface="+mj-cs"/>
              </a:rPr>
              <a:t>mini-grids </a:t>
            </a:r>
            <a:r>
              <a:rPr lang="en-GB" sz="1600" dirty="0">
                <a:latin typeface="+mj-lt"/>
                <a:ea typeface="+mj-ea"/>
                <a:cs typeface="+mj-cs"/>
              </a:rPr>
              <a:t>will generally require monopoly concessions (because of the substantial investment required to establish and maintain the infrastructure). Even for smaller grid-connected </a:t>
            </a:r>
            <a:r>
              <a:rPr lang="en-GB" sz="1600" dirty="0" smtClean="0">
                <a:latin typeface="+mj-lt"/>
                <a:ea typeface="+mj-ea"/>
                <a:cs typeface="+mj-cs"/>
              </a:rPr>
              <a:t>mini-grids</a:t>
            </a:r>
            <a:r>
              <a:rPr lang="en-GB" sz="1600" dirty="0">
                <a:latin typeface="+mj-lt"/>
                <a:ea typeface="+mj-ea"/>
                <a:cs typeface="+mj-cs"/>
              </a:rPr>
              <a:t>, some form of licensing will almost invariably be appropriate to assure investors that they have the right to sell electricity (both to users and the grid), to ensure that technical standards for grid connection are met, and as the means of regulating prices for export and import of electricity from the grid and sale of electricity to users (see </a:t>
            </a:r>
            <a:r>
              <a:rPr lang="en-GB" sz="1600" dirty="0" smtClean="0">
                <a:latin typeface="+mj-lt"/>
                <a:ea typeface="+mj-ea"/>
                <a:cs typeface="+mj-cs"/>
              </a:rPr>
              <a:t>price/tariff </a:t>
            </a:r>
            <a:r>
              <a:rPr lang="en-GB" sz="1600" dirty="0">
                <a:latin typeface="+mj-lt"/>
                <a:ea typeface="+mj-ea"/>
                <a:cs typeface="+mj-cs"/>
              </a:rPr>
              <a:t>regulation</a:t>
            </a:r>
            <a:r>
              <a:rPr lang="en-GB" sz="1600" dirty="0" smtClean="0">
                <a:latin typeface="+mj-lt"/>
                <a:ea typeface="+mj-ea"/>
                <a:cs typeface="+mj-cs"/>
              </a:rPr>
              <a:t>). </a:t>
            </a:r>
            <a:endParaRPr lang="en-GB" sz="1600" dirty="0">
              <a:latin typeface="+mj-lt"/>
              <a:ea typeface="+mj-ea"/>
              <a:cs typeface="+mj-cs"/>
            </a:endParaRPr>
          </a:p>
          <a:p>
            <a:endParaRPr lang="en-GB" sz="1600" dirty="0"/>
          </a:p>
          <a:p>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a:t>
            </a:r>
            <a:r>
              <a:rPr lang="en-GB" sz="1600" dirty="0"/>
              <a:t>: </a:t>
            </a:r>
            <a:r>
              <a:rPr lang="en-GB" sz="1600" dirty="0">
                <a:latin typeface="+mj-lt"/>
                <a:ea typeface="+mj-ea"/>
                <a:cs typeface="+mj-cs"/>
              </a:rPr>
              <a:t>Grid connected </a:t>
            </a:r>
            <a:r>
              <a:rPr lang="en-GB" sz="1600" dirty="0" smtClean="0">
                <a:latin typeface="+mj-lt"/>
                <a:ea typeface="+mj-ea"/>
                <a:cs typeface="+mj-cs"/>
              </a:rPr>
              <a:t>mini-grids </a:t>
            </a:r>
            <a:r>
              <a:rPr lang="en-GB" sz="1600" dirty="0">
                <a:latin typeface="+mj-lt"/>
                <a:ea typeface="+mj-ea"/>
                <a:cs typeface="+mj-cs"/>
              </a:rPr>
              <a:t>rely on the sale of electricity to the grid, and import of electricity from the grid and its sale to users, as well as sale of own-generated electricity to users. Clarity on how each of these tariffs is set and regulated will be key to securing investment:</a:t>
            </a:r>
          </a:p>
          <a:p>
            <a:pPr marL="285750" lvl="0" indent="-285750">
              <a:spcBef>
                <a:spcPts val="600"/>
              </a:spcBef>
              <a:buFont typeface="Arial" panose="020B0604020202020204" pitchFamily="34" charset="0"/>
              <a:buChar char="•"/>
            </a:pPr>
            <a:r>
              <a:rPr lang="en-GB" sz="1600" dirty="0" smtClean="0">
                <a:latin typeface="+mj-lt"/>
                <a:ea typeface="+mj-ea"/>
                <a:cs typeface="+mj-cs"/>
              </a:rPr>
              <a:t>Setting </a:t>
            </a:r>
            <a:r>
              <a:rPr lang="en-GB" sz="1600" dirty="0">
                <a:latin typeface="+mj-lt"/>
                <a:ea typeface="+mj-ea"/>
                <a:cs typeface="+mj-cs"/>
              </a:rPr>
              <a:t>a standard price for purchase of electricity from the grid, or defining what category of user grid-connected </a:t>
            </a:r>
            <a:r>
              <a:rPr lang="en-GB" sz="1600" dirty="0" smtClean="0">
                <a:latin typeface="+mj-lt"/>
                <a:ea typeface="+mj-ea"/>
                <a:cs typeface="+mj-cs"/>
              </a:rPr>
              <a:t>mini-grids </a:t>
            </a:r>
            <a:r>
              <a:rPr lang="en-GB" sz="1600" dirty="0">
                <a:latin typeface="+mj-lt"/>
                <a:ea typeface="+mj-ea"/>
                <a:cs typeface="+mj-cs"/>
              </a:rPr>
              <a:t>fall under, and having a transparent process for adjusting these </a:t>
            </a:r>
            <a:r>
              <a:rPr lang="en-GB" sz="1600" dirty="0" smtClean="0">
                <a:latin typeface="+mj-lt"/>
                <a:ea typeface="+mj-ea"/>
                <a:cs typeface="+mj-cs"/>
              </a:rPr>
              <a:t>prices (rather </a:t>
            </a:r>
            <a:r>
              <a:rPr lang="en-GB" sz="1600" dirty="0">
                <a:latin typeface="+mj-lt"/>
                <a:ea typeface="+mj-ea"/>
                <a:cs typeface="+mj-cs"/>
              </a:rPr>
              <a:t>than leaving them to be negotiated between individual developers and the grid </a:t>
            </a:r>
            <a:r>
              <a:rPr lang="en-GB" sz="1600" dirty="0" smtClean="0">
                <a:latin typeface="+mj-lt"/>
                <a:ea typeface="+mj-ea"/>
                <a:cs typeface="+mj-cs"/>
              </a:rPr>
              <a:t>company) </a:t>
            </a:r>
            <a:r>
              <a:rPr lang="en-GB" sz="1600" dirty="0">
                <a:latin typeface="+mj-lt"/>
                <a:ea typeface="+mj-ea"/>
                <a:cs typeface="+mj-cs"/>
              </a:rPr>
              <a:t>will give investors confidence; </a:t>
            </a:r>
          </a:p>
          <a:p>
            <a:pPr marL="285750" lvl="0" indent="-285750">
              <a:spcBef>
                <a:spcPts val="600"/>
              </a:spcBef>
              <a:buFont typeface="Arial" panose="020B0604020202020204" pitchFamily="34" charset="0"/>
              <a:buChar char="•"/>
            </a:pPr>
            <a:r>
              <a:rPr lang="en-GB" sz="1600" dirty="0" smtClean="0">
                <a:latin typeface="+mj-lt"/>
                <a:ea typeface="+mj-ea"/>
                <a:cs typeface="+mj-cs"/>
              </a:rPr>
              <a:t>A </a:t>
            </a:r>
            <a:r>
              <a:rPr lang="en-GB" sz="1600" dirty="0">
                <a:latin typeface="+mj-lt"/>
                <a:ea typeface="+mj-ea"/>
                <a:cs typeface="+mj-cs"/>
              </a:rPr>
              <a:t>standard price for sale of electricity to the grid (a feed-in tariff), based for instance on the grid company’s avoided cost (as in </a:t>
            </a:r>
            <a:r>
              <a:rPr lang="en-GB" sz="1600" dirty="0">
                <a:latin typeface="+mj-lt"/>
                <a:ea typeface="+mj-ea"/>
                <a:cs typeface="+mj-cs"/>
                <a:hlinkClick r:id="rId2" action="ppaction://hlinksldjump"/>
              </a:rPr>
              <a:t>Tanzania</a:t>
            </a:r>
            <a:r>
              <a:rPr lang="en-GB" sz="1600" dirty="0">
                <a:latin typeface="+mj-lt"/>
                <a:ea typeface="+mj-ea"/>
                <a:cs typeface="+mj-cs"/>
              </a:rPr>
              <a:t>) or an </a:t>
            </a:r>
            <a:r>
              <a:rPr lang="en-GB" sz="1600" dirty="0" smtClean="0">
                <a:latin typeface="+mj-lt"/>
                <a:ea typeface="+mj-ea"/>
                <a:cs typeface="+mj-cs"/>
              </a:rPr>
              <a:t>expected average </a:t>
            </a:r>
            <a:r>
              <a:rPr lang="en-GB" sz="1600" dirty="0">
                <a:latin typeface="+mj-lt"/>
                <a:ea typeface="+mj-ea"/>
                <a:cs typeface="+mj-cs"/>
              </a:rPr>
              <a:t>cost from a particular form of generation, will similarly reduce </a:t>
            </a:r>
            <a:r>
              <a:rPr lang="en-GB" sz="1600" dirty="0" smtClean="0">
                <a:latin typeface="+mj-lt"/>
                <a:ea typeface="+mj-ea"/>
                <a:cs typeface="+mj-cs"/>
              </a:rPr>
              <a:t>mini-grid </a:t>
            </a:r>
            <a:r>
              <a:rPr lang="en-GB" sz="1600" dirty="0">
                <a:latin typeface="+mj-lt"/>
                <a:ea typeface="+mj-ea"/>
                <a:cs typeface="+mj-cs"/>
              </a:rPr>
              <a:t>development costs and risks;</a:t>
            </a:r>
          </a:p>
          <a:p>
            <a:pPr marL="285750" indent="-285750">
              <a:spcBef>
                <a:spcPts val="600"/>
              </a:spcBef>
              <a:buFont typeface="Arial" panose="020B0604020202020204" pitchFamily="34" charset="0"/>
              <a:buChar char="•"/>
            </a:pPr>
            <a:r>
              <a:rPr lang="en-GB" sz="1600" dirty="0" smtClean="0">
                <a:latin typeface="+mj-lt"/>
                <a:ea typeface="+mj-ea"/>
                <a:cs typeface="+mj-cs"/>
              </a:rPr>
              <a:t>Regulation </a:t>
            </a:r>
            <a:r>
              <a:rPr lang="en-GB" sz="1600" dirty="0">
                <a:latin typeface="+mj-lt"/>
                <a:ea typeface="+mj-ea"/>
                <a:cs typeface="+mj-cs"/>
              </a:rPr>
              <a:t>of user tariffs for grid-connected </a:t>
            </a:r>
            <a:r>
              <a:rPr lang="en-GB" sz="1600" dirty="0" smtClean="0">
                <a:latin typeface="+mj-lt"/>
                <a:ea typeface="+mj-ea"/>
                <a:cs typeface="+mj-cs"/>
              </a:rPr>
              <a:t>mini-grids </a:t>
            </a:r>
            <a:r>
              <a:rPr lang="en-GB" sz="1600" dirty="0">
                <a:latin typeface="+mj-lt"/>
                <a:ea typeface="+mj-ea"/>
                <a:cs typeface="+mj-cs"/>
              </a:rPr>
              <a:t>will be particularly sensitive given that the </a:t>
            </a:r>
            <a:r>
              <a:rPr lang="en-GB" sz="1600" dirty="0" smtClean="0">
                <a:latin typeface="+mj-lt"/>
                <a:ea typeface="+mj-ea"/>
                <a:cs typeface="+mj-cs"/>
              </a:rPr>
              <a:t>mini-grid </a:t>
            </a:r>
            <a:r>
              <a:rPr lang="en-GB" sz="1600" dirty="0">
                <a:latin typeface="+mj-lt"/>
                <a:ea typeface="+mj-ea"/>
                <a:cs typeface="+mj-cs"/>
              </a:rPr>
              <a:t>operator may be drawing on the grid system to supply its users. Applying a uniform tariff (particularly a grid-parity) tariff is likely to offer some grid-connected </a:t>
            </a:r>
            <a:r>
              <a:rPr lang="en-GB" sz="1600" dirty="0" smtClean="0">
                <a:latin typeface="+mj-lt"/>
                <a:ea typeface="+mj-ea"/>
                <a:cs typeface="+mj-cs"/>
              </a:rPr>
              <a:t>mini-grids </a:t>
            </a:r>
            <a:r>
              <a:rPr lang="en-GB" sz="1600" dirty="0">
                <a:latin typeface="+mj-lt"/>
                <a:ea typeface="+mj-ea"/>
                <a:cs typeface="+mj-cs"/>
              </a:rPr>
              <a:t>super-profits while making others uneconomic, but an approach based on a margin above the </a:t>
            </a:r>
            <a:r>
              <a:rPr lang="en-GB" sz="1600" dirty="0" smtClean="0">
                <a:latin typeface="+mj-lt"/>
                <a:ea typeface="+mj-ea"/>
                <a:cs typeface="+mj-cs"/>
              </a:rPr>
              <a:t>price for purchasing </a:t>
            </a:r>
            <a:br>
              <a:rPr lang="en-GB" sz="1600" dirty="0" smtClean="0">
                <a:latin typeface="+mj-lt"/>
                <a:ea typeface="+mj-ea"/>
                <a:cs typeface="+mj-cs"/>
              </a:rPr>
            </a:br>
            <a:r>
              <a:rPr lang="en-GB" sz="1600" dirty="0" smtClean="0">
                <a:latin typeface="+mj-lt"/>
                <a:ea typeface="+mj-ea"/>
                <a:cs typeface="+mj-cs"/>
              </a:rPr>
              <a:t>electricity </a:t>
            </a:r>
            <a:r>
              <a:rPr lang="en-GB" sz="1600" dirty="0">
                <a:latin typeface="+mj-lt"/>
                <a:ea typeface="+mj-ea"/>
                <a:cs typeface="+mj-cs"/>
              </a:rPr>
              <a:t>from the grid may be appropriate (particularly where the system acts primarily as a means for </a:t>
            </a:r>
            <a:r>
              <a:rPr lang="en-GB" sz="1600" dirty="0" smtClean="0">
                <a:latin typeface="+mj-lt"/>
                <a:ea typeface="+mj-ea"/>
                <a:cs typeface="+mj-cs"/>
              </a:rPr>
              <a:t>distributing </a:t>
            </a:r>
            <a:br>
              <a:rPr lang="en-GB" sz="1600" dirty="0" smtClean="0">
                <a:latin typeface="+mj-lt"/>
                <a:ea typeface="+mj-ea"/>
                <a:cs typeface="+mj-cs"/>
              </a:rPr>
            </a:br>
            <a:r>
              <a:rPr lang="en-GB" sz="1600" dirty="0" smtClean="0">
                <a:latin typeface="+mj-lt"/>
                <a:ea typeface="+mj-ea"/>
                <a:cs typeface="+mj-cs"/>
              </a:rPr>
              <a:t>electricity </a:t>
            </a:r>
            <a:r>
              <a:rPr lang="en-GB" sz="1600" dirty="0">
                <a:latin typeface="+mj-lt"/>
                <a:ea typeface="+mj-ea"/>
                <a:cs typeface="+mj-cs"/>
              </a:rPr>
              <a:t>from the </a:t>
            </a:r>
            <a:r>
              <a:rPr lang="en-GB" sz="1600" dirty="0" smtClean="0">
                <a:latin typeface="+mj-lt"/>
                <a:ea typeface="+mj-ea"/>
                <a:cs typeface="+mj-cs"/>
              </a:rPr>
              <a:t>grid </a:t>
            </a:r>
            <a:r>
              <a:rPr lang="en-GB" sz="1600" dirty="0">
                <a:latin typeface="+mj-lt"/>
                <a:ea typeface="+mj-ea"/>
                <a:cs typeface="+mj-cs"/>
              </a:rPr>
              <a:t>and has little own-generation capacity). In general a cost-recovery approach, taking </a:t>
            </a:r>
            <a:r>
              <a:rPr lang="en-GB" sz="1600" dirty="0" smtClean="0">
                <a:latin typeface="+mj-lt"/>
                <a:ea typeface="+mj-ea"/>
                <a:cs typeface="+mj-cs"/>
              </a:rPr>
              <a:t>account of </a:t>
            </a:r>
            <a:br>
              <a:rPr lang="en-GB" sz="1600" dirty="0" smtClean="0">
                <a:latin typeface="+mj-lt"/>
                <a:ea typeface="+mj-ea"/>
                <a:cs typeface="+mj-cs"/>
              </a:rPr>
            </a:br>
            <a:r>
              <a:rPr lang="en-GB" sz="1600" dirty="0" smtClean="0">
                <a:latin typeface="+mj-lt"/>
                <a:ea typeface="+mj-ea"/>
                <a:cs typeface="+mj-cs"/>
              </a:rPr>
              <a:t>system-specific </a:t>
            </a:r>
            <a:r>
              <a:rPr lang="en-GB" sz="1600" dirty="0">
                <a:latin typeface="+mj-lt"/>
                <a:ea typeface="+mj-ea"/>
                <a:cs typeface="+mj-cs"/>
              </a:rPr>
              <a:t>costs </a:t>
            </a:r>
            <a:r>
              <a:rPr lang="en-GB" sz="1600" dirty="0" smtClean="0">
                <a:latin typeface="+mj-lt"/>
                <a:ea typeface="+mj-ea"/>
                <a:cs typeface="+mj-cs"/>
              </a:rPr>
              <a:t>and </a:t>
            </a:r>
            <a:r>
              <a:rPr lang="en-GB" sz="1600" dirty="0">
                <a:latin typeface="+mj-lt"/>
                <a:ea typeface="+mj-ea"/>
                <a:cs typeface="+mj-cs"/>
              </a:rPr>
              <a:t>any subsidies is likely to work best, and clarity and transparency of the process </a:t>
            </a:r>
            <a:r>
              <a:rPr lang="en-GB" sz="1600" dirty="0" smtClean="0">
                <a:latin typeface="+mj-lt"/>
                <a:ea typeface="+mj-ea"/>
                <a:cs typeface="+mj-cs"/>
              </a:rPr>
              <a:t>will </a:t>
            </a:r>
            <a:r>
              <a:rPr lang="en-GB" sz="1600" dirty="0">
                <a:latin typeface="+mj-lt"/>
                <a:ea typeface="+mj-ea"/>
                <a:cs typeface="+mj-cs"/>
              </a:rPr>
              <a:t>be key </a:t>
            </a:r>
            <a:r>
              <a:rPr lang="en-GB" sz="1600" dirty="0" smtClean="0">
                <a:latin typeface="+mj-lt"/>
                <a:ea typeface="+mj-ea"/>
                <a:cs typeface="+mj-cs"/>
              </a:rPr>
              <a:t>for </a:t>
            </a:r>
            <a:br>
              <a:rPr lang="en-GB" sz="1600" dirty="0" smtClean="0">
                <a:latin typeface="+mj-lt"/>
                <a:ea typeface="+mj-ea"/>
                <a:cs typeface="+mj-cs"/>
              </a:rPr>
            </a:br>
            <a:r>
              <a:rPr lang="en-GB" sz="1600" dirty="0" smtClean="0">
                <a:latin typeface="+mj-lt"/>
                <a:ea typeface="+mj-ea"/>
                <a:cs typeface="+mj-cs"/>
              </a:rPr>
              <a:t>investors</a:t>
            </a:r>
            <a:r>
              <a:rPr lang="en-GB" sz="1600" dirty="0">
                <a:latin typeface="+mj-lt"/>
                <a:ea typeface="+mj-ea"/>
                <a:cs typeface="+mj-cs"/>
              </a:rPr>
              <a:t>. </a:t>
            </a:r>
          </a:p>
          <a:p>
            <a:endParaRPr lang="en-GB" sz="1600" dirty="0">
              <a:latin typeface="+mj-lt"/>
              <a:ea typeface="+mj-ea"/>
              <a:cs typeface="+mj-cs"/>
            </a:endParaRPr>
          </a:p>
        </p:txBody>
      </p:sp>
      <p:sp>
        <p:nvSpPr>
          <p:cNvPr id="3" name="TextBox 2">
            <a:hlinkClick r:id="rId3" action="ppaction://hlinksldjump"/>
          </p:cNvPr>
          <p:cNvSpPr txBox="1"/>
          <p:nvPr/>
        </p:nvSpPr>
        <p:spPr>
          <a:xfrm>
            <a:off x="10788557" y="571087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6" name="TextBox 5"/>
          <p:cNvSpPr txBox="1"/>
          <p:nvPr/>
        </p:nvSpPr>
        <p:spPr>
          <a:xfrm>
            <a:off x="10788558" y="6488668"/>
            <a:ext cx="1413834"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7" name="TextBox 6"/>
          <p:cNvSpPr txBox="1"/>
          <p:nvPr/>
        </p:nvSpPr>
        <p:spPr>
          <a:xfrm>
            <a:off x="10788557" y="6108280"/>
            <a:ext cx="1414076"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
        <p:nvSpPr>
          <p:cNvPr id="9" name="TextBox 8">
            <a:hlinkClick r:id="rId3" action="ppaction://hlinksldjump"/>
          </p:cNvPr>
          <p:cNvSpPr txBox="1"/>
          <p:nvPr/>
        </p:nvSpPr>
        <p:spPr>
          <a:xfrm>
            <a:off x="10788557" y="5363370"/>
            <a:ext cx="1403443"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Tree>
    <p:extLst>
      <p:ext uri="{BB962C8B-B14F-4D97-AF65-F5344CB8AC3E}">
        <p14:creationId xmlns:p14="http://schemas.microsoft.com/office/powerpoint/2010/main" val="38256528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615" y="119978"/>
            <a:ext cx="11170227" cy="5786199"/>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Grid-Connected Mini-grid </a:t>
            </a:r>
            <a:r>
              <a:rPr lang="en-GB" sz="4000" b="1" dirty="0">
                <a:solidFill>
                  <a:schemeClr val="accent1">
                    <a:lumMod val="75000"/>
                  </a:schemeClr>
                </a:solidFill>
                <a:latin typeface="+mj-lt"/>
                <a:ea typeface="+mj-ea"/>
                <a:cs typeface="+mj-cs"/>
              </a:rPr>
              <a:t>or Distribution </a:t>
            </a:r>
            <a:r>
              <a:rPr lang="en-GB" sz="4000" b="1" dirty="0" smtClean="0">
                <a:solidFill>
                  <a:schemeClr val="accent1">
                    <a:lumMod val="75000"/>
                  </a:schemeClr>
                </a:solidFill>
                <a:latin typeface="+mj-lt"/>
                <a:ea typeface="+mj-ea"/>
                <a:cs typeface="+mj-cs"/>
              </a:rPr>
              <a:t>System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endParaRPr lang="en-GB" sz="1600" dirty="0">
              <a:latin typeface="+mj-lt"/>
              <a:ea typeface="+mj-ea"/>
              <a:cs typeface="+mj-cs"/>
            </a:endParaRPr>
          </a:p>
          <a:p>
            <a:r>
              <a:rPr lang="en-GB" sz="1600" b="1" i="1" dirty="0" smtClean="0">
                <a:solidFill>
                  <a:schemeClr val="accent1">
                    <a:lumMod val="75000"/>
                  </a:schemeClr>
                </a:solidFill>
                <a:latin typeface="+mj-lt"/>
                <a:ea typeface="+mj-ea"/>
                <a:cs typeface="+mj-cs"/>
              </a:rPr>
              <a:t>Finance</a:t>
            </a:r>
            <a:r>
              <a:rPr lang="en-GB" sz="1600" i="1" dirty="0" smtClean="0"/>
              <a:t>: </a:t>
            </a:r>
            <a:r>
              <a:rPr lang="en-GB" sz="1600" dirty="0">
                <a:latin typeface="+mj-lt"/>
                <a:ea typeface="+mj-ea"/>
                <a:cs typeface="+mj-cs"/>
              </a:rPr>
              <a:t>The primary financing for grid-connected </a:t>
            </a:r>
            <a:r>
              <a:rPr lang="en-GB" sz="1600" dirty="0" smtClean="0">
                <a:latin typeface="+mj-lt"/>
                <a:ea typeface="+mj-ea"/>
                <a:cs typeface="+mj-cs"/>
              </a:rPr>
              <a:t>mini-grids </a:t>
            </a:r>
            <a:r>
              <a:rPr lang="en-GB" sz="1600" dirty="0">
                <a:latin typeface="+mj-lt"/>
                <a:ea typeface="+mj-ea"/>
                <a:cs typeface="+mj-cs"/>
              </a:rPr>
              <a:t>will generally align with the delivery model, with publically-owned </a:t>
            </a:r>
            <a:r>
              <a:rPr lang="en-GB" sz="1600" dirty="0" smtClean="0">
                <a:latin typeface="+mj-lt"/>
                <a:ea typeface="+mj-ea"/>
                <a:cs typeface="+mj-cs"/>
              </a:rPr>
              <a:t>mini-grids </a:t>
            </a:r>
            <a:r>
              <a:rPr lang="en-GB" sz="1600" dirty="0">
                <a:latin typeface="+mj-lt"/>
                <a:ea typeface="+mj-ea"/>
                <a:cs typeface="+mj-cs"/>
              </a:rPr>
              <a:t>using public finance and privately owned </a:t>
            </a:r>
            <a:r>
              <a:rPr lang="en-GB" sz="1600" dirty="0" smtClean="0">
                <a:latin typeface="+mj-lt"/>
                <a:ea typeface="+mj-ea"/>
                <a:cs typeface="+mj-cs"/>
              </a:rPr>
              <a:t>mini-grids </a:t>
            </a:r>
            <a:r>
              <a:rPr lang="en-GB" sz="1600" dirty="0">
                <a:latin typeface="+mj-lt"/>
                <a:ea typeface="+mj-ea"/>
                <a:cs typeface="+mj-cs"/>
              </a:rPr>
              <a:t>drawing on private finance. However, where incomes are lower or system costs higher, some form of public-private partnership is likely to be needed with public funding (</a:t>
            </a:r>
            <a:r>
              <a:rPr lang="en-GB" sz="1600" dirty="0" err="1">
                <a:latin typeface="+mj-lt"/>
                <a:ea typeface="+mj-ea"/>
                <a:cs typeface="+mj-cs"/>
              </a:rPr>
              <a:t>eg</a:t>
            </a:r>
            <a:r>
              <a:rPr lang="en-GB" sz="1600" dirty="0">
                <a:latin typeface="+mj-lt"/>
                <a:ea typeface="+mj-ea"/>
                <a:cs typeface="+mj-cs"/>
              </a:rPr>
              <a:t> through grants and subsidies) making electricity from grid-connected </a:t>
            </a:r>
            <a:r>
              <a:rPr lang="en-GB" sz="1600" dirty="0" smtClean="0">
                <a:latin typeface="+mj-lt"/>
                <a:ea typeface="+mj-ea"/>
                <a:cs typeface="+mj-cs"/>
              </a:rPr>
              <a:t>mini-grids </a:t>
            </a:r>
            <a:r>
              <a:rPr lang="en-GB" sz="1600" dirty="0">
                <a:latin typeface="+mj-lt"/>
                <a:ea typeface="+mj-ea"/>
                <a:cs typeface="+mj-cs"/>
              </a:rPr>
              <a:t>affordable to users and the </a:t>
            </a:r>
            <a:r>
              <a:rPr lang="en-GB" sz="1600" dirty="0" smtClean="0">
                <a:latin typeface="+mj-lt"/>
                <a:ea typeface="+mj-ea"/>
                <a:cs typeface="+mj-cs"/>
              </a:rPr>
              <a:t>mini-grid </a:t>
            </a:r>
            <a:r>
              <a:rPr lang="en-GB" sz="1600" dirty="0">
                <a:latin typeface="+mj-lt"/>
                <a:ea typeface="+mj-ea"/>
                <a:cs typeface="+mj-cs"/>
              </a:rPr>
              <a:t>systems economically sustainable. </a:t>
            </a:r>
          </a:p>
          <a:p>
            <a:r>
              <a:rPr lang="en-GB" sz="1600" dirty="0">
                <a:latin typeface="+mj-lt"/>
                <a:ea typeface="+mj-ea"/>
                <a:cs typeface="+mj-cs"/>
              </a:rPr>
              <a:t>User charges are the other main source of funding with connection charges and ongoing tariffs </a:t>
            </a:r>
            <a:r>
              <a:rPr lang="en-GB" sz="1600" dirty="0" smtClean="0">
                <a:latin typeface="+mj-lt"/>
                <a:ea typeface="+mj-ea"/>
                <a:cs typeface="+mj-cs"/>
              </a:rPr>
              <a:t>are used </a:t>
            </a:r>
            <a:r>
              <a:rPr lang="en-GB" sz="1600" dirty="0">
                <a:latin typeface="+mj-lt"/>
                <a:ea typeface="+mj-ea"/>
                <a:cs typeface="+mj-cs"/>
              </a:rPr>
              <a:t>to contribute to investment, cover ongoing operating costs and support repayment and return on investment. As with any system supplying multiple users there is likely to be some element of cross-subsidy between users connected to any individual </a:t>
            </a:r>
            <a:r>
              <a:rPr lang="en-GB" sz="1600" dirty="0" smtClean="0">
                <a:latin typeface="+mj-lt"/>
                <a:ea typeface="+mj-ea"/>
                <a:cs typeface="+mj-cs"/>
              </a:rPr>
              <a:t>mini-grid </a:t>
            </a:r>
            <a:r>
              <a:rPr lang="en-GB" sz="1600" dirty="0">
                <a:latin typeface="+mj-lt"/>
                <a:ea typeface="+mj-ea"/>
                <a:cs typeface="+mj-cs"/>
              </a:rPr>
              <a:t>system. Cross-subsidy between grid-connected </a:t>
            </a:r>
            <a:r>
              <a:rPr lang="en-GB" sz="1600" dirty="0" smtClean="0">
                <a:latin typeface="+mj-lt"/>
                <a:ea typeface="+mj-ea"/>
                <a:cs typeface="+mj-cs"/>
              </a:rPr>
              <a:t>mini-grids </a:t>
            </a:r>
            <a:r>
              <a:rPr lang="en-GB" sz="1600" dirty="0">
                <a:latin typeface="+mj-lt"/>
                <a:ea typeface="+mj-ea"/>
                <a:cs typeface="+mj-cs"/>
              </a:rPr>
              <a:t>or between the main </a:t>
            </a:r>
            <a:r>
              <a:rPr lang="en-GB" sz="1600" dirty="0" smtClean="0">
                <a:latin typeface="+mj-lt"/>
                <a:ea typeface="+mj-ea"/>
                <a:cs typeface="+mj-cs"/>
              </a:rPr>
              <a:t>grid </a:t>
            </a:r>
            <a:r>
              <a:rPr lang="en-GB" sz="1600" dirty="0">
                <a:latin typeface="+mj-lt"/>
                <a:ea typeface="+mj-ea"/>
                <a:cs typeface="+mj-cs"/>
              </a:rPr>
              <a:t>and grid-connected systems may be appropriate, particularly if a uniform tariff is applied. </a:t>
            </a:r>
            <a:r>
              <a:rPr lang="en-GB" sz="1600" dirty="0" smtClean="0">
                <a:latin typeface="+mj-lt"/>
                <a:ea typeface="+mj-ea"/>
                <a:cs typeface="+mj-cs"/>
              </a:rPr>
              <a:t> </a:t>
            </a:r>
            <a:endParaRPr lang="en-GB" sz="1600" dirty="0">
              <a:latin typeface="+mj-lt"/>
              <a:ea typeface="+mj-ea"/>
              <a:cs typeface="+mj-cs"/>
            </a:endParaRPr>
          </a:p>
          <a:p>
            <a:endParaRPr lang="en-GB" sz="1600" dirty="0"/>
          </a:p>
          <a:p>
            <a:r>
              <a:rPr lang="en-GB" sz="1600" b="1" i="1" dirty="0">
                <a:solidFill>
                  <a:schemeClr val="accent1">
                    <a:lumMod val="75000"/>
                  </a:schemeClr>
                </a:solidFill>
              </a:rPr>
              <a:t>Non-Financial </a:t>
            </a:r>
            <a:r>
              <a:rPr lang="en-GB" sz="1600" b="1" i="1" dirty="0" smtClean="0">
                <a:solidFill>
                  <a:schemeClr val="accent1">
                    <a:lumMod val="75000"/>
                  </a:schemeClr>
                </a:solidFill>
                <a:latin typeface="+mj-lt"/>
                <a:ea typeface="+mj-ea"/>
                <a:cs typeface="+mj-cs"/>
              </a:rPr>
              <a:t>Interventions</a:t>
            </a:r>
            <a:r>
              <a:rPr lang="en-GB" sz="1600" i="1" dirty="0"/>
              <a:t>: </a:t>
            </a:r>
            <a:r>
              <a:rPr lang="en-GB" sz="1600" dirty="0">
                <a:latin typeface="+mj-lt"/>
                <a:ea typeface="+mj-ea"/>
                <a:cs typeface="+mj-cs"/>
              </a:rPr>
              <a:t>National energy planning and sharing of market information are key to establishing the planned extent and timescales for grid extension and hence the scope for grid-connected </a:t>
            </a:r>
            <a:r>
              <a:rPr lang="en-GB" sz="1600" dirty="0" smtClean="0">
                <a:latin typeface="+mj-lt"/>
                <a:ea typeface="+mj-ea"/>
                <a:cs typeface="+mj-cs"/>
              </a:rPr>
              <a:t>mini-grids</a:t>
            </a:r>
            <a:r>
              <a:rPr lang="en-GB" sz="1600" dirty="0">
                <a:latin typeface="+mj-lt"/>
                <a:ea typeface="+mj-ea"/>
                <a:cs typeface="+mj-cs"/>
              </a:rPr>
              <a:t>. Institutional restructuring, regulatory reform and policy and target-setting may all be required to create the framework for grid-connected </a:t>
            </a:r>
            <a:r>
              <a:rPr lang="en-GB" sz="1600" dirty="0" smtClean="0">
                <a:latin typeface="+mj-lt"/>
                <a:ea typeface="+mj-ea"/>
                <a:cs typeface="+mj-cs"/>
              </a:rPr>
              <a:t>mini-grids </a:t>
            </a:r>
            <a:r>
              <a:rPr lang="en-GB" sz="1600" dirty="0">
                <a:latin typeface="+mj-lt"/>
                <a:ea typeface="+mj-ea"/>
                <a:cs typeface="+mj-cs"/>
              </a:rPr>
              <a:t>to be developed and establishment of technical standards is vital for enabling grid-connected </a:t>
            </a:r>
            <a:r>
              <a:rPr lang="en-GB" sz="1600" dirty="0" smtClean="0">
                <a:latin typeface="+mj-lt"/>
                <a:ea typeface="+mj-ea"/>
                <a:cs typeface="+mj-cs"/>
              </a:rPr>
              <a:t>mini-grids</a:t>
            </a:r>
            <a:r>
              <a:rPr lang="en-GB" sz="1600" dirty="0">
                <a:latin typeface="+mj-lt"/>
                <a:ea typeface="+mj-ea"/>
                <a:cs typeface="+mj-cs"/>
              </a:rPr>
              <a:t>. Capacity building or technical assistance may be beneficial where potential developers or those (such as municipalities or user cooperatives) expected to take on responsibility distribution system operation lack capabilities. User awareness raising and demand promotion are often essential to increase revenues and make </a:t>
            </a:r>
            <a:r>
              <a:rPr lang="en-GB" sz="1600" dirty="0" smtClean="0">
                <a:latin typeface="+mj-lt"/>
                <a:ea typeface="+mj-ea"/>
                <a:cs typeface="+mj-cs"/>
              </a:rPr>
              <a:t>mini-grids </a:t>
            </a:r>
            <a:r>
              <a:rPr lang="en-GB" sz="1600" dirty="0">
                <a:latin typeface="+mj-lt"/>
                <a:ea typeface="+mj-ea"/>
                <a:cs typeface="+mj-cs"/>
              </a:rPr>
              <a:t>economically sustainable.  </a:t>
            </a:r>
          </a:p>
          <a:p>
            <a:endParaRPr lang="en-GB" sz="1600" dirty="0"/>
          </a:p>
          <a:p>
            <a:endParaRPr lang="en-GB" sz="1600" dirty="0">
              <a:latin typeface="+mj-lt"/>
              <a:ea typeface="+mj-ea"/>
              <a:cs typeface="+mj-cs"/>
            </a:endParaRPr>
          </a:p>
        </p:txBody>
      </p:sp>
      <p:sp>
        <p:nvSpPr>
          <p:cNvPr id="3" name="TextBox 2">
            <a:hlinkClick r:id="rId2" action="ppaction://hlinksldjump"/>
          </p:cNvPr>
          <p:cNvSpPr txBox="1"/>
          <p:nvPr/>
        </p:nvSpPr>
        <p:spPr>
          <a:xfrm>
            <a:off x="10802682" y="572264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4" action="ppaction://hlinksldjump"/>
              </a:rPr>
              <a:t>NEXT</a:t>
            </a:r>
            <a:endParaRPr lang="en-GB" b="1" dirty="0"/>
          </a:p>
        </p:txBody>
      </p:sp>
      <p:sp>
        <p:nvSpPr>
          <p:cNvPr id="7" name="TextBox 6"/>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5" action="ppaction://hlinksldjump"/>
              </a:rPr>
              <a:t>PREVIOUS</a:t>
            </a:r>
            <a:endParaRPr lang="en-GB" dirty="0"/>
          </a:p>
        </p:txBody>
      </p:sp>
      <p:sp>
        <p:nvSpPr>
          <p:cNvPr id="9" name="TextBox 8">
            <a:hlinkClick r:id="rId2" action="ppaction://hlinksldjump"/>
          </p:cNvPr>
          <p:cNvSpPr txBox="1"/>
          <p:nvPr/>
        </p:nvSpPr>
        <p:spPr>
          <a:xfrm>
            <a:off x="10806009" y="5363370"/>
            <a:ext cx="138599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pic>
        <p:nvPicPr>
          <p:cNvPr id="10" name="Picture 9" descr="stadt.jpg"/>
          <p:cNvPicPr>
            <a:picLocks noChangeAspect="1"/>
          </p:cNvPicPr>
          <p:nvPr/>
        </p:nvPicPr>
        <p:blipFill>
          <a:blip r:embed="rId7" cstate="screen"/>
          <a:srcRect/>
          <a:stretch>
            <a:fillRect/>
          </a:stretch>
        </p:blipFill>
        <p:spPr>
          <a:xfrm>
            <a:off x="4040886" y="5058918"/>
            <a:ext cx="3598164" cy="1799082"/>
          </a:xfrm>
          <a:prstGeom prst="rect">
            <a:avLst/>
          </a:prstGeom>
        </p:spPr>
      </p:pic>
    </p:spTree>
    <p:extLst>
      <p:ext uri="{BB962C8B-B14F-4D97-AF65-F5344CB8AC3E}">
        <p14:creationId xmlns:p14="http://schemas.microsoft.com/office/powerpoint/2010/main" val="26243397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24355"/>
            <a:ext cx="11752119" cy="6109365"/>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Grid–Connected Mini-grid </a:t>
            </a:r>
            <a:r>
              <a:rPr lang="en-GB" sz="4000" b="1" dirty="0">
                <a:solidFill>
                  <a:schemeClr val="accent1">
                    <a:lumMod val="75000"/>
                  </a:schemeClr>
                </a:solidFill>
                <a:latin typeface="+mj-lt"/>
                <a:ea typeface="+mj-ea"/>
                <a:cs typeface="+mj-cs"/>
              </a:rPr>
              <a:t>or Distribution </a:t>
            </a:r>
            <a:r>
              <a:rPr lang="en-GB" sz="4000" b="1" dirty="0" smtClean="0">
                <a:solidFill>
                  <a:schemeClr val="accent1">
                    <a:lumMod val="75000"/>
                  </a:schemeClr>
                </a:solidFill>
                <a:latin typeface="+mj-lt"/>
                <a:ea typeface="+mj-ea"/>
                <a:cs typeface="+mj-cs"/>
              </a:rPr>
              <a:t>System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Disadvantages (</a:t>
            </a:r>
            <a:r>
              <a:rPr lang="en-GB" sz="1600" b="1" i="1" dirty="0" err="1">
                <a:solidFill>
                  <a:schemeClr val="accent1">
                    <a:lumMod val="75000"/>
                  </a:schemeClr>
                </a:solidFill>
                <a:latin typeface="+mj-lt"/>
                <a:ea typeface="+mj-ea"/>
                <a:cs typeface="+mj-cs"/>
              </a:rPr>
              <a:t>inc</a:t>
            </a:r>
            <a:r>
              <a:rPr lang="en-GB" sz="1600" b="1" i="1" dirty="0">
                <a:solidFill>
                  <a:schemeClr val="accent1">
                    <a:lumMod val="75000"/>
                  </a:schemeClr>
                </a:solidFill>
                <a:latin typeface="+mj-lt"/>
                <a:ea typeface="+mj-ea"/>
                <a:cs typeface="+mj-cs"/>
              </a:rPr>
              <a:t> level of electricity provided)</a:t>
            </a:r>
          </a:p>
          <a:p>
            <a:pPr>
              <a:spcBef>
                <a:spcPts val="600"/>
              </a:spcBef>
            </a:pPr>
            <a:r>
              <a:rPr lang="en-GB" sz="1600" dirty="0" smtClean="0">
                <a:latin typeface="+mj-lt"/>
                <a:ea typeface="+mj-ea"/>
                <a:cs typeface="+mj-cs"/>
              </a:rPr>
              <a:t>mini-grids </a:t>
            </a:r>
            <a:r>
              <a:rPr lang="en-GB" sz="1600" dirty="0">
                <a:latin typeface="+mj-lt"/>
                <a:ea typeface="+mj-ea"/>
                <a:cs typeface="+mj-cs"/>
              </a:rPr>
              <a:t>are particularly appropriate for relatively densely populated areas with higher demand levels (with off-grid systems providing the best solutions for sparsely populated low-demand areas). For </a:t>
            </a:r>
            <a:r>
              <a:rPr lang="en-GB" sz="1600" dirty="0" smtClean="0">
                <a:latin typeface="+mj-lt"/>
                <a:ea typeface="+mj-ea"/>
                <a:cs typeface="+mj-cs"/>
              </a:rPr>
              <a:t>mini-grids </a:t>
            </a:r>
            <a:r>
              <a:rPr lang="en-GB" sz="1600" dirty="0">
                <a:latin typeface="+mj-lt"/>
                <a:ea typeface="+mj-ea"/>
                <a:cs typeface="+mj-cs"/>
              </a:rPr>
              <a:t>to be grid connected they must also be relatively close to the existing grid system. In theory </a:t>
            </a:r>
            <a:r>
              <a:rPr lang="en-GB" sz="1600" dirty="0" smtClean="0">
                <a:latin typeface="+mj-lt"/>
                <a:ea typeface="+mj-ea"/>
                <a:cs typeface="+mj-cs"/>
              </a:rPr>
              <a:t>mini-grids </a:t>
            </a:r>
            <a:r>
              <a:rPr lang="en-GB" sz="1600" dirty="0">
                <a:latin typeface="+mj-lt"/>
                <a:ea typeface="+mj-ea"/>
                <a:cs typeface="+mj-cs"/>
              </a:rPr>
              <a:t>should only be the best option where the costs of infrastructure to connect to the grid system out-balance the economies of scale from large-scale centralized generation and pooling demand. Connection to the main grid system allows import and export of electricity and so enables the </a:t>
            </a:r>
            <a:r>
              <a:rPr lang="en-GB" sz="1600" dirty="0" smtClean="0">
                <a:latin typeface="+mj-lt"/>
                <a:ea typeface="+mj-ea"/>
                <a:cs typeface="+mj-cs"/>
              </a:rPr>
              <a:t>mini-grid </a:t>
            </a:r>
            <a:r>
              <a:rPr lang="en-GB" sz="1600" dirty="0">
                <a:latin typeface="+mj-lt"/>
                <a:ea typeface="+mj-ea"/>
                <a:cs typeface="+mj-cs"/>
              </a:rPr>
              <a:t>to access these economies of scale and (provided the grid itself is reliable) supports higher levels of quality and reliability – however it also requires construction of connection infrastructure and compliance with grid technical standards. Grid-connected </a:t>
            </a:r>
            <a:r>
              <a:rPr lang="en-GB" sz="1600" dirty="0" smtClean="0">
                <a:latin typeface="+mj-lt"/>
                <a:ea typeface="+mj-ea"/>
                <a:cs typeface="+mj-cs"/>
              </a:rPr>
              <a:t>mini-grids </a:t>
            </a:r>
            <a:r>
              <a:rPr lang="en-GB" sz="1600" dirty="0">
                <a:latin typeface="+mj-lt"/>
                <a:ea typeface="+mj-ea"/>
                <a:cs typeface="+mj-cs"/>
              </a:rPr>
              <a:t>can therefore be seen primarily as an alternative to grid extension, with the main differentiator being the ownership and/or management model. If a source of energy for generation exists in an area beyond the extent of the grid, it may provide an opportunity for a </a:t>
            </a:r>
            <a:r>
              <a:rPr lang="en-GB" sz="1600" dirty="0" smtClean="0">
                <a:latin typeface="+mj-lt"/>
                <a:ea typeface="+mj-ea"/>
                <a:cs typeface="+mj-cs"/>
              </a:rPr>
              <a:t>mini-grid </a:t>
            </a:r>
            <a:r>
              <a:rPr lang="en-GB" sz="1600" dirty="0">
                <a:latin typeface="+mj-lt"/>
                <a:ea typeface="+mj-ea"/>
                <a:cs typeface="+mj-cs"/>
              </a:rPr>
              <a:t>to be developed to supply local users, and connected to the grid, more quickly than the grid itself would be extended. Management of distribution by the central grid company should provide organisational economies of scale, but in practice separate ownership or management of a local distribution system may </a:t>
            </a:r>
            <a:r>
              <a:rPr lang="en-GB" sz="1600" dirty="0" smtClean="0">
                <a:latin typeface="+mj-lt"/>
                <a:ea typeface="+mj-ea"/>
                <a:cs typeface="+mj-cs"/>
              </a:rPr>
              <a:t>increase </a:t>
            </a:r>
            <a:r>
              <a:rPr lang="en-GB" sz="1600" dirty="0">
                <a:latin typeface="+mj-lt"/>
                <a:ea typeface="+mj-ea"/>
                <a:cs typeface="+mj-cs"/>
              </a:rPr>
              <a:t>organisational </a:t>
            </a:r>
            <a:r>
              <a:rPr lang="en-GB" sz="1600" dirty="0" smtClean="0">
                <a:latin typeface="+mj-lt"/>
                <a:ea typeface="+mj-ea"/>
                <a:cs typeface="+mj-cs"/>
              </a:rPr>
              <a:t>efficiency </a:t>
            </a:r>
            <a:r>
              <a:rPr lang="en-GB" sz="1600" dirty="0">
                <a:latin typeface="+mj-lt"/>
                <a:ea typeface="+mj-ea"/>
                <a:cs typeface="+mj-cs"/>
              </a:rPr>
              <a:t>and allow an electricity service which is more responsive to users and their needs than that provided by the national grid company.</a:t>
            </a:r>
          </a:p>
          <a:p>
            <a:endParaRPr lang="en-GB" sz="1600" dirty="0" smtClean="0">
              <a:latin typeface="+mj-lt"/>
              <a:ea typeface="+mj-ea"/>
              <a:cs typeface="+mj-cs"/>
            </a:endParaRPr>
          </a:p>
          <a:p>
            <a:r>
              <a:rPr lang="en-GB" sz="1600" dirty="0" smtClean="0">
                <a:latin typeface="+mj-lt"/>
                <a:ea typeface="+mj-ea"/>
                <a:cs typeface="+mj-cs"/>
              </a:rPr>
              <a:t>Grid-connected mini-grids </a:t>
            </a:r>
            <a:r>
              <a:rPr lang="en-GB" sz="1600" dirty="0">
                <a:latin typeface="+mj-lt"/>
                <a:ea typeface="+mj-ea"/>
                <a:cs typeface="+mj-cs"/>
              </a:rPr>
              <a:t>can, in theory, provide any level of electricity supply, but in most cases if the investment is made for grid connection and associated standards are met, they  provide a grid-equivalent service, meeting all household, commercial, industrial and community requirements (Tier 5). (If the grid system itself is over-stretched with inadequate generation; or insufficiently robust or poorly maintained transmission and distribution systems reliability and quality of supply may deteriorate so that while users have </a:t>
            </a:r>
            <a:r>
              <a:rPr lang="en-GB" sz="1600">
                <a:latin typeface="+mj-lt"/>
                <a:ea typeface="+mj-ea"/>
                <a:cs typeface="+mj-cs"/>
              </a:rPr>
              <a:t>a </a:t>
            </a:r>
            <a:r>
              <a:rPr lang="en-GB" sz="1600" smtClean="0">
                <a:latin typeface="+mj-lt"/>
                <a:ea typeface="+mj-ea"/>
                <a:cs typeface="+mj-cs"/>
              </a:rPr>
              <a:t/>
            </a:r>
            <a:br>
              <a:rPr lang="en-GB" sz="1600" smtClean="0">
                <a:latin typeface="+mj-lt"/>
                <a:ea typeface="+mj-ea"/>
                <a:cs typeface="+mj-cs"/>
              </a:rPr>
            </a:br>
            <a:r>
              <a:rPr lang="en-GB" sz="1600" smtClean="0">
                <a:latin typeface="+mj-lt"/>
                <a:ea typeface="+mj-ea"/>
                <a:cs typeface="+mj-cs"/>
              </a:rPr>
              <a:t>physical </a:t>
            </a:r>
            <a:r>
              <a:rPr lang="en-GB" sz="1600" dirty="0">
                <a:latin typeface="+mj-lt"/>
                <a:ea typeface="+mj-ea"/>
                <a:cs typeface="+mj-cs"/>
              </a:rPr>
              <a:t>connection, they may not in fact have reliable access to electricity (bringing the supply Tier 3 or lower). To the </a:t>
            </a:r>
            <a:r>
              <a:rPr lang="en-GB" sz="1600">
                <a:latin typeface="+mj-lt"/>
                <a:ea typeface="+mj-ea"/>
                <a:cs typeface="+mj-cs"/>
              </a:rPr>
              <a:t>extent </a:t>
            </a:r>
            <a:r>
              <a:rPr lang="en-GB" sz="1600" smtClean="0">
                <a:latin typeface="+mj-lt"/>
                <a:ea typeface="+mj-ea"/>
                <a:cs typeface="+mj-cs"/>
              </a:rPr>
              <a:t/>
            </a:r>
            <a:br>
              <a:rPr lang="en-GB" sz="1600" smtClean="0">
                <a:latin typeface="+mj-lt"/>
                <a:ea typeface="+mj-ea"/>
                <a:cs typeface="+mj-cs"/>
              </a:rPr>
            </a:br>
            <a:r>
              <a:rPr lang="en-GB" sz="1600" smtClean="0">
                <a:latin typeface="+mj-lt"/>
                <a:ea typeface="+mj-ea"/>
                <a:cs typeface="+mj-cs"/>
              </a:rPr>
              <a:t>that a </a:t>
            </a:r>
            <a:r>
              <a:rPr lang="en-GB" sz="1600" dirty="0" smtClean="0">
                <a:latin typeface="+mj-lt"/>
                <a:ea typeface="+mj-ea"/>
                <a:cs typeface="+mj-cs"/>
              </a:rPr>
              <a:t>grid-connected mini-grid </a:t>
            </a:r>
            <a:r>
              <a:rPr lang="en-GB" sz="1600" dirty="0">
                <a:latin typeface="+mj-lt"/>
                <a:ea typeface="+mj-ea"/>
                <a:cs typeface="+mj-cs"/>
              </a:rPr>
              <a:t>draws on electricity from the grid its construction should be coupled with development of </a:t>
            </a:r>
            <a:r>
              <a:rPr lang="en-GB" sz="1600" dirty="0" smtClean="0">
                <a:latin typeface="+mj-lt"/>
                <a:ea typeface="+mj-ea"/>
                <a:cs typeface="+mj-cs"/>
              </a:rPr>
              <a:t>                           additional </a:t>
            </a:r>
            <a:r>
              <a:rPr lang="en-GB" sz="1600" dirty="0">
                <a:latin typeface="+mj-lt"/>
                <a:ea typeface="+mj-ea"/>
                <a:cs typeface="+mj-cs"/>
              </a:rPr>
              <a:t>centralized </a:t>
            </a:r>
            <a:r>
              <a:rPr lang="en-GB" sz="1600" dirty="0" smtClean="0">
                <a:latin typeface="+mj-lt"/>
                <a:ea typeface="+mj-ea"/>
                <a:cs typeface="+mj-cs"/>
              </a:rPr>
              <a:t>generation </a:t>
            </a:r>
            <a:r>
              <a:rPr lang="en-GB" sz="1600" dirty="0">
                <a:latin typeface="+mj-lt"/>
                <a:ea typeface="+mj-ea"/>
                <a:cs typeface="+mj-cs"/>
              </a:rPr>
              <a:t>capacity to support the resulting additional demand. </a:t>
            </a:r>
          </a:p>
        </p:txBody>
      </p:sp>
      <p:sp>
        <p:nvSpPr>
          <p:cNvPr id="6" name="TextBox 5"/>
          <p:cNvSpPr txBox="1"/>
          <p:nvPr/>
        </p:nvSpPr>
        <p:spPr>
          <a:xfrm>
            <a:off x="245480" y="6325947"/>
            <a:ext cx="9875951" cy="276999"/>
          </a:xfrm>
          <a:prstGeom prst="rect">
            <a:avLst/>
          </a:prstGeom>
          <a:noFill/>
        </p:spPr>
        <p:txBody>
          <a:bodyPr wrap="square" rtlCol="0">
            <a:spAutoFit/>
          </a:bodyPr>
          <a:lstStyle/>
          <a:p>
            <a:r>
              <a:rPr lang="en-GB" sz="1200" baseline="30000" dirty="0" smtClean="0">
                <a:latin typeface="+mj-lt"/>
              </a:rPr>
              <a:t>1</a:t>
            </a:r>
            <a:r>
              <a:rPr lang="en-GB" sz="1200" dirty="0" smtClean="0">
                <a:latin typeface="+mj-lt"/>
              </a:rPr>
              <a:t>Under </a:t>
            </a:r>
            <a:r>
              <a:rPr lang="en-GB" sz="1200" dirty="0">
                <a:latin typeface="+mj-lt"/>
              </a:rPr>
              <a:t>the </a:t>
            </a:r>
            <a:r>
              <a:rPr lang="en-GB" sz="1200" dirty="0" err="1">
                <a:latin typeface="+mj-lt"/>
              </a:rPr>
              <a:t>SEforAll</a:t>
            </a:r>
            <a:r>
              <a:rPr lang="en-GB" sz="1200" dirty="0">
                <a:latin typeface="+mj-lt"/>
              </a:rPr>
              <a:t> Multi-Tier Tracking Framework http://gtf.esmap.org/downloads, where Tier 5 is the highest </a:t>
            </a:r>
            <a:r>
              <a:rPr lang="en-GB" sz="1200" dirty="0" smtClean="0">
                <a:latin typeface="+mj-lt"/>
              </a:rPr>
              <a:t>and </a:t>
            </a:r>
            <a:r>
              <a:rPr lang="en-GB" sz="1200" dirty="0">
                <a:latin typeface="+mj-lt"/>
              </a:rPr>
              <a:t>Tier 1 the lowest level of electricity </a:t>
            </a:r>
            <a:r>
              <a:rPr lang="en-GB" sz="1200">
                <a:latin typeface="+mj-lt"/>
              </a:rPr>
              <a:t>supply</a:t>
            </a:r>
            <a:r>
              <a:rPr lang="en-GB" sz="1200" smtClean="0">
                <a:latin typeface="+mj-lt"/>
              </a:rPr>
              <a:t>.</a:t>
            </a:r>
            <a:endParaRPr lang="en-GB" dirty="0"/>
          </a:p>
        </p:txBody>
      </p:sp>
      <p:sp>
        <p:nvSpPr>
          <p:cNvPr id="4" name="TextBox 3">
            <a:hlinkClick r:id="rId2" action="ppaction://hlinksldjump"/>
          </p:cNvPr>
          <p:cNvSpPr txBox="1"/>
          <p:nvPr/>
        </p:nvSpPr>
        <p:spPr>
          <a:xfrm>
            <a:off x="10788316"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7" name="TextBox 6"/>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4"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5" action="ppaction://hlinksldjump"/>
              </a:rPr>
              <a:t>PREVIOUS</a:t>
            </a:r>
            <a:endParaRPr lang="en-GB" dirty="0"/>
          </a:p>
        </p:txBody>
      </p:sp>
      <p:sp>
        <p:nvSpPr>
          <p:cNvPr id="11" name="TextBox 10">
            <a:hlinkClick r:id="rId2" action="ppaction://hlinksldjump"/>
          </p:cNvPr>
          <p:cNvSpPr txBox="1"/>
          <p:nvPr/>
        </p:nvSpPr>
        <p:spPr>
          <a:xfrm>
            <a:off x="10806009" y="5363370"/>
            <a:ext cx="138599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39103091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3288" y="-54895"/>
            <a:ext cx="11752119" cy="7155805"/>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Grid–Connected Mini-grid </a:t>
            </a:r>
            <a:r>
              <a:rPr lang="en-GB" sz="4000" b="1" dirty="0">
                <a:solidFill>
                  <a:schemeClr val="accent1">
                    <a:lumMod val="75000"/>
                  </a:schemeClr>
                </a:solidFill>
                <a:latin typeface="+mj-lt"/>
                <a:ea typeface="+mj-ea"/>
                <a:cs typeface="+mj-cs"/>
              </a:rPr>
              <a:t>or Distribution System </a:t>
            </a:r>
          </a:p>
          <a:p>
            <a:endParaRPr lang="en-GB" sz="800" b="1" dirty="0">
              <a:solidFill>
                <a:schemeClr val="accent1">
                  <a:lumMod val="75000"/>
                </a:schemeClr>
              </a:solidFill>
              <a:latin typeface="+mj-lt"/>
            </a:endParaRPr>
          </a:p>
          <a:p>
            <a:endParaRPr lang="en-GB" sz="8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indent="-285750">
              <a:spcBef>
                <a:spcPts val="600"/>
              </a:spcBef>
              <a:buFont typeface="Arial" panose="020B0604020202020204" pitchFamily="34" charset="0"/>
              <a:buChar char="•"/>
            </a:pPr>
            <a:r>
              <a:rPr lang="en-GB" sz="1600" dirty="0">
                <a:latin typeface="+mj-lt"/>
                <a:ea typeface="+mj-ea"/>
                <a:cs typeface="+mj-cs"/>
              </a:rPr>
              <a:t>ARE. 2014. Hybrid Mini-Grids for Rural Electrification - Lessons Learned </a:t>
            </a:r>
            <a:r>
              <a:rPr lang="en-GB" sz="1600" dirty="0">
                <a:latin typeface="+mj-lt"/>
                <a:ea typeface="+mj-ea"/>
                <a:cs typeface="+mj-cs"/>
                <a:hlinkClick r:id="rId2"/>
              </a:rPr>
              <a:t>https://</a:t>
            </a:r>
            <a:r>
              <a:rPr lang="en-GB" sz="1600" dirty="0" smtClean="0">
                <a:latin typeface="+mj-lt"/>
                <a:ea typeface="+mj-ea"/>
                <a:cs typeface="+mj-cs"/>
                <a:hlinkClick r:id="rId2"/>
              </a:rPr>
              <a:t>ruralelec.org/sites/default/files/hybrid_mini-grids_for_rural_electrification_2014.pdf</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smtClean="0">
                <a:latin typeface="+mj-lt"/>
                <a:ea typeface="+mj-ea"/>
                <a:cs typeface="+mj-cs"/>
              </a:rPr>
              <a:t>Barnes</a:t>
            </a:r>
            <a:r>
              <a:rPr lang="en-GB" sz="1600" dirty="0">
                <a:latin typeface="+mj-lt"/>
                <a:ea typeface="+mj-ea"/>
                <a:cs typeface="+mj-cs"/>
              </a:rPr>
              <a:t>, D. (2007). The Challenge of Rural Electrification: Strategies for Developing Countries. Book Chapter. </a:t>
            </a:r>
            <a:r>
              <a:rPr lang="en-GB" sz="1600" dirty="0">
                <a:latin typeface="+mj-lt"/>
                <a:ea typeface="+mj-ea"/>
                <a:cs typeface="+mj-cs"/>
                <a:hlinkClick r:id="rId3"/>
              </a:rPr>
              <a:t>https://</a:t>
            </a:r>
            <a:r>
              <a:rPr lang="en-GB" sz="1600" dirty="0" smtClean="0">
                <a:latin typeface="+mj-lt"/>
                <a:ea typeface="+mj-ea"/>
                <a:cs typeface="+mj-cs"/>
                <a:hlinkClick r:id="rId3"/>
              </a:rPr>
              <a:t>books.google.co.uk/books?id=iOBi17Pr3fIC&amp;printsec=frontcover&amp;source=gbs_ge_summary_r&amp;cad=0#v=onepage&amp;q&amp;f=false</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smtClean="0">
                <a:latin typeface="+mj-lt"/>
                <a:ea typeface="+mj-ea"/>
                <a:cs typeface="+mj-cs"/>
              </a:rPr>
              <a:t>ESMAP </a:t>
            </a:r>
            <a:r>
              <a:rPr lang="en-GB" sz="1600" dirty="0">
                <a:latin typeface="+mj-lt"/>
                <a:ea typeface="+mj-ea"/>
                <a:cs typeface="+mj-cs"/>
              </a:rPr>
              <a:t>(2005), Meeting the Challenge of Rural Electrification in Developing Nations: The Experience of Successful Programs </a:t>
            </a:r>
            <a:r>
              <a:rPr lang="en-GB" sz="1600" dirty="0">
                <a:latin typeface="+mj-lt"/>
                <a:ea typeface="+mj-ea"/>
                <a:cs typeface="+mj-cs"/>
                <a:hlinkClick r:id="rId4"/>
              </a:rPr>
              <a:t>https://</a:t>
            </a:r>
            <a:r>
              <a:rPr lang="en-GB" sz="1600" dirty="0" smtClean="0">
                <a:latin typeface="+mj-lt"/>
                <a:ea typeface="+mj-ea"/>
                <a:cs typeface="+mj-cs"/>
                <a:hlinkClick r:id="rId4"/>
              </a:rPr>
              <a:t>static.globalinnovationexchange.org/s3fs-public/asset/document/Meeting0the0Ch10Discussion0Version0.pdf?q3Tol9Bdn4yH4J43t3P9t3hq5lh6ZipT</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smtClean="0">
                <a:latin typeface="+mj-lt"/>
                <a:ea typeface="+mj-ea"/>
                <a:cs typeface="+mj-cs"/>
              </a:rPr>
              <a:t>EUEI </a:t>
            </a:r>
            <a:r>
              <a:rPr lang="en-GB" sz="1600" dirty="0">
                <a:latin typeface="+mj-lt"/>
                <a:ea typeface="+mj-ea"/>
                <a:cs typeface="+mj-cs"/>
              </a:rPr>
              <a:t>PDF (2014), Mini-grid Policy Toolkit: Policy and Business Frameworks for Successful Mini-grid Roll-outs </a:t>
            </a:r>
            <a:r>
              <a:rPr lang="en-GB" sz="1600" dirty="0">
                <a:latin typeface="+mj-lt"/>
                <a:ea typeface="+mj-ea"/>
                <a:cs typeface="+mj-cs"/>
                <a:hlinkClick r:id="rId5"/>
              </a:rPr>
              <a:t>http://www.euei-pdf.org/sites/default/files/field_publication_file/RECP_MiniGrid_Policy_Toolkit_1pageview_%</a:t>
            </a:r>
            <a:r>
              <a:rPr lang="en-GB" sz="1600" dirty="0" smtClean="0">
                <a:latin typeface="+mj-lt"/>
                <a:ea typeface="+mj-ea"/>
                <a:cs typeface="+mj-cs"/>
                <a:hlinkClick r:id="rId5"/>
              </a:rPr>
              <a:t>28pdf%2C_17.6MB%2C_EN_0.pdf</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smtClean="0">
                <a:latin typeface="+mj-lt"/>
                <a:ea typeface="+mj-ea"/>
                <a:cs typeface="+mj-cs"/>
              </a:rPr>
              <a:t>IRENA </a:t>
            </a:r>
            <a:r>
              <a:rPr lang="en-GB" sz="1600" dirty="0">
                <a:latin typeface="+mj-lt"/>
                <a:ea typeface="+mj-ea"/>
                <a:cs typeface="+mj-cs"/>
              </a:rPr>
              <a:t>(2016), Innovation Outlook: Renewable Mini-grids, International Renewable Energy Agency, Abu Dhabi </a:t>
            </a:r>
            <a:r>
              <a:rPr lang="en-GB" sz="1600" dirty="0">
                <a:latin typeface="+mj-lt"/>
                <a:ea typeface="+mj-ea"/>
                <a:cs typeface="+mj-cs"/>
                <a:hlinkClick r:id="rId6"/>
              </a:rPr>
              <a:t>http://</a:t>
            </a:r>
            <a:r>
              <a:rPr lang="en-GB" sz="1600" dirty="0" smtClean="0">
                <a:latin typeface="+mj-lt"/>
                <a:ea typeface="+mj-ea"/>
                <a:cs typeface="+mj-cs"/>
                <a:hlinkClick r:id="rId6"/>
              </a:rPr>
              <a:t>www.irena.org/DocumentDownloads/Publications/IRENA_Innovation_Outlook_Minigrids_2016.pdf</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smtClean="0">
                <a:latin typeface="+mj-lt"/>
                <a:ea typeface="+mj-ea"/>
                <a:cs typeface="+mj-cs"/>
              </a:rPr>
              <a:t>IRENA </a:t>
            </a:r>
            <a:r>
              <a:rPr lang="en-GB" sz="1600" dirty="0">
                <a:latin typeface="+mj-lt"/>
                <a:ea typeface="+mj-ea"/>
                <a:cs typeface="+mj-cs"/>
              </a:rPr>
              <a:t>(2016), Policies and regulations to support renewable energy mini-grid </a:t>
            </a:r>
            <a:r>
              <a:rPr lang="en-GB" sz="1600" dirty="0">
                <a:latin typeface="+mj-lt"/>
                <a:ea typeface="+mj-ea"/>
                <a:cs typeface="+mj-cs"/>
                <a:hlinkClick r:id="rId7"/>
              </a:rPr>
              <a:t>http://</a:t>
            </a:r>
            <a:r>
              <a:rPr lang="en-GB" sz="1600" dirty="0" smtClean="0">
                <a:latin typeface="+mj-lt"/>
                <a:ea typeface="+mj-ea"/>
                <a:cs typeface="+mj-cs"/>
                <a:hlinkClick r:id="rId7"/>
              </a:rPr>
              <a:t>www.irena.org/DocumentDownloads/Publications/IRENA_Policies_Regulations_minigrids_2016.pdf</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err="1" smtClean="0">
                <a:latin typeface="+mj-lt"/>
                <a:ea typeface="+mj-ea"/>
                <a:cs typeface="+mj-cs"/>
              </a:rPr>
              <a:t>Kaundinya</a:t>
            </a:r>
            <a:r>
              <a:rPr lang="en-GB" sz="1600" dirty="0">
                <a:latin typeface="+mj-lt"/>
                <a:ea typeface="+mj-ea"/>
                <a:cs typeface="+mj-cs"/>
              </a:rPr>
              <a:t>, D. P., </a:t>
            </a:r>
            <a:r>
              <a:rPr lang="en-GB" sz="1600" dirty="0" err="1">
                <a:latin typeface="+mj-lt"/>
                <a:ea typeface="+mj-ea"/>
                <a:cs typeface="+mj-cs"/>
              </a:rPr>
              <a:t>Balachandra</a:t>
            </a:r>
            <a:r>
              <a:rPr lang="en-GB" sz="1600" dirty="0">
                <a:latin typeface="+mj-lt"/>
                <a:ea typeface="+mj-ea"/>
                <a:cs typeface="+mj-cs"/>
              </a:rPr>
              <a:t>, P., &amp; </a:t>
            </a:r>
            <a:r>
              <a:rPr lang="en-GB" sz="1600" dirty="0" err="1">
                <a:latin typeface="+mj-lt"/>
                <a:ea typeface="+mj-ea"/>
                <a:cs typeface="+mj-cs"/>
              </a:rPr>
              <a:t>Ravindranath</a:t>
            </a:r>
            <a:r>
              <a:rPr lang="en-GB" sz="1600" dirty="0">
                <a:latin typeface="+mj-lt"/>
                <a:ea typeface="+mj-ea"/>
                <a:cs typeface="+mj-cs"/>
              </a:rPr>
              <a:t>, N. H. (2009). Grid-connected versus stand-alone energy systems for decentralized power—a review of literature. Renewable and Sustainable Energy Reviews, 13(8), 2041-2050 </a:t>
            </a:r>
            <a:r>
              <a:rPr lang="en-GB" sz="1600" dirty="0">
                <a:latin typeface="+mj-lt"/>
                <a:ea typeface="+mj-ea"/>
                <a:cs typeface="+mj-cs"/>
                <a:hlinkClick r:id="rId8"/>
              </a:rPr>
              <a:t>http://</a:t>
            </a:r>
            <a:r>
              <a:rPr lang="en-GB" sz="1600" dirty="0" smtClean="0">
                <a:latin typeface="+mj-lt"/>
                <a:ea typeface="+mj-ea"/>
                <a:cs typeface="+mj-cs"/>
                <a:hlinkClick r:id="rId8"/>
              </a:rPr>
              <a:t>www.academia.edu/11422615/Grid-connected_versus_stand-alone_energy_systems_for_decentralized_power_A_review_of_literature</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smtClean="0">
                <a:latin typeface="+mj-lt"/>
                <a:ea typeface="+mj-ea"/>
                <a:cs typeface="+mj-cs"/>
              </a:rPr>
              <a:t>NRECA</a:t>
            </a:r>
            <a:r>
              <a:rPr lang="en-GB" sz="1600" dirty="0">
                <a:latin typeface="+mj-lt"/>
                <a:ea typeface="+mj-ea"/>
                <a:cs typeface="+mj-cs"/>
              </a:rPr>
              <a:t>, (Year Unknown), Guides for Electric Cooperative Development and Rural Electrification </a:t>
            </a:r>
            <a:r>
              <a:rPr lang="en-GB" sz="1600" dirty="0" smtClean="0">
                <a:latin typeface="+mj-lt"/>
                <a:ea typeface="+mj-ea"/>
                <a:cs typeface="+mj-cs"/>
              </a:rPr>
              <a:t>                   </a:t>
            </a:r>
            <a:r>
              <a:rPr lang="en-GB" sz="1600" dirty="0" smtClean="0">
                <a:latin typeface="+mj-lt"/>
                <a:ea typeface="+mj-ea"/>
                <a:cs typeface="+mj-cs"/>
                <a:hlinkClick r:id="rId9"/>
              </a:rPr>
              <a:t>http</a:t>
            </a:r>
            <a:r>
              <a:rPr lang="en-GB" sz="1600" dirty="0">
                <a:latin typeface="+mj-lt"/>
                <a:ea typeface="+mj-ea"/>
                <a:cs typeface="+mj-cs"/>
                <a:hlinkClick r:id="rId9"/>
              </a:rPr>
              <a:t>://</a:t>
            </a:r>
            <a:r>
              <a:rPr lang="en-GB" sz="1600" dirty="0" smtClean="0">
                <a:latin typeface="+mj-lt"/>
                <a:ea typeface="+mj-ea"/>
                <a:cs typeface="+mj-cs"/>
                <a:hlinkClick r:id="rId9"/>
              </a:rPr>
              <a:t>www.nrecainternational.coop/wp-content/uploads/2016/11/GuidesforDevelopment.pdf</a:t>
            </a:r>
            <a:endParaRPr lang="en-GB" sz="1600" dirty="0">
              <a:latin typeface="+mj-lt"/>
              <a:ea typeface="+mj-ea"/>
              <a:cs typeface="+mj-cs"/>
            </a:endParaRPr>
          </a:p>
          <a:p>
            <a:pPr marL="285750" indent="-285750">
              <a:spcBef>
                <a:spcPts val="600"/>
              </a:spcBef>
              <a:buFont typeface="Arial" panose="020B0604020202020204" pitchFamily="34" charset="0"/>
              <a:buChar char="•"/>
            </a:pPr>
            <a:r>
              <a:rPr lang="en-GB" sz="1600" dirty="0">
                <a:latin typeface="+mj-lt"/>
                <a:ea typeface="+mj-ea"/>
                <a:cs typeface="+mj-cs"/>
              </a:rPr>
              <a:t>World Bank. 2014. From the Bottom Up. How Small Power Producers and Mini-Grids Can Deliver Electrification </a:t>
            </a:r>
            <a:r>
              <a:rPr lang="en-GB" sz="1600" dirty="0" smtClean="0">
                <a:latin typeface="+mj-lt"/>
                <a:ea typeface="+mj-ea"/>
                <a:cs typeface="+mj-cs"/>
              </a:rPr>
              <a:t>                                            and </a:t>
            </a:r>
            <a:r>
              <a:rPr lang="en-GB" sz="1600" dirty="0">
                <a:latin typeface="+mj-lt"/>
                <a:ea typeface="+mj-ea"/>
                <a:cs typeface="+mj-cs"/>
              </a:rPr>
              <a:t>Renewable Energy in Africa. </a:t>
            </a:r>
            <a:r>
              <a:rPr lang="en-GB" sz="1600" dirty="0">
                <a:latin typeface="+mj-lt"/>
                <a:ea typeface="+mj-ea"/>
                <a:cs typeface="+mj-cs"/>
                <a:hlinkClick r:id="rId10"/>
              </a:rPr>
              <a:t>https://</a:t>
            </a:r>
            <a:r>
              <a:rPr lang="en-GB" sz="1600" dirty="0" smtClean="0">
                <a:latin typeface="+mj-lt"/>
                <a:ea typeface="+mj-ea"/>
                <a:cs typeface="+mj-cs"/>
                <a:hlinkClick r:id="rId10"/>
              </a:rPr>
              <a:t>openknowledge.worldbank.org/handle/10986/16571</a:t>
            </a:r>
            <a:endParaRPr lang="en-GB" sz="1600" dirty="0">
              <a:latin typeface="+mj-lt"/>
              <a:ea typeface="+mj-ea"/>
              <a:cs typeface="+mj-cs"/>
            </a:endParaRPr>
          </a:p>
          <a:p>
            <a:endParaRPr lang="en-GB" sz="1600" dirty="0">
              <a:latin typeface="+mj-lt"/>
              <a:ea typeface="+mj-ea"/>
              <a:cs typeface="+mj-cs"/>
            </a:endParaRPr>
          </a:p>
        </p:txBody>
      </p:sp>
      <p:sp>
        <p:nvSpPr>
          <p:cNvPr id="6" name="TextBox 5">
            <a:hlinkClick r:id="rId11" action="ppaction://hlinksldjump"/>
          </p:cNvPr>
          <p:cNvSpPr txBox="1"/>
          <p:nvPr/>
        </p:nvSpPr>
        <p:spPr>
          <a:xfrm>
            <a:off x="10806009"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2" action="ppaction://hlinksldjump"/>
              </a:rPr>
              <a:t>CATEGORIES</a:t>
            </a:r>
            <a:endParaRPr lang="en-GB" dirty="0"/>
          </a:p>
        </p:txBody>
      </p:sp>
      <p:sp>
        <p:nvSpPr>
          <p:cNvPr id="8" name="TextBox 7">
            <a:hlinkClick r:id="rId11" action="ppaction://hlinksldjump"/>
          </p:cNvPr>
          <p:cNvSpPr txBox="1"/>
          <p:nvPr/>
        </p:nvSpPr>
        <p:spPr>
          <a:xfrm>
            <a:off x="10806009" y="5363370"/>
            <a:ext cx="138599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3" action="ppaction://hlinksldjump"/>
              </a:rPr>
              <a:t>EXAMPLES</a:t>
            </a:r>
            <a:endParaRPr lang="en-GB" dirty="0"/>
          </a:p>
        </p:txBody>
      </p:sp>
      <p:sp>
        <p:nvSpPr>
          <p:cNvPr id="7" name="TextBox 6"/>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13"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14" action="ppaction://hlinksldjump"/>
              </a:rPr>
              <a:t>PREVIOUS</a:t>
            </a:r>
            <a:endParaRPr lang="en-GB" dirty="0"/>
          </a:p>
        </p:txBody>
      </p:sp>
    </p:spTree>
    <p:extLst>
      <p:ext uri="{BB962C8B-B14F-4D97-AF65-F5344CB8AC3E}">
        <p14:creationId xmlns:p14="http://schemas.microsoft.com/office/powerpoint/2010/main" val="31473305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inigrid.jpg"/>
          <p:cNvPicPr>
            <a:picLocks noChangeAspect="1"/>
          </p:cNvPicPr>
          <p:nvPr/>
        </p:nvPicPr>
        <p:blipFill>
          <a:blip r:embed="rId2" cstate="screen"/>
          <a:srcRect/>
          <a:stretch>
            <a:fillRect/>
          </a:stretch>
        </p:blipFill>
        <p:spPr>
          <a:xfrm>
            <a:off x="8335108" y="2217420"/>
            <a:ext cx="3856892" cy="2880360"/>
          </a:xfrm>
          <a:prstGeom prst="rect">
            <a:avLst/>
          </a:prstGeom>
        </p:spPr>
      </p:pic>
      <p:sp>
        <p:nvSpPr>
          <p:cNvPr id="3" name="TextBox 2">
            <a:hlinkClick r:id="rId3" action="ppaction://hlinksldjump"/>
          </p:cNvPr>
          <p:cNvSpPr txBox="1"/>
          <p:nvPr/>
        </p:nvSpPr>
        <p:spPr>
          <a:xfrm>
            <a:off x="10806009" y="6108300"/>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Rectangle 4"/>
          <p:cNvSpPr/>
          <p:nvPr/>
        </p:nvSpPr>
        <p:spPr>
          <a:xfrm>
            <a:off x="219940" y="117040"/>
            <a:ext cx="11752119" cy="707886"/>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Grid–Connected Mini-grid </a:t>
            </a:r>
            <a:r>
              <a:rPr lang="en-GB" sz="4000" b="1" dirty="0">
                <a:solidFill>
                  <a:schemeClr val="accent1">
                    <a:lumMod val="75000"/>
                  </a:schemeClr>
                </a:solidFill>
                <a:latin typeface="+mj-lt"/>
                <a:ea typeface="+mj-ea"/>
                <a:cs typeface="+mj-cs"/>
              </a:rPr>
              <a:t>or Distribution </a:t>
            </a:r>
            <a:r>
              <a:rPr lang="en-GB" sz="4000" b="1" dirty="0" smtClean="0">
                <a:solidFill>
                  <a:schemeClr val="accent1">
                    <a:lumMod val="75000"/>
                  </a:schemeClr>
                </a:solidFill>
                <a:latin typeface="+mj-lt"/>
                <a:ea typeface="+mj-ea"/>
                <a:cs typeface="+mj-cs"/>
              </a:rPr>
              <a:t>System</a:t>
            </a:r>
            <a:endParaRPr lang="en-GB" sz="1600" dirty="0">
              <a:latin typeface="+mj-lt"/>
              <a:ea typeface="+mj-ea"/>
              <a:cs typeface="+mj-cs"/>
            </a:endParaRPr>
          </a:p>
        </p:txBody>
      </p:sp>
      <p:sp>
        <p:nvSpPr>
          <p:cNvPr id="2" name="Rectangle 1"/>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398170766"/>
              </p:ext>
            </p:extLst>
          </p:nvPr>
        </p:nvGraphicFramePr>
        <p:xfrm>
          <a:off x="1619460" y="925282"/>
          <a:ext cx="6721509" cy="5275998"/>
        </p:xfrm>
        <a:graphic>
          <a:graphicData uri="http://schemas.openxmlformats.org/drawingml/2006/table">
            <a:tbl>
              <a:tblPr/>
              <a:tblGrid>
                <a:gridCol w="4271386">
                  <a:extLst>
                    <a:ext uri="{9D8B030D-6E8A-4147-A177-3AD203B41FA5}">
                      <a16:colId xmlns:a16="http://schemas.microsoft.com/office/drawing/2014/main" val="20000"/>
                    </a:ext>
                  </a:extLst>
                </a:gridCol>
                <a:gridCol w="2450123">
                  <a:extLst>
                    <a:ext uri="{9D8B030D-6E8A-4147-A177-3AD203B41FA5}">
                      <a16:colId xmlns:a16="http://schemas.microsoft.com/office/drawing/2014/main" val="20001"/>
                    </a:ext>
                  </a:extLst>
                </a:gridCol>
              </a:tblGrid>
              <a:tr h="1108400">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Grid-connected </a:t>
                      </a:r>
                      <a:r>
                        <a:rPr lang="en-GB" sz="1600" b="0" i="0" u="none" strike="noStrike" dirty="0" smtClean="0">
                          <a:solidFill>
                            <a:schemeClr val="bg1"/>
                          </a:solidFill>
                          <a:effectLst/>
                          <a:latin typeface="Calibri"/>
                        </a:rPr>
                        <a:t>mini-grid/ </a:t>
                      </a:r>
                      <a:r>
                        <a:rPr lang="en-GB" sz="1600" b="0" i="0" u="none" strike="noStrike" dirty="0">
                          <a:solidFill>
                            <a:schemeClr val="bg1"/>
                          </a:solidFill>
                          <a:effectLst/>
                          <a:latin typeface="Calibri"/>
                        </a:rPr>
                        <a:t>distribution system</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extLst>
                  <a:ext uri="{0D108BD9-81ED-4DB2-BD59-A6C34878D82A}">
                    <a16:rowId xmlns:a16="http://schemas.microsoft.com/office/drawing/2014/main" val="10000"/>
                  </a:ext>
                </a:extLst>
              </a:tr>
              <a:tr h="277101">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7101">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rPr>
                        <a:t> </a:t>
                      </a:r>
                      <a:r>
                        <a:rPr lang="en-GB" sz="1600" b="0" i="0" u="none" strike="noStrike" dirty="0" smtClean="0">
                          <a:solidFill>
                            <a:schemeClr val="bg1"/>
                          </a:solidFill>
                          <a:effectLst/>
                          <a:latin typeface="+mn-lt"/>
                          <a:hlinkClick r:id="rId5" action="ppaction://hlinksldjump"/>
                        </a:rPr>
                        <a:t>Go To Example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extLst>
                  <a:ext uri="{0D108BD9-81ED-4DB2-BD59-A6C34878D82A}">
                    <a16:rowId xmlns:a16="http://schemas.microsoft.com/office/drawing/2014/main" val="10002"/>
                  </a:ext>
                </a:extLst>
              </a:tr>
              <a:tr h="277101">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6" action="ppaction://hlinksldjump"/>
                        </a:rPr>
                        <a:t>Go To Example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extLst>
                  <a:ext uri="{0D108BD9-81ED-4DB2-BD59-A6C34878D82A}">
                    <a16:rowId xmlns:a16="http://schemas.microsoft.com/office/drawing/2014/main" val="10003"/>
                  </a:ext>
                </a:extLst>
              </a:tr>
              <a:tr h="277101">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smtClean="0">
                          <a:solidFill>
                            <a:schemeClr val="bg1"/>
                          </a:solidFill>
                          <a:effectLst/>
                          <a:latin typeface="+mn-lt"/>
                          <a:hlinkClick r:id="rId7" action="ppaction://hlinksldjump"/>
                        </a:rPr>
                        <a:t>Go To Example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extLst>
                  <a:ext uri="{0D108BD9-81ED-4DB2-BD59-A6C34878D82A}">
                    <a16:rowId xmlns:a16="http://schemas.microsoft.com/office/drawing/2014/main" val="10004"/>
                  </a:ext>
                </a:extLst>
              </a:tr>
              <a:tr h="277101">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600" b="0" i="0" u="none" strike="noStrike" dirty="0">
                        <a:solidFill>
                          <a:schemeClr val="bg1"/>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7101">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600" b="0" i="0" u="none" strike="noStrike" dirty="0">
                        <a:solidFill>
                          <a:schemeClr val="bg1"/>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7101">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600" b="0" i="0" u="none" strike="noStrike" dirty="0">
                        <a:solidFill>
                          <a:schemeClr val="bg1"/>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7101">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600" b="0" i="0" u="none" strike="noStrike" dirty="0">
                        <a:solidFill>
                          <a:schemeClr val="bg1"/>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77101">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600" b="0" i="0" u="none" strike="noStrike" dirty="0">
                        <a:solidFill>
                          <a:schemeClr val="bg1"/>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77101">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600" b="0" i="0" u="none" strike="noStrike" dirty="0">
                        <a:solidFill>
                          <a:schemeClr val="bg1"/>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7101">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smtClean="0">
                          <a:solidFill>
                            <a:schemeClr val="bg1"/>
                          </a:solidFill>
                          <a:effectLst/>
                          <a:latin typeface="+mn-lt"/>
                          <a:hlinkClick r:id="rId8" action="ppaction://hlinksldjump"/>
                        </a:rPr>
                        <a:t>Go To Example</a:t>
                      </a:r>
                      <a:r>
                        <a:rPr lang="en-GB" sz="1600" b="0" i="0" u="none" strike="noStrike" dirty="0" smtClean="0">
                          <a:solidFill>
                            <a:schemeClr val="bg1"/>
                          </a:solidFill>
                          <a:effectLst/>
                          <a:latin typeface="+mn-lt"/>
                        </a:rPr>
                        <a:t>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extLst>
                  <a:ext uri="{0D108BD9-81ED-4DB2-BD59-A6C34878D82A}">
                    <a16:rowId xmlns:a16="http://schemas.microsoft.com/office/drawing/2014/main" val="10011"/>
                  </a:ext>
                </a:extLst>
              </a:tr>
              <a:tr h="277101">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600" b="0" i="0" u="none" strike="noStrike" dirty="0">
                        <a:solidFill>
                          <a:schemeClr val="bg1"/>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77101">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smtClean="0">
                          <a:solidFill>
                            <a:schemeClr val="bg1"/>
                          </a:solidFill>
                          <a:effectLst/>
                          <a:latin typeface="+mn-lt"/>
                          <a:hlinkClick r:id="rId9" action="ppaction://hlinksldjump"/>
                        </a:rPr>
                        <a:t>Go To Example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00"/>
                    </a:solidFill>
                  </a:tcPr>
                </a:tc>
                <a:extLst>
                  <a:ext uri="{0D108BD9-81ED-4DB2-BD59-A6C34878D82A}">
                    <a16:rowId xmlns:a16="http://schemas.microsoft.com/office/drawing/2014/main" val="10013"/>
                  </a:ext>
                </a:extLst>
              </a:tr>
              <a:tr h="277101">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1600" b="0" i="0" u="none" strike="noStrike" dirty="0">
                        <a:solidFill>
                          <a:schemeClr val="bg1"/>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88184">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smtClean="0">
                          <a:solidFill>
                            <a:schemeClr val="bg1"/>
                          </a:solidFill>
                          <a:effectLst/>
                          <a:latin typeface="+mn-lt"/>
                          <a:hlinkClick r:id="rId10" action="ppaction://hlinksldjump"/>
                        </a:rPr>
                        <a:t>Go To Example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00"/>
                    </a:solidFill>
                  </a:tcPr>
                </a:tc>
                <a:extLst>
                  <a:ext uri="{0D108BD9-81ED-4DB2-BD59-A6C34878D82A}">
                    <a16:rowId xmlns:a16="http://schemas.microsoft.com/office/drawing/2014/main" val="10015"/>
                  </a:ext>
                </a:extLst>
              </a:tr>
            </a:tbl>
          </a:graphicData>
        </a:graphic>
      </p:graphicFrame>
      <p:sp>
        <p:nvSpPr>
          <p:cNvPr id="8" name="TextBox 7"/>
          <p:cNvSpPr txBox="1"/>
          <p:nvPr/>
        </p:nvSpPr>
        <p:spPr>
          <a:xfrm>
            <a:off x="10813312" y="6485943"/>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11" action="ppaction://hlinksldjump"/>
              </a:rPr>
              <a:t>PREVIOUS</a:t>
            </a:r>
            <a:endParaRPr lang="en-GB" dirty="0"/>
          </a:p>
        </p:txBody>
      </p:sp>
    </p:spTree>
    <p:extLst>
      <p:ext uri="{BB962C8B-B14F-4D97-AF65-F5344CB8AC3E}">
        <p14:creationId xmlns:p14="http://schemas.microsoft.com/office/powerpoint/2010/main" val="41002880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037" y="343183"/>
            <a:ext cx="10515600" cy="5490243"/>
          </a:xfrm>
        </p:spPr>
        <p:txBody>
          <a:bodyPr>
            <a:normAutofit fontScale="90000"/>
          </a:bodyPr>
          <a:lstStyle/>
          <a:p>
            <a:pPr>
              <a:spcAft>
                <a:spcPts val="600"/>
              </a:spcAft>
            </a:pPr>
            <a:r>
              <a:rPr lang="en-GB" dirty="0" smtClean="0"/>
              <a:t/>
            </a:r>
            <a:br>
              <a:rPr lang="en-GB" dirty="0" smtClean="0"/>
            </a:br>
            <a:r>
              <a:rPr lang="en-GB" b="1" dirty="0" smtClean="0">
                <a:solidFill>
                  <a:schemeClr val="accent1">
                    <a:lumMod val="75000"/>
                  </a:schemeClr>
                </a:solidFill>
              </a:rPr>
              <a:t>Isolated Mini-grid</a:t>
            </a:r>
            <a:r>
              <a:rPr lang="en-GB" dirty="0" smtClean="0"/>
              <a:t/>
            </a:r>
            <a:br>
              <a:rPr lang="en-GB" dirty="0" smtClean="0"/>
            </a:br>
            <a:r>
              <a:rPr lang="en-GB" sz="1800" dirty="0" smtClean="0"/>
              <a:t> </a:t>
            </a:r>
            <a:br>
              <a:rPr lang="en-GB" sz="1800" dirty="0" smtClean="0"/>
            </a:br>
            <a:r>
              <a:rPr lang="en-GB" sz="2000" b="1" i="1" dirty="0">
                <a:solidFill>
                  <a:schemeClr val="accent1">
                    <a:lumMod val="75000"/>
                  </a:schemeClr>
                </a:solidFill>
              </a:rPr>
              <a:t>Definition</a:t>
            </a:r>
            <a:r>
              <a:rPr lang="en-GB" sz="1800" dirty="0"/>
              <a:t> – </a:t>
            </a:r>
            <a:r>
              <a:rPr lang="en-GB" sz="1800" b="1" i="1" dirty="0" smtClean="0">
                <a:solidFill>
                  <a:schemeClr val="accent1">
                    <a:lumMod val="75000"/>
                  </a:schemeClr>
                </a:solidFill>
              </a:rPr>
              <a:t>A </a:t>
            </a:r>
            <a:r>
              <a:rPr lang="en-GB" sz="1800" b="1" i="1" dirty="0">
                <a:solidFill>
                  <a:schemeClr val="accent1">
                    <a:lumMod val="75000"/>
                  </a:schemeClr>
                </a:solidFill>
              </a:rPr>
              <a:t>system for generation and distribution of electricity to multiple users which is not connected to the main grid </a:t>
            </a:r>
            <a:r>
              <a:rPr lang="en-GB" sz="1800" b="1" i="1" dirty="0" smtClean="0">
                <a:solidFill>
                  <a:schemeClr val="accent1">
                    <a:lumMod val="75000"/>
                  </a:schemeClr>
                </a:solidFill>
              </a:rPr>
              <a:t>system.</a:t>
            </a:r>
            <a:br>
              <a:rPr lang="en-GB" sz="1800" b="1" i="1" dirty="0" smtClean="0">
                <a:solidFill>
                  <a:schemeClr val="accent1">
                    <a:lumMod val="75000"/>
                  </a:schemeClr>
                </a:solidFill>
              </a:rPr>
            </a:br>
            <a:r>
              <a:rPr lang="en-GB" sz="1600" i="1" dirty="0" smtClean="0">
                <a:solidFill>
                  <a:schemeClr val="accent1">
                    <a:lumMod val="75000"/>
                  </a:schemeClr>
                </a:solidFill>
              </a:rPr>
              <a:t/>
            </a:r>
            <a:br>
              <a:rPr lang="en-GB" sz="1600" i="1" dirty="0" smtClean="0">
                <a:solidFill>
                  <a:schemeClr val="accent1">
                    <a:lumMod val="75000"/>
                  </a:schemeClr>
                </a:solidFill>
              </a:rPr>
            </a:br>
            <a:r>
              <a:rPr lang="en-GB" sz="1800" dirty="0"/>
              <a:t>Mini-gri</a:t>
            </a:r>
            <a:r>
              <a:rPr lang="en-GB" sz="1800" dirty="0" smtClean="0"/>
              <a:t>ds </a:t>
            </a:r>
            <a:r>
              <a:rPr lang="en-GB" sz="1800" dirty="0"/>
              <a:t>exist at a wide range of scales, from those supplying a few households to systems covering several communities. Isolated </a:t>
            </a:r>
            <a:r>
              <a:rPr lang="en-GB" sz="1800" dirty="0" smtClean="0"/>
              <a:t>mini-grids </a:t>
            </a:r>
            <a:r>
              <a:rPr lang="en-GB" sz="1800" dirty="0"/>
              <a:t>rely on one or more local, usually small-scale (diesel, bioenergy, biomass, hydro, solar, wind or hybrid), generating plants and must balance demand and generation at all times</a:t>
            </a:r>
            <a:r>
              <a:rPr lang="en-GB" sz="1800" dirty="0" smtClean="0"/>
              <a:t>.</a:t>
            </a:r>
            <a:r>
              <a:rPr lang="en-GB" sz="1800" dirty="0"/>
              <a:t> While these include fossil-fuel based generation, technology advances combined with environmental concerns mean that policy-makers are increasingly focussing on encouraging Renewable Energy based generation</a:t>
            </a:r>
            <a:r>
              <a:rPr lang="en-GB" sz="1800" dirty="0" smtClean="0"/>
              <a:t>. Being </a:t>
            </a:r>
            <a:r>
              <a:rPr lang="en-GB" sz="1800" dirty="0"/>
              <a:t>separated from the grid system, isolated </a:t>
            </a:r>
            <a:r>
              <a:rPr lang="en-GB" sz="1800" dirty="0" smtClean="0"/>
              <a:t>mini-grids </a:t>
            </a:r>
            <a:r>
              <a:rPr lang="en-GB" sz="1800" dirty="0"/>
              <a:t>can used lower voltages and lower-cost technologies than the main grid, and may be designed to provide anything from lighting alone (a “skinny grid”) to a full grid-equivalent electricity service. </a:t>
            </a:r>
            <a:r>
              <a:rPr lang="en-GB" sz="1800" dirty="0" smtClean="0"/>
              <a:t/>
            </a:r>
            <a:br>
              <a:rPr lang="en-GB" sz="1800" dirty="0" smtClean="0"/>
            </a:br>
            <a:r>
              <a:rPr lang="en-GB" sz="1800" dirty="0"/>
              <a:t/>
            </a:r>
            <a:br>
              <a:rPr lang="en-GB" sz="1800" dirty="0"/>
            </a:br>
            <a:r>
              <a:rPr lang="en-GB" sz="2000" b="1" i="1" dirty="0">
                <a:solidFill>
                  <a:schemeClr val="accent1">
                    <a:lumMod val="75000"/>
                  </a:schemeClr>
                </a:solidFill>
              </a:rPr>
              <a:t>Interactions with other NEA Categories:</a:t>
            </a:r>
            <a:r>
              <a:rPr lang="en-GB" sz="2000" dirty="0">
                <a:solidFill>
                  <a:schemeClr val="accent1">
                    <a:lumMod val="75000"/>
                  </a:schemeClr>
                </a:solidFill>
              </a:rPr>
              <a:t>  </a:t>
            </a:r>
            <a:r>
              <a:rPr lang="en-GB" sz="1800" dirty="0"/>
              <a:t/>
            </a:r>
            <a:br>
              <a:rPr lang="en-GB" sz="1800" dirty="0"/>
            </a:br>
            <a:r>
              <a:rPr lang="en-GB" sz="1800" dirty="0"/>
              <a:t/>
            </a:r>
            <a:br>
              <a:rPr lang="en-GB" sz="1800" dirty="0"/>
            </a:br>
            <a:r>
              <a:rPr lang="en-GB" sz="1800" b="1" i="1" dirty="0" smtClean="0">
                <a:solidFill>
                  <a:schemeClr val="accent1">
                    <a:lumMod val="75000"/>
                  </a:schemeClr>
                </a:solidFill>
              </a:rPr>
              <a:t>Delivery Model </a:t>
            </a:r>
            <a:r>
              <a:rPr lang="en-GB" sz="1800" dirty="0" smtClean="0"/>
              <a:t>-</a:t>
            </a:r>
            <a:r>
              <a:rPr lang="en-GB" sz="1800" dirty="0"/>
              <a:t> Isolated </a:t>
            </a:r>
            <a:r>
              <a:rPr lang="en-GB" sz="1800" dirty="0" smtClean="0"/>
              <a:t>mini-grids </a:t>
            </a:r>
            <a:r>
              <a:rPr lang="en-GB" sz="1800" dirty="0"/>
              <a:t>are often privately owned, but may be publically owned or combine both in a public-private partnership. Common models include</a:t>
            </a:r>
            <a:r>
              <a:rPr lang="en-GB" sz="1800" dirty="0" smtClean="0"/>
              <a:t>:</a:t>
            </a:r>
            <a:br>
              <a:rPr lang="en-GB" sz="1800" dirty="0" smtClean="0"/>
            </a:br>
            <a:r>
              <a:rPr lang="en-GB" sz="1800" dirty="0"/>
              <a:t/>
            </a:r>
            <a:br>
              <a:rPr lang="en-GB" sz="1800" dirty="0"/>
            </a:br>
            <a:r>
              <a:rPr lang="en-GB" sz="1800" dirty="0" smtClean="0"/>
              <a:t>●    An </a:t>
            </a:r>
            <a:r>
              <a:rPr lang="en-GB" sz="1800" dirty="0"/>
              <a:t>isolated </a:t>
            </a:r>
            <a:r>
              <a:rPr lang="en-GB" sz="1800" dirty="0" smtClean="0"/>
              <a:t>mini-grid </a:t>
            </a:r>
            <a:r>
              <a:rPr lang="en-GB" sz="1800" dirty="0"/>
              <a:t>owned by a private developer, a user-cooperative or community organisation; </a:t>
            </a:r>
            <a:r>
              <a:rPr lang="en-GB" sz="1800" dirty="0" smtClean="0"/>
              <a:t/>
            </a:r>
            <a:br>
              <a:rPr lang="en-GB" sz="1800" dirty="0" smtClean="0"/>
            </a:br>
            <a:r>
              <a:rPr lang="en-GB" sz="1800" dirty="0" smtClean="0"/>
              <a:t/>
            </a:r>
            <a:br>
              <a:rPr lang="en-GB" sz="1800" dirty="0" smtClean="0"/>
            </a:br>
            <a:r>
              <a:rPr lang="en-GB" sz="1800" dirty="0" smtClean="0"/>
              <a:t>●    Mini-grids </a:t>
            </a:r>
            <a:r>
              <a:rPr lang="en-GB" sz="1800" dirty="0"/>
              <a:t>owned and operated by the national grid company in off-grid areas; </a:t>
            </a:r>
            <a:r>
              <a:rPr lang="en-GB" sz="1800" dirty="0" smtClean="0"/>
              <a:t/>
            </a:r>
            <a:br>
              <a:rPr lang="en-GB" sz="1800" dirty="0" smtClean="0"/>
            </a:br>
            <a:r>
              <a:rPr lang="en-GB" sz="1800" dirty="0" smtClean="0"/>
              <a:t/>
            </a:r>
            <a:br>
              <a:rPr lang="en-GB" sz="1800" dirty="0" smtClean="0"/>
            </a:br>
            <a:r>
              <a:rPr lang="en-GB" sz="1800" dirty="0" smtClean="0"/>
              <a:t>●    A mini-grid </a:t>
            </a:r>
            <a:r>
              <a:rPr lang="en-GB" sz="1800" dirty="0"/>
              <a:t>operated by a municipality or other local public entity to supply an off-grid community</a:t>
            </a:r>
            <a:r>
              <a:rPr lang="en-GB" sz="1800" dirty="0" smtClean="0"/>
              <a:t>;</a:t>
            </a:r>
            <a:br>
              <a:rPr lang="en-GB" sz="1800" dirty="0" smtClean="0"/>
            </a:br>
            <a:r>
              <a:rPr lang="en-GB" sz="1800" dirty="0" smtClean="0"/>
              <a:t/>
            </a:r>
            <a:br>
              <a:rPr lang="en-GB" sz="1800" dirty="0" smtClean="0"/>
            </a:br>
            <a:r>
              <a:rPr lang="en-GB" sz="1800" dirty="0" smtClean="0"/>
              <a:t>●    Isolated mini-grids </a:t>
            </a:r>
            <a:r>
              <a:rPr lang="en-GB" sz="1800" dirty="0"/>
              <a:t>developed under a Public-Private Partnership, for instance on a Build-Own-Operate-Transfer basis.</a:t>
            </a:r>
            <a:br>
              <a:rPr lang="en-GB" sz="1800" dirty="0"/>
            </a:br>
            <a:r>
              <a:rPr lang="en-GB" sz="1800" dirty="0"/>
              <a:t/>
            </a:r>
            <a:br>
              <a:rPr lang="en-GB" sz="1800" dirty="0"/>
            </a:br>
            <a:r>
              <a:rPr lang="en-GB" sz="1800" dirty="0" smtClean="0"/>
              <a:t/>
            </a:r>
            <a:br>
              <a:rPr lang="en-GB" sz="1800" dirty="0" smtClean="0"/>
            </a:br>
            <a:r>
              <a:rPr lang="en-GB" sz="1800" dirty="0" smtClean="0"/>
              <a:t> </a:t>
            </a:r>
            <a:r>
              <a:rPr lang="en-GB" sz="1800" dirty="0"/>
              <a:t/>
            </a:r>
            <a:br>
              <a:rPr lang="en-GB" sz="1800" dirty="0"/>
            </a:br>
            <a:endParaRPr lang="en-GB" sz="1800" dirty="0"/>
          </a:p>
        </p:txBody>
      </p:sp>
      <p:sp>
        <p:nvSpPr>
          <p:cNvPr id="3" name="TextBox 2">
            <a:hlinkClick r:id="rId2" action="ppaction://hlinksldjump"/>
          </p:cNvPr>
          <p:cNvSpPr txBox="1"/>
          <p:nvPr/>
        </p:nvSpPr>
        <p:spPr>
          <a:xfrm>
            <a:off x="10813312" y="571487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2" y="5333793"/>
            <a:ext cx="137868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12700">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6679226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631881" cy="6432530"/>
          </a:xfrm>
          <a:prstGeom prst="rect">
            <a:avLst/>
          </a:prstGeom>
        </p:spPr>
        <p:txBody>
          <a:bodyPr wrap="square">
            <a:spAutoFit/>
          </a:bodyPr>
          <a:lstStyle/>
          <a:p>
            <a:r>
              <a:rPr lang="en-GB" sz="4000" b="1" dirty="0">
                <a:solidFill>
                  <a:schemeClr val="accent1">
                    <a:lumMod val="75000"/>
                  </a:schemeClr>
                </a:solidFill>
                <a:latin typeface="+mj-lt"/>
                <a:ea typeface="+mj-ea"/>
                <a:cs typeface="+mj-cs"/>
              </a:rPr>
              <a:t>Isolated </a:t>
            </a:r>
            <a:r>
              <a:rPr lang="en-GB" sz="4000" b="1" dirty="0" smtClean="0">
                <a:solidFill>
                  <a:schemeClr val="accent1">
                    <a:lumMod val="75000"/>
                  </a:schemeClr>
                </a:solidFill>
                <a:latin typeface="+mj-lt"/>
                <a:ea typeface="+mj-ea"/>
                <a:cs typeface="+mj-cs"/>
              </a:rPr>
              <a:t>Mini-grid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Legal </a:t>
            </a:r>
            <a:r>
              <a:rPr lang="en-GB" sz="1600" b="1" i="1" dirty="0">
                <a:solidFill>
                  <a:schemeClr val="accent1">
                    <a:lumMod val="75000"/>
                  </a:schemeClr>
                </a:solidFill>
                <a:latin typeface="+mj-lt"/>
                <a:ea typeface="+mj-ea"/>
                <a:cs typeface="+mj-cs"/>
              </a:rPr>
              <a:t>basis: </a:t>
            </a:r>
            <a:r>
              <a:rPr lang="en-GB" sz="1600" dirty="0" smtClean="0">
                <a:latin typeface="+mj-lt"/>
                <a:ea typeface="+mj-ea"/>
                <a:cs typeface="+mj-cs"/>
              </a:rPr>
              <a:t>mini-grids </a:t>
            </a:r>
            <a:r>
              <a:rPr lang="en-GB" sz="1600" dirty="0">
                <a:latin typeface="+mj-lt"/>
                <a:ea typeface="+mj-ea"/>
                <a:cs typeface="+mj-cs"/>
              </a:rPr>
              <a:t>require substantial, long-term, capital investment and hence a regulatory framework which will give developers, and particularly private financiers, confidence that there will be a market for electricity from the </a:t>
            </a:r>
            <a:r>
              <a:rPr lang="en-GB" sz="1600" dirty="0" smtClean="0">
                <a:latin typeface="+mj-lt"/>
                <a:ea typeface="+mj-ea"/>
                <a:cs typeface="+mj-cs"/>
              </a:rPr>
              <a:t>mini-grid </a:t>
            </a:r>
            <a:r>
              <a:rPr lang="en-GB" sz="1600" dirty="0">
                <a:latin typeface="+mj-lt"/>
                <a:ea typeface="+mj-ea"/>
                <a:cs typeface="+mj-cs"/>
              </a:rPr>
              <a:t>for a long enough period to repay and provide an adequate return on their investment. Larger systems may require concessions (which protect against competition over a designated area and time period) to give investors the confidence in revenue forecasts to commit the long-term capital investment needed. For smaller </a:t>
            </a:r>
            <a:r>
              <a:rPr lang="en-GB" sz="1600" dirty="0" smtClean="0">
                <a:latin typeface="+mj-lt"/>
                <a:ea typeface="+mj-ea"/>
                <a:cs typeface="+mj-cs"/>
              </a:rPr>
              <a:t>mini-grids</a:t>
            </a:r>
            <a:r>
              <a:rPr lang="en-GB" sz="1600" dirty="0">
                <a:latin typeface="+mj-lt"/>
                <a:ea typeface="+mj-ea"/>
                <a:cs typeface="+mj-cs"/>
              </a:rPr>
              <a:t>, with lower and shorter-term capital investment, a licensing regime (which grants a non-exclusive right to sell electricity) may be more appropriate, with greater flexibility and a generally less demanding process balancing lack of protection from competition for the investor, while still providing the means to protect users through </a:t>
            </a:r>
            <a:r>
              <a:rPr lang="en-GB" sz="1600" dirty="0" smtClean="0">
                <a:latin typeface="+mj-lt"/>
                <a:ea typeface="+mj-ea"/>
                <a:cs typeface="+mj-cs"/>
              </a:rPr>
              <a:t>price/tariff </a:t>
            </a:r>
            <a:r>
              <a:rPr lang="en-GB" sz="1600" dirty="0">
                <a:latin typeface="+mj-lt"/>
                <a:ea typeface="+mj-ea"/>
                <a:cs typeface="+mj-cs"/>
              </a:rPr>
              <a:t>regulation and setting technical and safety standards. </a:t>
            </a:r>
            <a:r>
              <a:rPr lang="en-GB" sz="1600" dirty="0" smtClean="0">
                <a:latin typeface="+mj-lt"/>
                <a:ea typeface="+mj-ea"/>
                <a:cs typeface="+mj-cs"/>
              </a:rPr>
              <a:t>Mini-grids </a:t>
            </a:r>
            <a:r>
              <a:rPr lang="en-GB" sz="1600" dirty="0">
                <a:latin typeface="+mj-lt"/>
                <a:ea typeface="+mj-ea"/>
                <a:cs typeface="+mj-cs"/>
              </a:rPr>
              <a:t>below a certain size (</a:t>
            </a:r>
            <a:r>
              <a:rPr lang="en-GB" sz="1600" dirty="0" err="1">
                <a:latin typeface="+mj-lt"/>
                <a:ea typeface="+mj-ea"/>
                <a:cs typeface="+mj-cs"/>
              </a:rPr>
              <a:t>eg</a:t>
            </a:r>
            <a:r>
              <a:rPr lang="en-GB" sz="1600" dirty="0">
                <a:latin typeface="+mj-lt"/>
                <a:ea typeface="+mj-ea"/>
                <a:cs typeface="+mj-cs"/>
              </a:rPr>
              <a:t> &lt;100kW in </a:t>
            </a:r>
            <a:r>
              <a:rPr lang="en-GB" sz="1600" dirty="0">
                <a:latin typeface="+mj-lt"/>
                <a:ea typeface="+mj-ea"/>
                <a:cs typeface="+mj-cs"/>
                <a:hlinkClick r:id="rId2" action="ppaction://hlinksldjump"/>
              </a:rPr>
              <a:t>Tanzania</a:t>
            </a:r>
            <a:r>
              <a:rPr lang="en-GB" sz="1600" dirty="0">
                <a:latin typeface="+mj-lt"/>
                <a:ea typeface="+mj-ea"/>
                <a:cs typeface="+mj-cs"/>
              </a:rPr>
              <a:t>), are often unregulated, as the administrative burden (and costs) of regulation are seen as disproportionate to the protection it would provide to investors and users, and the right to operate instead being granted through a general derogation from regulation.      </a:t>
            </a:r>
          </a:p>
          <a:p>
            <a:pPr>
              <a:spcBef>
                <a:spcPts val="600"/>
              </a:spcBef>
            </a:pPr>
            <a:r>
              <a:rPr lang="en-GB" sz="1600" dirty="0" smtClean="0">
                <a:latin typeface="+mj-lt"/>
                <a:ea typeface="+mj-ea"/>
                <a:cs typeface="+mj-cs"/>
              </a:rPr>
              <a:t>Under </a:t>
            </a:r>
            <a:r>
              <a:rPr lang="en-GB" sz="1600" dirty="0">
                <a:latin typeface="+mj-lt"/>
                <a:ea typeface="+mj-ea"/>
                <a:cs typeface="+mj-cs"/>
              </a:rPr>
              <a:t>any regulatory regime a key question for private </a:t>
            </a:r>
            <a:r>
              <a:rPr lang="en-GB" sz="1600" dirty="0" smtClean="0">
                <a:latin typeface="+mj-lt"/>
                <a:ea typeface="+mj-ea"/>
                <a:cs typeface="+mj-cs"/>
              </a:rPr>
              <a:t>mini-grid </a:t>
            </a:r>
            <a:r>
              <a:rPr lang="en-GB" sz="1600" dirty="0">
                <a:latin typeface="+mj-lt"/>
                <a:ea typeface="+mj-ea"/>
                <a:cs typeface="+mj-cs"/>
              </a:rPr>
              <a:t>investors will be what happens when the main grid arrives? Grid extension into a </a:t>
            </a:r>
            <a:r>
              <a:rPr lang="en-GB" sz="1600" dirty="0" smtClean="0">
                <a:latin typeface="+mj-lt"/>
                <a:ea typeface="+mj-ea"/>
                <a:cs typeface="+mj-cs"/>
              </a:rPr>
              <a:t>mini-grid </a:t>
            </a:r>
            <a:r>
              <a:rPr lang="en-GB" sz="1600" dirty="0">
                <a:latin typeface="+mj-lt"/>
                <a:ea typeface="+mj-ea"/>
                <a:cs typeface="+mj-cs"/>
              </a:rPr>
              <a:t>concession area within the concession period may be prohibited by the terms of the concession, or there may be explicit provision for compensation and transfer of assets to grid ownership. </a:t>
            </a:r>
            <a:r>
              <a:rPr lang="en-GB" sz="1600" dirty="0" smtClean="0">
                <a:latin typeface="+mj-lt"/>
                <a:ea typeface="+mj-ea"/>
                <a:cs typeface="+mj-cs"/>
              </a:rPr>
              <a:t>mini-grid </a:t>
            </a:r>
            <a:r>
              <a:rPr lang="en-GB" sz="1600" dirty="0">
                <a:latin typeface="+mj-lt"/>
                <a:ea typeface="+mj-ea"/>
                <a:cs typeface="+mj-cs"/>
              </a:rPr>
              <a:t>licensees have less protection from grid extension than concessionaires, but even where there is no formal concession it is often beneficial to establish a compensation regime in the event of grid extension, to encourage private </a:t>
            </a:r>
            <a:r>
              <a:rPr lang="en-GB" sz="1600" dirty="0" smtClean="0">
                <a:latin typeface="+mj-lt"/>
                <a:ea typeface="+mj-ea"/>
                <a:cs typeface="+mj-cs"/>
              </a:rPr>
              <a:t>mini-grid </a:t>
            </a:r>
            <a:r>
              <a:rPr lang="en-GB" sz="1600" dirty="0">
                <a:latin typeface="+mj-lt"/>
                <a:ea typeface="+mj-ea"/>
                <a:cs typeface="+mj-cs"/>
              </a:rPr>
              <a:t>investment in the interim. </a:t>
            </a:r>
          </a:p>
          <a:p>
            <a:pPr>
              <a:spcBef>
                <a:spcPts val="600"/>
              </a:spcBef>
            </a:pPr>
            <a:r>
              <a:rPr lang="en-GB" sz="1600" dirty="0" smtClean="0">
                <a:latin typeface="+mj-lt"/>
                <a:ea typeface="+mj-ea"/>
                <a:cs typeface="+mj-cs"/>
              </a:rPr>
              <a:t>Where mini-grids </a:t>
            </a:r>
            <a:r>
              <a:rPr lang="en-GB" sz="1600" dirty="0">
                <a:latin typeface="+mj-lt"/>
                <a:ea typeface="+mj-ea"/>
                <a:cs typeface="+mj-cs"/>
              </a:rPr>
              <a:t>are delivered through a public model with purely public finance, the </a:t>
            </a:r>
            <a:r>
              <a:rPr lang="en-GB" sz="1600" dirty="0" smtClean="0">
                <a:latin typeface="+mj-lt"/>
                <a:ea typeface="+mj-ea"/>
                <a:cs typeface="+mj-cs"/>
              </a:rPr>
              <a:t>legal </a:t>
            </a:r>
            <a:r>
              <a:rPr lang="en-GB" sz="1600" dirty="0">
                <a:latin typeface="+mj-lt"/>
                <a:ea typeface="+mj-ea"/>
                <a:cs typeface="+mj-cs"/>
              </a:rPr>
              <a:t>basis will generally be less critical as public financiers are less likely to be concerned about recovery of and return on investment through future revenues. </a:t>
            </a:r>
          </a:p>
          <a:p>
            <a:endParaRPr lang="en-GB" sz="1600" dirty="0"/>
          </a:p>
          <a:p>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a:t>
            </a:r>
            <a:r>
              <a:rPr lang="en-GB" sz="1600" dirty="0" smtClean="0"/>
              <a:t>:</a:t>
            </a:r>
            <a:r>
              <a:rPr lang="en-GB" sz="1600" dirty="0"/>
              <a:t> </a:t>
            </a:r>
            <a:r>
              <a:rPr lang="en-GB" sz="1600" dirty="0">
                <a:latin typeface="+mj-lt"/>
                <a:ea typeface="+mj-ea"/>
                <a:cs typeface="+mj-cs"/>
              </a:rPr>
              <a:t>Isolated </a:t>
            </a:r>
            <a:r>
              <a:rPr lang="en-GB" sz="1600" dirty="0" smtClean="0">
                <a:latin typeface="+mj-lt"/>
                <a:ea typeface="+mj-ea"/>
                <a:cs typeface="+mj-cs"/>
              </a:rPr>
              <a:t>mini-grids </a:t>
            </a:r>
            <a:r>
              <a:rPr lang="en-GB" sz="1600" dirty="0">
                <a:latin typeface="+mj-lt"/>
                <a:ea typeface="+mj-ea"/>
                <a:cs typeface="+mj-cs"/>
              </a:rPr>
              <a:t>rely on revenues from the sale of electricity to users to cover ongoing operating, </a:t>
            </a:r>
            <a:r>
              <a:rPr lang="en-GB" sz="1600" dirty="0" smtClean="0">
                <a:latin typeface="+mj-lt"/>
                <a:ea typeface="+mj-ea"/>
                <a:cs typeface="+mj-cs"/>
              </a:rPr>
              <a:t>                      maintenance </a:t>
            </a:r>
            <a:r>
              <a:rPr lang="en-GB" sz="1600" dirty="0">
                <a:latin typeface="+mj-lt"/>
                <a:ea typeface="+mj-ea"/>
                <a:cs typeface="+mj-cs"/>
              </a:rPr>
              <a:t>and administrative costs and repayment and return on investment. Regulation of </a:t>
            </a:r>
            <a:r>
              <a:rPr lang="en-GB" sz="1600" dirty="0" smtClean="0">
                <a:latin typeface="+mj-lt"/>
                <a:ea typeface="+mj-ea"/>
                <a:cs typeface="+mj-cs"/>
              </a:rPr>
              <a:t>tariff </a:t>
            </a:r>
            <a:r>
              <a:rPr lang="en-GB" sz="1600" dirty="0">
                <a:latin typeface="+mj-lt"/>
                <a:ea typeface="+mj-ea"/>
                <a:cs typeface="+mj-cs"/>
              </a:rPr>
              <a:t>levels is therefore </a:t>
            </a:r>
            <a:r>
              <a:rPr lang="en-GB" sz="1600" dirty="0" smtClean="0">
                <a:latin typeface="+mj-lt"/>
                <a:ea typeface="+mj-ea"/>
                <a:cs typeface="+mj-cs"/>
              </a:rPr>
              <a:t>                                                 a </a:t>
            </a:r>
            <a:r>
              <a:rPr lang="en-GB" sz="1600" dirty="0">
                <a:latin typeface="+mj-lt"/>
                <a:ea typeface="+mj-ea"/>
                <a:cs typeface="+mj-cs"/>
              </a:rPr>
              <a:t>critical factor for private investors in </a:t>
            </a:r>
            <a:r>
              <a:rPr lang="en-GB" sz="1600" dirty="0" smtClean="0">
                <a:latin typeface="+mj-lt"/>
                <a:ea typeface="+mj-ea"/>
                <a:cs typeface="+mj-cs"/>
              </a:rPr>
              <a:t>mini-grids</a:t>
            </a:r>
            <a:r>
              <a:rPr lang="en-GB" sz="1600" dirty="0">
                <a:latin typeface="+mj-lt"/>
                <a:ea typeface="+mj-ea"/>
                <a:cs typeface="+mj-cs"/>
              </a:rPr>
              <a:t>, with inadequate or inappropriate tariff regulation often cited as the </a:t>
            </a:r>
            <a:r>
              <a:rPr lang="en-GB" sz="1600" dirty="0" smtClean="0">
                <a:latin typeface="+mj-lt"/>
                <a:ea typeface="+mj-ea"/>
                <a:cs typeface="+mj-cs"/>
              </a:rPr>
              <a:t>                                     key </a:t>
            </a:r>
            <a:r>
              <a:rPr lang="en-GB" sz="1600" dirty="0">
                <a:latin typeface="+mj-lt"/>
                <a:ea typeface="+mj-ea"/>
                <a:cs typeface="+mj-cs"/>
              </a:rPr>
              <a:t>barrier to </a:t>
            </a:r>
            <a:r>
              <a:rPr lang="en-GB" sz="1600" dirty="0" smtClean="0">
                <a:latin typeface="+mj-lt"/>
                <a:ea typeface="+mj-ea"/>
                <a:cs typeface="+mj-cs"/>
              </a:rPr>
              <a:t>mini-grid </a:t>
            </a:r>
            <a:r>
              <a:rPr lang="en-GB" sz="1600" dirty="0">
                <a:latin typeface="+mj-lt"/>
                <a:ea typeface="+mj-ea"/>
                <a:cs typeface="+mj-cs"/>
              </a:rPr>
              <a:t>investment. </a:t>
            </a:r>
          </a:p>
        </p:txBody>
      </p:sp>
      <p:sp>
        <p:nvSpPr>
          <p:cNvPr id="3" name="TextBox 2">
            <a:hlinkClick r:id="rId3" action="ppaction://hlinksldjump"/>
          </p:cNvPr>
          <p:cNvSpPr txBox="1"/>
          <p:nvPr/>
        </p:nvSpPr>
        <p:spPr>
          <a:xfrm>
            <a:off x="10798707" y="572264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4" name="TextBox 3">
            <a:hlinkClick r:id="rId3" action="ppaction://hlinksldjump"/>
          </p:cNvPr>
          <p:cNvSpPr txBox="1"/>
          <p:nvPr/>
        </p:nvSpPr>
        <p:spPr>
          <a:xfrm>
            <a:off x="10798707" y="5353317"/>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12700">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22918066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7850" y="119263"/>
            <a:ext cx="11838710" cy="6170920"/>
          </a:xfrm>
          <a:prstGeom prst="rect">
            <a:avLst/>
          </a:prstGeom>
        </p:spPr>
        <p:txBody>
          <a:bodyPr wrap="square">
            <a:spAutoFit/>
          </a:bodyPr>
          <a:lstStyle/>
          <a:p>
            <a:r>
              <a:rPr lang="en-GB" sz="4000" b="1" dirty="0">
                <a:solidFill>
                  <a:schemeClr val="accent1">
                    <a:lumMod val="75000"/>
                  </a:schemeClr>
                </a:solidFill>
                <a:latin typeface="+mj-lt"/>
                <a:ea typeface="+mj-ea"/>
                <a:cs typeface="+mj-cs"/>
              </a:rPr>
              <a:t>Isolated </a:t>
            </a:r>
            <a:r>
              <a:rPr lang="en-GB" sz="4000" b="1" dirty="0" smtClean="0">
                <a:solidFill>
                  <a:schemeClr val="accent1">
                    <a:lumMod val="75000"/>
                  </a:schemeClr>
                </a:solidFill>
                <a:latin typeface="+mj-lt"/>
                <a:ea typeface="+mj-ea"/>
                <a:cs typeface="+mj-cs"/>
              </a:rPr>
              <a:t>Mini-grid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pPr>
              <a:spcBef>
                <a:spcPts val="600"/>
              </a:spcBef>
            </a:pPr>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 continued</a:t>
            </a:r>
            <a:r>
              <a:rPr lang="en-GB" sz="1600" dirty="0" smtClean="0"/>
              <a:t>: </a:t>
            </a:r>
            <a:r>
              <a:rPr lang="en-GB" sz="1600" dirty="0" smtClean="0">
                <a:latin typeface="+mj-lt"/>
                <a:ea typeface="+mj-ea"/>
                <a:cs typeface="+mj-cs"/>
              </a:rPr>
              <a:t>A </a:t>
            </a:r>
            <a:r>
              <a:rPr lang="en-GB" sz="1600" dirty="0">
                <a:latin typeface="+mj-lt"/>
                <a:ea typeface="+mj-ea"/>
                <a:cs typeface="+mj-cs"/>
              </a:rPr>
              <a:t>uniform-tariff regime, where all </a:t>
            </a:r>
            <a:r>
              <a:rPr lang="en-GB" sz="1600" dirty="0" smtClean="0">
                <a:latin typeface="+mj-lt"/>
                <a:ea typeface="+mj-ea"/>
                <a:cs typeface="+mj-cs"/>
              </a:rPr>
              <a:t>mini-grid </a:t>
            </a:r>
            <a:r>
              <a:rPr lang="en-GB" sz="1600" dirty="0">
                <a:latin typeface="+mj-lt"/>
                <a:ea typeface="+mj-ea"/>
                <a:cs typeface="+mj-cs"/>
              </a:rPr>
              <a:t>operators must charge the same tariffs, has the attraction of apparent equity, but will generally encourage investment only in those areas where electricity can be supplied at a lower cost allowing the investor to retain a margin and discourage investment in harder to supply areas (unless public funding/subsidy, or cross-subsidies, are made available to overcome higher costs). Individually set tariffs, based on costs specific to individual </a:t>
            </a:r>
            <a:r>
              <a:rPr lang="en-GB" sz="1600" dirty="0" smtClean="0">
                <a:latin typeface="+mj-lt"/>
                <a:ea typeface="+mj-ea"/>
                <a:cs typeface="+mj-cs"/>
              </a:rPr>
              <a:t>mini-grid </a:t>
            </a:r>
            <a:r>
              <a:rPr lang="en-GB" sz="1600" dirty="0">
                <a:latin typeface="+mj-lt"/>
                <a:ea typeface="+mj-ea"/>
                <a:cs typeface="+mj-cs"/>
              </a:rPr>
              <a:t>contexts, are more likely to encourage investments in more remote areas. </a:t>
            </a:r>
            <a:endParaRPr lang="en-GB" sz="1600" dirty="0" smtClean="0">
              <a:latin typeface="+mj-lt"/>
              <a:ea typeface="+mj-ea"/>
              <a:cs typeface="+mj-cs"/>
            </a:endParaRPr>
          </a:p>
          <a:p>
            <a:pPr>
              <a:spcBef>
                <a:spcPts val="600"/>
              </a:spcBef>
            </a:pPr>
            <a:r>
              <a:rPr lang="en-GB" sz="1600" dirty="0" smtClean="0">
                <a:latin typeface="+mj-lt"/>
                <a:ea typeface="+mj-ea"/>
                <a:cs typeface="+mj-cs"/>
              </a:rPr>
              <a:t>Whatever </a:t>
            </a:r>
            <a:r>
              <a:rPr lang="en-GB" sz="1600" dirty="0">
                <a:latin typeface="+mj-lt"/>
                <a:ea typeface="+mj-ea"/>
                <a:cs typeface="+mj-cs"/>
              </a:rPr>
              <a:t>form of tariff regulation is used the critical requirement is that it is clear and transparent, to reduce project development costs and give private financiers confidence that revenues from </a:t>
            </a:r>
            <a:r>
              <a:rPr lang="en-GB" sz="1600" dirty="0" smtClean="0">
                <a:latin typeface="+mj-lt"/>
                <a:ea typeface="+mj-ea"/>
                <a:cs typeface="+mj-cs"/>
              </a:rPr>
              <a:t>mini-grids </a:t>
            </a:r>
            <a:r>
              <a:rPr lang="en-GB" sz="1600" dirty="0">
                <a:latin typeface="+mj-lt"/>
                <a:ea typeface="+mj-ea"/>
                <a:cs typeface="+mj-cs"/>
              </a:rPr>
              <a:t>are not vulnerable to arbitrary regulatory decisions and political pressure</a:t>
            </a:r>
            <a:r>
              <a:rPr lang="en-GB" sz="1600" dirty="0" smtClean="0">
                <a:latin typeface="+mj-lt"/>
                <a:ea typeface="+mj-ea"/>
                <a:cs typeface="+mj-cs"/>
              </a:rPr>
              <a:t>.</a:t>
            </a:r>
          </a:p>
          <a:p>
            <a:pPr>
              <a:spcBef>
                <a:spcPts val="600"/>
              </a:spcBef>
            </a:pPr>
            <a:r>
              <a:rPr lang="en-GB" sz="1600" b="1" i="1" dirty="0" smtClean="0">
                <a:solidFill>
                  <a:schemeClr val="accent1">
                    <a:lumMod val="75000"/>
                  </a:schemeClr>
                </a:solidFill>
                <a:latin typeface="+mj-lt"/>
                <a:ea typeface="+mj-ea"/>
                <a:cs typeface="+mj-cs"/>
              </a:rPr>
              <a:t>Finance</a:t>
            </a:r>
            <a:r>
              <a:rPr lang="en-GB" sz="1600" b="1" i="1" dirty="0">
                <a:solidFill>
                  <a:schemeClr val="accent1">
                    <a:lumMod val="75000"/>
                  </a:schemeClr>
                </a:solidFill>
                <a:latin typeface="+mj-lt"/>
                <a:ea typeface="+mj-ea"/>
                <a:cs typeface="+mj-cs"/>
              </a:rPr>
              <a:t>: </a:t>
            </a:r>
            <a:r>
              <a:rPr lang="en-GB" sz="1600" dirty="0">
                <a:latin typeface="+mj-lt"/>
                <a:ea typeface="+mj-ea"/>
                <a:cs typeface="+mj-cs"/>
              </a:rPr>
              <a:t>Financing for isolated </a:t>
            </a:r>
            <a:r>
              <a:rPr lang="en-GB" sz="1600" dirty="0" smtClean="0">
                <a:latin typeface="+mj-lt"/>
                <a:ea typeface="+mj-ea"/>
                <a:cs typeface="+mj-cs"/>
              </a:rPr>
              <a:t>mini-grids </a:t>
            </a:r>
            <a:r>
              <a:rPr lang="en-GB" sz="1600" dirty="0">
                <a:latin typeface="+mj-lt"/>
                <a:ea typeface="+mj-ea"/>
                <a:cs typeface="+mj-cs"/>
              </a:rPr>
              <a:t>will generally align with the delivery model, with publically-owned </a:t>
            </a:r>
            <a:r>
              <a:rPr lang="en-GB" sz="1600" dirty="0" smtClean="0">
                <a:latin typeface="+mj-lt"/>
                <a:ea typeface="+mj-ea"/>
                <a:cs typeface="+mj-cs"/>
              </a:rPr>
              <a:t>mini-grids </a:t>
            </a:r>
            <a:r>
              <a:rPr lang="en-GB" sz="1600" dirty="0">
                <a:latin typeface="+mj-lt"/>
                <a:ea typeface="+mj-ea"/>
                <a:cs typeface="+mj-cs"/>
              </a:rPr>
              <a:t>using public finance and privately owned </a:t>
            </a:r>
            <a:r>
              <a:rPr lang="en-GB" sz="1600" dirty="0" smtClean="0">
                <a:latin typeface="+mj-lt"/>
                <a:ea typeface="+mj-ea"/>
                <a:cs typeface="+mj-cs"/>
              </a:rPr>
              <a:t>mini-grids </a:t>
            </a:r>
            <a:r>
              <a:rPr lang="en-GB" sz="1600" dirty="0">
                <a:latin typeface="+mj-lt"/>
                <a:ea typeface="+mj-ea"/>
                <a:cs typeface="+mj-cs"/>
              </a:rPr>
              <a:t>drawing on private finance. However, where incomes are lower or system costs higher, some form of public-private partnership is likely to be needed with public funding (</a:t>
            </a:r>
            <a:r>
              <a:rPr lang="en-GB" sz="1600" dirty="0" err="1">
                <a:latin typeface="+mj-lt"/>
                <a:ea typeface="+mj-ea"/>
                <a:cs typeface="+mj-cs"/>
              </a:rPr>
              <a:t>eg</a:t>
            </a:r>
            <a:r>
              <a:rPr lang="en-GB" sz="1600" dirty="0">
                <a:latin typeface="+mj-lt"/>
                <a:ea typeface="+mj-ea"/>
                <a:cs typeface="+mj-cs"/>
              </a:rPr>
              <a:t> through grants and subsidies) making electricity from </a:t>
            </a:r>
            <a:r>
              <a:rPr lang="en-GB" sz="1600" dirty="0" smtClean="0">
                <a:latin typeface="+mj-lt"/>
                <a:ea typeface="+mj-ea"/>
                <a:cs typeface="+mj-cs"/>
              </a:rPr>
              <a:t>mini-grids </a:t>
            </a:r>
            <a:r>
              <a:rPr lang="en-GB" sz="1600" dirty="0">
                <a:latin typeface="+mj-lt"/>
                <a:ea typeface="+mj-ea"/>
                <a:cs typeface="+mj-cs"/>
              </a:rPr>
              <a:t>affordable to users and the </a:t>
            </a:r>
            <a:r>
              <a:rPr lang="en-GB" sz="1600" dirty="0" smtClean="0">
                <a:latin typeface="+mj-lt"/>
                <a:ea typeface="+mj-ea"/>
                <a:cs typeface="+mj-cs"/>
              </a:rPr>
              <a:t>mini-grid </a:t>
            </a:r>
            <a:r>
              <a:rPr lang="en-GB" sz="1600" dirty="0">
                <a:latin typeface="+mj-lt"/>
                <a:ea typeface="+mj-ea"/>
                <a:cs typeface="+mj-cs"/>
              </a:rPr>
              <a:t>systems economically sustainable. </a:t>
            </a:r>
          </a:p>
          <a:p>
            <a:pPr>
              <a:spcBef>
                <a:spcPts val="600"/>
              </a:spcBef>
            </a:pPr>
            <a:r>
              <a:rPr lang="en-GB" sz="1600" dirty="0" smtClean="0">
                <a:latin typeface="+mj-lt"/>
                <a:ea typeface="+mj-ea"/>
                <a:cs typeface="+mj-cs"/>
              </a:rPr>
              <a:t>User </a:t>
            </a:r>
            <a:r>
              <a:rPr lang="en-GB" sz="1600" dirty="0">
                <a:latin typeface="+mj-lt"/>
                <a:ea typeface="+mj-ea"/>
                <a:cs typeface="+mj-cs"/>
              </a:rPr>
              <a:t>charges are the other main source of funding with connection charges and ongoing tariffs </a:t>
            </a:r>
            <a:r>
              <a:rPr lang="en-GB" sz="1600" dirty="0" smtClean="0">
                <a:latin typeface="+mj-lt"/>
                <a:ea typeface="+mj-ea"/>
                <a:cs typeface="+mj-cs"/>
              </a:rPr>
              <a:t>are used </a:t>
            </a:r>
            <a:r>
              <a:rPr lang="en-GB" sz="1600" dirty="0">
                <a:latin typeface="+mj-lt"/>
                <a:ea typeface="+mj-ea"/>
                <a:cs typeface="+mj-cs"/>
              </a:rPr>
              <a:t>to contribute to investment, cover ongoing operating costs and support repayment and return on investment. As with any system supplying multiple users, there is likely to be some element of cross-subsidy between users connected to any individual </a:t>
            </a:r>
            <a:r>
              <a:rPr lang="en-GB" sz="1600" dirty="0" smtClean="0">
                <a:latin typeface="+mj-lt"/>
                <a:ea typeface="+mj-ea"/>
                <a:cs typeface="+mj-cs"/>
              </a:rPr>
              <a:t>mini-grid </a:t>
            </a:r>
            <a:r>
              <a:rPr lang="en-GB" sz="1600" dirty="0">
                <a:latin typeface="+mj-lt"/>
                <a:ea typeface="+mj-ea"/>
                <a:cs typeface="+mj-cs"/>
              </a:rPr>
              <a:t>system. Cross-subsidy between isolated </a:t>
            </a:r>
            <a:r>
              <a:rPr lang="en-GB" sz="1600" dirty="0" smtClean="0">
                <a:latin typeface="+mj-lt"/>
                <a:ea typeface="+mj-ea"/>
                <a:cs typeface="+mj-cs"/>
              </a:rPr>
              <a:t>mini-grids </a:t>
            </a:r>
            <a:r>
              <a:rPr lang="en-GB" sz="1600" dirty="0">
                <a:latin typeface="+mj-lt"/>
                <a:ea typeface="+mj-ea"/>
                <a:cs typeface="+mj-cs"/>
              </a:rPr>
              <a:t>or between the main grid and </a:t>
            </a:r>
            <a:r>
              <a:rPr lang="en-GB" sz="1600" dirty="0" smtClean="0">
                <a:latin typeface="+mj-lt"/>
                <a:ea typeface="+mj-ea"/>
                <a:cs typeface="+mj-cs"/>
              </a:rPr>
              <a:t>mini-grid </a:t>
            </a:r>
            <a:r>
              <a:rPr lang="en-GB" sz="1600" dirty="0">
                <a:latin typeface="+mj-lt"/>
                <a:ea typeface="+mj-ea"/>
                <a:cs typeface="+mj-cs"/>
              </a:rPr>
              <a:t>systems may be appropriate, particularly if a uniform tariff is applied. </a:t>
            </a:r>
            <a:endParaRPr lang="en-GB" sz="1600" dirty="0" smtClean="0">
              <a:latin typeface="+mj-lt"/>
              <a:ea typeface="+mj-ea"/>
              <a:cs typeface="+mj-cs"/>
            </a:endParaRPr>
          </a:p>
          <a:p>
            <a:pPr>
              <a:spcBef>
                <a:spcPts val="600"/>
              </a:spcBef>
            </a:pPr>
            <a:r>
              <a:rPr lang="en-GB" sz="1600" b="1" i="1" dirty="0" smtClean="0">
                <a:solidFill>
                  <a:schemeClr val="accent1">
                    <a:lumMod val="75000"/>
                  </a:schemeClr>
                </a:solidFill>
              </a:rPr>
              <a:t>Non-Financial </a:t>
            </a:r>
            <a:r>
              <a:rPr lang="en-GB" sz="1600" b="1" i="1" dirty="0" smtClean="0">
                <a:solidFill>
                  <a:schemeClr val="accent1">
                    <a:lumMod val="75000"/>
                  </a:schemeClr>
                </a:solidFill>
                <a:latin typeface="+mj-lt"/>
                <a:ea typeface="+mj-ea"/>
                <a:cs typeface="+mj-cs"/>
              </a:rPr>
              <a:t>Interventions</a:t>
            </a:r>
            <a:r>
              <a:rPr lang="en-GB" sz="1600" b="1" i="1" dirty="0">
                <a:solidFill>
                  <a:schemeClr val="accent1">
                    <a:lumMod val="75000"/>
                  </a:schemeClr>
                </a:solidFill>
                <a:latin typeface="+mj-lt"/>
                <a:ea typeface="+mj-ea"/>
                <a:cs typeface="+mj-cs"/>
              </a:rPr>
              <a:t>:</a:t>
            </a:r>
            <a:r>
              <a:rPr lang="en-GB" sz="1600" i="1" dirty="0"/>
              <a:t> </a:t>
            </a:r>
            <a:r>
              <a:rPr lang="en-GB" sz="1600" dirty="0">
                <a:latin typeface="+mj-lt"/>
                <a:ea typeface="+mj-ea"/>
                <a:cs typeface="+mj-cs"/>
              </a:rPr>
              <a:t>National energy planning and sharing of market information are key to establishing the planned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extent </a:t>
            </a:r>
            <a:r>
              <a:rPr lang="en-GB" sz="1600" dirty="0">
                <a:latin typeface="+mj-lt"/>
                <a:ea typeface="+mj-ea"/>
                <a:cs typeface="+mj-cs"/>
              </a:rPr>
              <a:t>and timescales for grid extension and hence the scope for isolated </a:t>
            </a:r>
            <a:r>
              <a:rPr lang="en-GB" sz="1600" dirty="0" smtClean="0">
                <a:latin typeface="+mj-lt"/>
                <a:ea typeface="+mj-ea"/>
                <a:cs typeface="+mj-cs"/>
              </a:rPr>
              <a:t>mini-grids</a:t>
            </a:r>
            <a:r>
              <a:rPr lang="en-GB" sz="1600" dirty="0">
                <a:latin typeface="+mj-lt"/>
                <a:ea typeface="+mj-ea"/>
                <a:cs typeface="+mj-cs"/>
              </a:rPr>
              <a:t>. Regulatory reform and policy and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target-setting </a:t>
            </a:r>
            <a:r>
              <a:rPr lang="en-GB" sz="1600" dirty="0">
                <a:latin typeface="+mj-lt"/>
                <a:ea typeface="+mj-ea"/>
                <a:cs typeface="+mj-cs"/>
              </a:rPr>
              <a:t>are </a:t>
            </a:r>
            <a:r>
              <a:rPr lang="en-GB" sz="1600" dirty="0" smtClean="0">
                <a:latin typeface="+mj-lt"/>
                <a:ea typeface="+mj-ea"/>
                <a:cs typeface="+mj-cs"/>
              </a:rPr>
              <a:t>likely </a:t>
            </a:r>
            <a:r>
              <a:rPr lang="en-GB" sz="1600" dirty="0">
                <a:latin typeface="+mj-lt"/>
                <a:ea typeface="+mj-ea"/>
                <a:cs typeface="+mj-cs"/>
              </a:rPr>
              <a:t>to be required to create the framework for isolated </a:t>
            </a:r>
            <a:r>
              <a:rPr lang="en-GB" sz="1600" dirty="0" smtClean="0">
                <a:latin typeface="+mj-lt"/>
                <a:ea typeface="+mj-ea"/>
                <a:cs typeface="+mj-cs"/>
              </a:rPr>
              <a:t>mini-grids </a:t>
            </a:r>
            <a:r>
              <a:rPr lang="en-GB" sz="1600" dirty="0">
                <a:latin typeface="+mj-lt"/>
                <a:ea typeface="+mj-ea"/>
                <a:cs typeface="+mj-cs"/>
              </a:rPr>
              <a:t>to be developed. Capacity building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or technical </a:t>
            </a:r>
            <a:r>
              <a:rPr lang="en-GB" sz="1600" dirty="0">
                <a:latin typeface="+mj-lt"/>
                <a:ea typeface="+mj-ea"/>
                <a:cs typeface="+mj-cs"/>
              </a:rPr>
              <a:t>assistance </a:t>
            </a:r>
            <a:r>
              <a:rPr lang="en-GB" sz="1600" dirty="0" smtClean="0">
                <a:latin typeface="+mj-lt"/>
                <a:ea typeface="+mj-ea"/>
                <a:cs typeface="+mj-cs"/>
              </a:rPr>
              <a:t>may </a:t>
            </a:r>
            <a:r>
              <a:rPr lang="en-GB" sz="1600" dirty="0">
                <a:latin typeface="+mj-lt"/>
                <a:ea typeface="+mj-ea"/>
                <a:cs typeface="+mj-cs"/>
              </a:rPr>
              <a:t>be beneficial where potential developers lack necessary skills and capabilities. User awareness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raising </a:t>
            </a:r>
            <a:r>
              <a:rPr lang="en-GB" sz="1600" dirty="0">
                <a:latin typeface="+mj-lt"/>
                <a:ea typeface="+mj-ea"/>
                <a:cs typeface="+mj-cs"/>
              </a:rPr>
              <a:t>and demand </a:t>
            </a:r>
            <a:r>
              <a:rPr lang="en-GB" sz="1600" dirty="0" smtClean="0">
                <a:latin typeface="+mj-lt"/>
                <a:ea typeface="+mj-ea"/>
                <a:cs typeface="+mj-cs"/>
              </a:rPr>
              <a:t>promotion </a:t>
            </a:r>
            <a:r>
              <a:rPr lang="en-GB" sz="1600" dirty="0">
                <a:latin typeface="+mj-lt"/>
                <a:ea typeface="+mj-ea"/>
                <a:cs typeface="+mj-cs"/>
              </a:rPr>
              <a:t>are often essential to increase revenues and make </a:t>
            </a:r>
            <a:r>
              <a:rPr lang="en-GB" sz="1600" dirty="0" smtClean="0">
                <a:latin typeface="+mj-lt"/>
                <a:ea typeface="+mj-ea"/>
                <a:cs typeface="+mj-cs"/>
              </a:rPr>
              <a:t>mini-grids </a:t>
            </a:r>
            <a:r>
              <a:rPr lang="en-GB" sz="1600" dirty="0">
                <a:latin typeface="+mj-lt"/>
                <a:ea typeface="+mj-ea"/>
                <a:cs typeface="+mj-cs"/>
              </a:rPr>
              <a:t>economically sustainable</a:t>
            </a:r>
            <a:r>
              <a:rPr lang="en-GB" sz="1600" dirty="0" smtClean="0">
                <a:latin typeface="+mj-lt"/>
                <a:ea typeface="+mj-ea"/>
                <a:cs typeface="+mj-cs"/>
              </a:rPr>
              <a:t>.</a:t>
            </a:r>
            <a:endParaRPr lang="en-GB" sz="1600" dirty="0">
              <a:latin typeface="+mj-lt"/>
              <a:ea typeface="+mj-ea"/>
              <a:cs typeface="+mj-cs"/>
            </a:endParaRPr>
          </a:p>
        </p:txBody>
      </p:sp>
      <p:sp>
        <p:nvSpPr>
          <p:cNvPr id="3" name="TextBox 2">
            <a:hlinkClick r:id="rId2" action="ppaction://hlinksldjump"/>
          </p:cNvPr>
          <p:cNvSpPr txBox="1"/>
          <p:nvPr/>
        </p:nvSpPr>
        <p:spPr>
          <a:xfrm>
            <a:off x="10806009" y="572551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06009" y="5330611"/>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12700">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7600394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13357"/>
            <a:ext cx="11752119" cy="5693866"/>
          </a:xfrm>
          <a:prstGeom prst="rect">
            <a:avLst/>
          </a:prstGeom>
        </p:spPr>
        <p:txBody>
          <a:bodyPr wrap="square">
            <a:spAutoFit/>
          </a:bodyPr>
          <a:lstStyle/>
          <a:p>
            <a:r>
              <a:rPr lang="en-GB" sz="4000" b="1" dirty="0">
                <a:solidFill>
                  <a:schemeClr val="accent1">
                    <a:lumMod val="75000"/>
                  </a:schemeClr>
                </a:solidFill>
                <a:latin typeface="+mj-lt"/>
                <a:ea typeface="+mj-ea"/>
                <a:cs typeface="+mj-cs"/>
              </a:rPr>
              <a:t>Isolated </a:t>
            </a:r>
            <a:r>
              <a:rPr lang="en-GB" sz="4000" b="1" dirty="0" smtClean="0">
                <a:solidFill>
                  <a:schemeClr val="accent1">
                    <a:lumMod val="75000"/>
                  </a:schemeClr>
                </a:solidFill>
                <a:latin typeface="+mj-lt"/>
                <a:ea typeface="+mj-ea"/>
                <a:cs typeface="+mj-cs"/>
              </a:rPr>
              <a:t>Mini-grid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Disadvantages (</a:t>
            </a:r>
            <a:r>
              <a:rPr lang="en-GB" sz="1600" b="1" i="1" dirty="0" err="1">
                <a:solidFill>
                  <a:schemeClr val="accent1">
                    <a:lumMod val="75000"/>
                  </a:schemeClr>
                </a:solidFill>
                <a:latin typeface="+mj-lt"/>
                <a:ea typeface="+mj-ea"/>
                <a:cs typeface="+mj-cs"/>
              </a:rPr>
              <a:t>inc</a:t>
            </a:r>
            <a:r>
              <a:rPr lang="en-GB" sz="1600" b="1" i="1" dirty="0">
                <a:solidFill>
                  <a:schemeClr val="accent1">
                    <a:lumMod val="75000"/>
                  </a:schemeClr>
                </a:solidFill>
                <a:latin typeface="+mj-lt"/>
                <a:ea typeface="+mj-ea"/>
                <a:cs typeface="+mj-cs"/>
              </a:rPr>
              <a:t> level of electricity provided)</a:t>
            </a:r>
          </a:p>
          <a:p>
            <a:pPr>
              <a:spcBef>
                <a:spcPts val="600"/>
              </a:spcBef>
            </a:pPr>
            <a:r>
              <a:rPr lang="en-GB" sz="1600" dirty="0" smtClean="0">
                <a:latin typeface="+mj-lt"/>
                <a:ea typeface="+mj-ea"/>
                <a:cs typeface="+mj-cs"/>
              </a:rPr>
              <a:t>Mini-grids </a:t>
            </a:r>
            <a:r>
              <a:rPr lang="en-GB" sz="1600" dirty="0">
                <a:latin typeface="+mj-lt"/>
                <a:ea typeface="+mj-ea"/>
                <a:cs typeface="+mj-cs"/>
              </a:rPr>
              <a:t>are most appropriate for relatively densely populated areas with higher demand levels which are distant from the grid system, particularly where there is a good local source of energy for electricity generation. </a:t>
            </a:r>
            <a:r>
              <a:rPr lang="en-GB" sz="1600" dirty="0" smtClean="0">
                <a:latin typeface="+mj-lt"/>
                <a:ea typeface="+mj-ea"/>
                <a:cs typeface="+mj-cs"/>
              </a:rPr>
              <a:t>Because mini-grids </a:t>
            </a:r>
            <a:r>
              <a:rPr lang="en-GB" sz="1600" dirty="0">
                <a:latin typeface="+mj-lt"/>
                <a:ea typeface="+mj-ea"/>
                <a:cs typeface="+mj-cs"/>
              </a:rPr>
              <a:t>rely on local, small-scale, generation, and their demand profiles often have pronounced peaks (because their users want electricity at the same times of day), their generating costs are usually higher than costs of electricity from larger power plants connected to the main grid, so in areas closer to the grid, where the cost of connecting to the grid is relatively low, grid extension will usually be more economic. In sparsely populated low-demand areas, standalone systems, despite their higher generating costs, may be more economic because they avoid the cost of a distribution system. </a:t>
            </a:r>
            <a:r>
              <a:rPr lang="en-GB" sz="1600" dirty="0" smtClean="0">
                <a:latin typeface="+mj-lt"/>
                <a:ea typeface="+mj-ea"/>
                <a:cs typeface="+mj-cs"/>
              </a:rPr>
              <a:t>mini-grids </a:t>
            </a:r>
            <a:r>
              <a:rPr lang="en-GB" sz="1600" dirty="0">
                <a:latin typeface="+mj-lt"/>
                <a:ea typeface="+mj-ea"/>
                <a:cs typeface="+mj-cs"/>
              </a:rPr>
              <a:t>may also, even in areas for which grid extension would be more economic in the longer term, provide a means for achieving energy access more quickly. </a:t>
            </a:r>
            <a:endParaRPr lang="en-GB" sz="1600" dirty="0" smtClean="0">
              <a:latin typeface="+mj-lt"/>
              <a:ea typeface="+mj-ea"/>
              <a:cs typeface="+mj-cs"/>
            </a:endParaRPr>
          </a:p>
          <a:p>
            <a:pPr>
              <a:spcBef>
                <a:spcPts val="600"/>
              </a:spcBef>
            </a:pPr>
            <a:endParaRPr lang="en-GB" sz="1600" dirty="0">
              <a:latin typeface="+mj-lt"/>
              <a:ea typeface="+mj-ea"/>
              <a:cs typeface="+mj-cs"/>
            </a:endParaRPr>
          </a:p>
          <a:p>
            <a:r>
              <a:rPr lang="en-GB" sz="1600" dirty="0" smtClean="0">
                <a:latin typeface="+mj-lt"/>
                <a:ea typeface="+mj-ea"/>
                <a:cs typeface="+mj-cs"/>
              </a:rPr>
              <a:t>Mini-grids </a:t>
            </a:r>
            <a:r>
              <a:rPr lang="en-GB" sz="1600" dirty="0">
                <a:latin typeface="+mj-lt"/>
                <a:ea typeface="+mj-ea"/>
                <a:cs typeface="+mj-cs"/>
              </a:rPr>
              <a:t>may be designed to provide any level of electricity access, from “skinny-grid”, which just support lighting and, perhaps phone-charging (Tier 1) to a grid-equivalent service, meeting all household, commercial, industrial and community requirements (Tier 5). In many more remote communities where isolated </a:t>
            </a:r>
            <a:r>
              <a:rPr lang="en-GB" sz="1600" dirty="0" smtClean="0">
                <a:latin typeface="+mj-lt"/>
                <a:ea typeface="+mj-ea"/>
                <a:cs typeface="+mj-cs"/>
              </a:rPr>
              <a:t>mini-grids </a:t>
            </a:r>
            <a:r>
              <a:rPr lang="en-GB" sz="1600" dirty="0">
                <a:latin typeface="+mj-lt"/>
                <a:ea typeface="+mj-ea"/>
                <a:cs typeface="+mj-cs"/>
              </a:rPr>
              <a:t>are the most appropriate solution, it is a Tier 2-3 level (to </a:t>
            </a:r>
            <a:r>
              <a:rPr lang="en-GB" sz="1600" dirty="0" smtClean="0">
                <a:latin typeface="+mj-lt"/>
                <a:ea typeface="+mj-ea"/>
                <a:cs typeface="+mj-cs"/>
              </a:rPr>
              <a:t>support </a:t>
            </a:r>
            <a:r>
              <a:rPr lang="en-GB" sz="1600" dirty="0">
                <a:latin typeface="+mj-lt"/>
                <a:ea typeface="+mj-ea"/>
                <a:cs typeface="+mj-cs"/>
              </a:rPr>
              <a:t>medium power appliances such as fans, refrigerators, small water pumps and hand tools). In theory, the grid system which is able to call on multiple sources of generation should be more reliable than an isolated </a:t>
            </a:r>
            <a:r>
              <a:rPr lang="en-GB" sz="1600" dirty="0" smtClean="0">
                <a:latin typeface="+mj-lt"/>
                <a:ea typeface="+mj-ea"/>
                <a:cs typeface="+mj-cs"/>
              </a:rPr>
              <a:t>mini-grid, </a:t>
            </a:r>
            <a:r>
              <a:rPr lang="en-GB" sz="1600" dirty="0">
                <a:latin typeface="+mj-lt"/>
                <a:ea typeface="+mj-ea"/>
                <a:cs typeface="+mj-cs"/>
              </a:rPr>
              <a:t>but in practice if the grid system itself is over-stretched with inadequate generation; or insufficiently robust or poorly maintained transmission and distribution systems, reliability and quality of supply may deteriorate so that while users have a physical connection they may not in fact have reliable access to electricity. Poor grid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reliability </a:t>
            </a:r>
            <a:r>
              <a:rPr lang="en-GB" sz="1600" dirty="0">
                <a:latin typeface="+mj-lt"/>
                <a:ea typeface="+mj-ea"/>
                <a:cs typeface="+mj-cs"/>
              </a:rPr>
              <a:t>is one of the reasons many users turn to </a:t>
            </a:r>
            <a:r>
              <a:rPr lang="en-GB" sz="1600" dirty="0" smtClean="0">
                <a:latin typeface="+mj-lt"/>
                <a:ea typeface="+mj-ea"/>
                <a:cs typeface="+mj-cs"/>
              </a:rPr>
              <a:t>mini-grids </a:t>
            </a:r>
            <a:r>
              <a:rPr lang="en-GB" sz="1600" dirty="0">
                <a:latin typeface="+mj-lt"/>
                <a:ea typeface="+mj-ea"/>
                <a:cs typeface="+mj-cs"/>
              </a:rPr>
              <a:t>and standalone systems even in areas where grid connection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is </a:t>
            </a:r>
            <a:r>
              <a:rPr lang="en-GB" sz="1600" dirty="0">
                <a:latin typeface="+mj-lt"/>
                <a:ea typeface="+mj-ea"/>
                <a:cs typeface="+mj-cs"/>
              </a:rPr>
              <a:t>available</a:t>
            </a:r>
            <a:r>
              <a:rPr lang="en-GB" sz="1600" dirty="0" smtClean="0">
                <a:latin typeface="+mj-lt"/>
                <a:ea typeface="+mj-ea"/>
                <a:cs typeface="+mj-cs"/>
              </a:rPr>
              <a:t>.</a:t>
            </a:r>
            <a:endParaRPr lang="en-GB" sz="1600" dirty="0">
              <a:latin typeface="+mj-lt"/>
              <a:ea typeface="+mj-ea"/>
              <a:cs typeface="+mj-cs"/>
            </a:endParaRPr>
          </a:p>
        </p:txBody>
      </p:sp>
      <p:sp>
        <p:nvSpPr>
          <p:cNvPr id="6" name="TextBox 5"/>
          <p:cNvSpPr txBox="1"/>
          <p:nvPr/>
        </p:nvSpPr>
        <p:spPr>
          <a:xfrm>
            <a:off x="245478" y="6119336"/>
            <a:ext cx="8156863" cy="738664"/>
          </a:xfrm>
          <a:prstGeom prst="rect">
            <a:avLst/>
          </a:prstGeom>
          <a:noFill/>
        </p:spPr>
        <p:txBody>
          <a:bodyPr wrap="square" rtlCol="0">
            <a:spAutoFit/>
          </a:bodyPr>
          <a:lstStyle/>
          <a:p>
            <a:r>
              <a:rPr lang="en-GB" sz="1200" baseline="30000" dirty="0" smtClean="0">
                <a:latin typeface="+mj-lt"/>
              </a:rPr>
              <a:t>1</a:t>
            </a:r>
            <a:r>
              <a:rPr lang="en-GB" sz="1200" dirty="0" smtClean="0">
                <a:latin typeface="+mj-lt"/>
              </a:rPr>
              <a:t>Under </a:t>
            </a:r>
            <a:r>
              <a:rPr lang="en-GB" sz="1200" dirty="0">
                <a:latin typeface="+mj-lt"/>
              </a:rPr>
              <a:t>the </a:t>
            </a:r>
            <a:r>
              <a:rPr lang="en-GB" sz="1200" dirty="0" err="1">
                <a:latin typeface="+mj-lt"/>
              </a:rPr>
              <a:t>SEforAll</a:t>
            </a:r>
            <a:r>
              <a:rPr lang="en-GB" sz="1200" dirty="0">
                <a:latin typeface="+mj-lt"/>
              </a:rPr>
              <a:t> Multi-Tier Tracking Framework http://gtf.esmap.org/downloads, where Tier 5 is the highest </a:t>
            </a:r>
            <a:r>
              <a:rPr lang="en-GB" sz="1200" dirty="0" smtClean="0">
                <a:latin typeface="+mj-lt"/>
              </a:rPr>
              <a:t>and </a:t>
            </a:r>
            <a:r>
              <a:rPr lang="en-GB" sz="1200" dirty="0">
                <a:latin typeface="+mj-lt"/>
              </a:rPr>
              <a:t>Tier 1 the lowest level of electricity supply.</a:t>
            </a:r>
          </a:p>
          <a:p>
            <a:endParaRPr lang="en-GB" dirty="0"/>
          </a:p>
        </p:txBody>
      </p:sp>
      <p:sp>
        <p:nvSpPr>
          <p:cNvPr id="4" name="TextBox 3">
            <a:hlinkClick r:id="rId2" action="ppaction://hlinksldjump"/>
          </p:cNvPr>
          <p:cNvSpPr txBox="1"/>
          <p:nvPr/>
        </p:nvSpPr>
        <p:spPr>
          <a:xfrm>
            <a:off x="10806009" y="5714880"/>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7" name="TextBox 6">
            <a:hlinkClick r:id="rId2" action="ppaction://hlinksldjump"/>
          </p:cNvPr>
          <p:cNvSpPr txBox="1"/>
          <p:nvPr/>
        </p:nvSpPr>
        <p:spPr>
          <a:xfrm>
            <a:off x="10806009" y="5345548"/>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12700">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967900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olarhuette.jpg"/>
          <p:cNvPicPr>
            <a:picLocks noChangeAspect="1"/>
          </p:cNvPicPr>
          <p:nvPr/>
        </p:nvPicPr>
        <p:blipFill>
          <a:blip r:embed="rId2" cstate="screen"/>
          <a:stretch>
            <a:fillRect/>
          </a:stretch>
        </p:blipFill>
        <p:spPr>
          <a:xfrm>
            <a:off x="8094785" y="3314152"/>
            <a:ext cx="4097215" cy="3412178"/>
          </a:xfrm>
          <a:prstGeom prst="rect">
            <a:avLst/>
          </a:prstGeom>
        </p:spPr>
      </p:pic>
      <p:sp>
        <p:nvSpPr>
          <p:cNvPr id="2" name="Title 1"/>
          <p:cNvSpPr>
            <a:spLocks noGrp="1"/>
          </p:cNvSpPr>
          <p:nvPr>
            <p:ph type="title"/>
          </p:nvPr>
        </p:nvSpPr>
        <p:spPr>
          <a:xfrm>
            <a:off x="212230" y="202027"/>
            <a:ext cx="10515600" cy="1006471"/>
          </a:xfrm>
        </p:spPr>
        <p:txBody>
          <a:bodyPr>
            <a:normAutofit/>
          </a:bodyPr>
          <a:lstStyle/>
          <a:p>
            <a:r>
              <a:rPr lang="en-GB" b="1" dirty="0">
                <a:solidFill>
                  <a:schemeClr val="accent1">
                    <a:lumMod val="75000"/>
                  </a:schemeClr>
                </a:solidFill>
              </a:rPr>
              <a:t>Contents</a:t>
            </a:r>
          </a:p>
        </p:txBody>
      </p:sp>
      <p:sp>
        <p:nvSpPr>
          <p:cNvPr id="3" name="Content Placeholder 2"/>
          <p:cNvSpPr>
            <a:spLocks noGrp="1"/>
          </p:cNvSpPr>
          <p:nvPr>
            <p:ph idx="1"/>
          </p:nvPr>
        </p:nvSpPr>
        <p:spPr>
          <a:xfrm>
            <a:off x="216193" y="1378482"/>
            <a:ext cx="10703443" cy="4351338"/>
          </a:xfrm>
        </p:spPr>
        <p:txBody>
          <a:bodyPr>
            <a:normAutofit/>
          </a:bodyPr>
          <a:lstStyle/>
          <a:p>
            <a:pPr marL="357188" indent="-357188">
              <a:lnSpc>
                <a:spcPct val="100000"/>
              </a:lnSpc>
              <a:spcBef>
                <a:spcPts val="1800"/>
              </a:spcBef>
            </a:pPr>
            <a:r>
              <a:rPr lang="en-GB" sz="3200" dirty="0" smtClean="0">
                <a:solidFill>
                  <a:schemeClr val="accent1">
                    <a:lumMod val="75000"/>
                  </a:schemeClr>
                </a:solidFill>
                <a:ea typeface="+mj-ea"/>
                <a:cs typeface="+mj-cs"/>
              </a:rPr>
              <a:t>Introduction</a:t>
            </a:r>
          </a:p>
          <a:p>
            <a:pPr marL="357188" indent="-357188">
              <a:lnSpc>
                <a:spcPct val="100000"/>
              </a:lnSpc>
              <a:spcBef>
                <a:spcPts val="1800"/>
              </a:spcBef>
            </a:pPr>
            <a:r>
              <a:rPr lang="en-GB" sz="3200" dirty="0" smtClean="0">
                <a:solidFill>
                  <a:schemeClr val="accent1">
                    <a:lumMod val="75000"/>
                  </a:schemeClr>
                </a:solidFill>
                <a:ea typeface="+mj-ea"/>
                <a:cs typeface="+mj-cs"/>
              </a:rPr>
              <a:t>What are National Electrification Approaches (NEA)?</a:t>
            </a:r>
            <a:endParaRPr lang="en-GB" sz="3200" dirty="0">
              <a:solidFill>
                <a:schemeClr val="accent1">
                  <a:lumMod val="75000"/>
                </a:schemeClr>
              </a:solidFill>
              <a:ea typeface="+mj-ea"/>
              <a:cs typeface="+mj-cs"/>
            </a:endParaRPr>
          </a:p>
          <a:p>
            <a:pPr marL="357188" indent="-357188">
              <a:lnSpc>
                <a:spcPct val="100000"/>
              </a:lnSpc>
              <a:spcBef>
                <a:spcPts val="1800"/>
              </a:spcBef>
            </a:pPr>
            <a:r>
              <a:rPr lang="en-GB" sz="3200" dirty="0" smtClean="0">
                <a:solidFill>
                  <a:schemeClr val="accent1">
                    <a:lumMod val="75000"/>
                  </a:schemeClr>
                </a:solidFill>
                <a:ea typeface="+mj-ea"/>
                <a:cs typeface="+mj-cs"/>
              </a:rPr>
              <a:t>How </a:t>
            </a:r>
            <a:r>
              <a:rPr lang="en-GB" sz="3200" dirty="0">
                <a:solidFill>
                  <a:schemeClr val="accent1">
                    <a:lumMod val="75000"/>
                  </a:schemeClr>
                </a:solidFill>
                <a:ea typeface="+mj-ea"/>
                <a:cs typeface="+mj-cs"/>
              </a:rPr>
              <a:t>to use this Review </a:t>
            </a:r>
            <a:r>
              <a:rPr lang="en-GB" sz="3200" dirty="0" smtClean="0">
                <a:solidFill>
                  <a:schemeClr val="accent1">
                    <a:lumMod val="75000"/>
                  </a:schemeClr>
                </a:solidFill>
                <a:ea typeface="+mj-ea"/>
                <a:cs typeface="+mj-cs"/>
              </a:rPr>
              <a:t>Tool</a:t>
            </a:r>
          </a:p>
          <a:p>
            <a:pPr marL="357188" indent="-357188">
              <a:lnSpc>
                <a:spcPct val="100000"/>
              </a:lnSpc>
              <a:spcBef>
                <a:spcPts val="1800"/>
              </a:spcBef>
            </a:pPr>
            <a:r>
              <a:rPr lang="en-GB" sz="3200" dirty="0" smtClean="0">
                <a:solidFill>
                  <a:schemeClr val="accent1">
                    <a:lumMod val="75000"/>
                  </a:schemeClr>
                </a:solidFill>
                <a:ea typeface="+mj-ea"/>
                <a:cs typeface="+mj-cs"/>
              </a:rPr>
              <a:t>Categorization of National</a:t>
            </a:r>
            <a:r>
              <a:rPr lang="en-GB" sz="3200" dirty="0" smtClean="0">
                <a:solidFill>
                  <a:schemeClr val="accent1">
                    <a:lumMod val="75000"/>
                  </a:schemeClr>
                </a:solidFill>
              </a:rPr>
              <a:t> </a:t>
            </a:r>
            <a:r>
              <a:rPr lang="en-GB" sz="3200" dirty="0">
                <a:solidFill>
                  <a:schemeClr val="accent1">
                    <a:lumMod val="75000"/>
                  </a:schemeClr>
                </a:solidFill>
              </a:rPr>
              <a:t>Electrification Approaches</a:t>
            </a:r>
            <a:r>
              <a:rPr lang="en-GB" sz="3200" dirty="0" smtClean="0">
                <a:solidFill>
                  <a:schemeClr val="accent1">
                    <a:lumMod val="75000"/>
                  </a:schemeClr>
                </a:solidFill>
                <a:ea typeface="+mj-ea"/>
                <a:cs typeface="+mj-cs"/>
              </a:rPr>
              <a:t> </a:t>
            </a:r>
          </a:p>
          <a:p>
            <a:pPr marL="357188" indent="-357188">
              <a:lnSpc>
                <a:spcPct val="100000"/>
              </a:lnSpc>
              <a:spcBef>
                <a:spcPts val="1800"/>
              </a:spcBef>
            </a:pPr>
            <a:r>
              <a:rPr lang="en-GB" sz="3200" dirty="0" smtClean="0">
                <a:solidFill>
                  <a:schemeClr val="accent1">
                    <a:lumMod val="75000"/>
                  </a:schemeClr>
                </a:solidFill>
                <a:ea typeface="+mj-ea"/>
                <a:cs typeface="+mj-cs"/>
              </a:rPr>
              <a:t>Category </a:t>
            </a:r>
            <a:r>
              <a:rPr lang="en-GB" sz="3200" dirty="0">
                <a:solidFill>
                  <a:schemeClr val="accent1">
                    <a:lumMod val="75000"/>
                  </a:schemeClr>
                </a:solidFill>
                <a:ea typeface="+mj-ea"/>
                <a:cs typeface="+mj-cs"/>
              </a:rPr>
              <a:t>Dashboard and information on </a:t>
            </a:r>
            <a:r>
              <a:rPr lang="en-GB" sz="3200" dirty="0" smtClean="0">
                <a:solidFill>
                  <a:schemeClr val="accent1">
                    <a:lumMod val="75000"/>
                  </a:schemeClr>
                </a:solidFill>
                <a:ea typeface="+mj-ea"/>
                <a:cs typeface="+mj-cs"/>
              </a:rPr>
              <a:t>categories </a:t>
            </a:r>
          </a:p>
          <a:p>
            <a:pPr marL="357188" indent="-357188">
              <a:lnSpc>
                <a:spcPct val="100000"/>
              </a:lnSpc>
              <a:spcBef>
                <a:spcPts val="1800"/>
              </a:spcBef>
            </a:pPr>
            <a:r>
              <a:rPr lang="en-GB" sz="3200" dirty="0" smtClean="0">
                <a:solidFill>
                  <a:schemeClr val="accent1">
                    <a:lumMod val="75000"/>
                  </a:schemeClr>
                </a:solidFill>
                <a:ea typeface="+mj-ea"/>
                <a:cs typeface="+mj-cs"/>
              </a:rPr>
              <a:t>Examples </a:t>
            </a:r>
            <a:r>
              <a:rPr lang="en-GB" sz="3200" dirty="0">
                <a:solidFill>
                  <a:schemeClr val="accent1">
                    <a:lumMod val="75000"/>
                  </a:schemeClr>
                </a:solidFill>
                <a:ea typeface="+mj-ea"/>
                <a:cs typeface="+mj-cs"/>
              </a:rPr>
              <a:t>Table and Country Case </a:t>
            </a:r>
            <a:r>
              <a:rPr lang="en-GB" sz="3200" dirty="0" smtClean="0">
                <a:solidFill>
                  <a:schemeClr val="accent1">
                    <a:lumMod val="75000"/>
                  </a:schemeClr>
                </a:solidFill>
                <a:ea typeface="+mj-ea"/>
                <a:cs typeface="+mj-cs"/>
              </a:rPr>
              <a:t>Studies</a:t>
            </a:r>
            <a:endParaRPr lang="en-GB" sz="3200" dirty="0">
              <a:solidFill>
                <a:schemeClr val="accent1">
                  <a:lumMod val="75000"/>
                </a:schemeClr>
              </a:solidFill>
              <a:ea typeface="+mj-ea"/>
              <a:cs typeface="+mj-cs"/>
            </a:endParaRPr>
          </a:p>
        </p:txBody>
      </p:sp>
      <p:sp>
        <p:nvSpPr>
          <p:cNvPr id="4" name="TextBox 3"/>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3" action="ppaction://hlinksldjump"/>
              </a:rPr>
              <a:t>NEXT</a:t>
            </a:r>
            <a:endParaRPr lang="en-GB" dirty="0"/>
          </a:p>
        </p:txBody>
      </p:sp>
      <p:sp>
        <p:nvSpPr>
          <p:cNvPr id="5" name="TextBox 4"/>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4" action="ppaction://hlinksldjump"/>
              </a:rPr>
              <a:t>PREVIOUS</a:t>
            </a:r>
            <a:endParaRPr lang="en-GB" dirty="0"/>
          </a:p>
        </p:txBody>
      </p:sp>
      <p:sp>
        <p:nvSpPr>
          <p:cNvPr id="7" name="TextBox 6">
            <a:hlinkClick r:id="rId5" action="ppaction://hlinksldjump"/>
          </p:cNvPr>
          <p:cNvSpPr txBox="1"/>
          <p:nvPr/>
        </p:nvSpPr>
        <p:spPr>
          <a:xfrm>
            <a:off x="10813312" y="5725915"/>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8" name="TextBox 7">
            <a:hlinkClick r:id="rId5" action="ppaction://hlinksldjump"/>
          </p:cNvPr>
          <p:cNvSpPr txBox="1"/>
          <p:nvPr/>
        </p:nvSpPr>
        <p:spPr>
          <a:xfrm>
            <a:off x="10813312" y="5356583"/>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Tree>
    <p:extLst>
      <p:ext uri="{BB962C8B-B14F-4D97-AF65-F5344CB8AC3E}">
        <p14:creationId xmlns:p14="http://schemas.microsoft.com/office/powerpoint/2010/main" val="38885291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olarhuette_02.jpg"/>
          <p:cNvPicPr>
            <a:picLocks noChangeAspect="1"/>
          </p:cNvPicPr>
          <p:nvPr/>
        </p:nvPicPr>
        <p:blipFill>
          <a:blip r:embed="rId2" cstate="screen"/>
          <a:stretch>
            <a:fillRect/>
          </a:stretch>
        </p:blipFill>
        <p:spPr>
          <a:xfrm>
            <a:off x="4905451" y="4817711"/>
            <a:ext cx="2987650" cy="1866096"/>
          </a:xfrm>
          <a:prstGeom prst="rect">
            <a:avLst/>
          </a:prstGeom>
        </p:spPr>
      </p:pic>
      <p:sp>
        <p:nvSpPr>
          <p:cNvPr id="5" name="Rectangle 4"/>
          <p:cNvSpPr/>
          <p:nvPr/>
        </p:nvSpPr>
        <p:spPr>
          <a:xfrm>
            <a:off x="219940" y="113355"/>
            <a:ext cx="11752119" cy="5601533"/>
          </a:xfrm>
          <a:prstGeom prst="rect">
            <a:avLst/>
          </a:prstGeom>
        </p:spPr>
        <p:txBody>
          <a:bodyPr wrap="square">
            <a:spAutoFit/>
          </a:bodyPr>
          <a:lstStyle/>
          <a:p>
            <a:r>
              <a:rPr lang="en-GB" sz="4000" b="1" dirty="0">
                <a:solidFill>
                  <a:schemeClr val="accent1">
                    <a:lumMod val="75000"/>
                  </a:schemeClr>
                </a:solidFill>
                <a:latin typeface="+mj-lt"/>
                <a:ea typeface="+mj-ea"/>
                <a:cs typeface="+mj-cs"/>
              </a:rPr>
              <a:t>Isolated </a:t>
            </a:r>
            <a:r>
              <a:rPr lang="en-GB" sz="4000" b="1" dirty="0" smtClean="0">
                <a:solidFill>
                  <a:schemeClr val="accent1">
                    <a:lumMod val="75000"/>
                  </a:schemeClr>
                </a:solidFill>
                <a:latin typeface="+mj-lt"/>
                <a:ea typeface="+mj-ea"/>
                <a:cs typeface="+mj-cs"/>
              </a:rPr>
              <a:t>Mini-grid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endParaRPr lang="en-GB" sz="12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indent="-285750">
              <a:spcBef>
                <a:spcPts val="600"/>
              </a:spcBef>
              <a:buFont typeface="Arial" panose="020B0604020202020204" pitchFamily="34" charset="0"/>
              <a:buChar char="•"/>
            </a:pPr>
            <a:r>
              <a:rPr lang="en-GB" sz="1600" dirty="0">
                <a:latin typeface="+mj-lt"/>
                <a:ea typeface="+mj-ea"/>
                <a:cs typeface="+mj-cs"/>
              </a:rPr>
              <a:t>ARE. 2014. Hybrid Mini-Grids for Rural Electrification - Lessons Learned </a:t>
            </a:r>
            <a:r>
              <a:rPr lang="en-GB" sz="1600" dirty="0">
                <a:latin typeface="+mj-lt"/>
                <a:ea typeface="+mj-ea"/>
                <a:cs typeface="+mj-cs"/>
                <a:hlinkClick r:id="rId3"/>
              </a:rPr>
              <a:t>https://</a:t>
            </a:r>
            <a:r>
              <a:rPr lang="en-GB" sz="1600" dirty="0" smtClean="0">
                <a:latin typeface="+mj-lt"/>
                <a:ea typeface="+mj-ea"/>
                <a:cs typeface="+mj-cs"/>
                <a:hlinkClick r:id="rId3"/>
              </a:rPr>
              <a:t>ruralelec.org/sites/default/files/hybrid_mini-grids_for_rural_electrification_2014.pdf</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smtClean="0">
                <a:latin typeface="+mj-lt"/>
                <a:ea typeface="+mj-ea"/>
                <a:cs typeface="+mj-cs"/>
              </a:rPr>
              <a:t>ESMAP </a:t>
            </a:r>
            <a:r>
              <a:rPr lang="en-GB" sz="1600" dirty="0">
                <a:latin typeface="+mj-lt"/>
                <a:ea typeface="+mj-ea"/>
                <a:cs typeface="+mj-cs"/>
              </a:rPr>
              <a:t>(2005), Meeting the Challenge of Rural Electrification in Developing Nations: The Experience of Successful Programs </a:t>
            </a:r>
            <a:r>
              <a:rPr lang="en-GB" sz="1600" dirty="0">
                <a:latin typeface="+mj-lt"/>
                <a:ea typeface="+mj-ea"/>
                <a:cs typeface="+mj-cs"/>
                <a:hlinkClick r:id="rId4"/>
              </a:rPr>
              <a:t>https://</a:t>
            </a:r>
            <a:r>
              <a:rPr lang="en-GB" sz="1600" dirty="0" smtClean="0">
                <a:latin typeface="+mj-lt"/>
                <a:ea typeface="+mj-ea"/>
                <a:cs typeface="+mj-cs"/>
                <a:hlinkClick r:id="rId4"/>
              </a:rPr>
              <a:t>static.globalinnovationexchange.org/s3fs-public/asset/document/Meeting0the0Ch10Discussion0Version0.pdf?q3Tol9Bdn4yH4J43t3P9t3hq5lh6ZipT</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smtClean="0">
                <a:latin typeface="+mj-lt"/>
                <a:ea typeface="+mj-ea"/>
                <a:cs typeface="+mj-cs"/>
              </a:rPr>
              <a:t>EUEI </a:t>
            </a:r>
            <a:r>
              <a:rPr lang="en-GB" sz="1600" dirty="0">
                <a:latin typeface="+mj-lt"/>
                <a:ea typeface="+mj-ea"/>
                <a:cs typeface="+mj-cs"/>
              </a:rPr>
              <a:t>PDF (2014), Mini-grid Policy Toolkit: Policy and Business Frameworks for Successful Mini-grid Roll-outs </a:t>
            </a:r>
            <a:r>
              <a:rPr lang="en-GB" sz="1600" dirty="0" smtClean="0">
                <a:latin typeface="+mj-lt"/>
                <a:ea typeface="+mj-ea"/>
                <a:cs typeface="+mj-cs"/>
                <a:hlinkClick r:id="rId5"/>
              </a:rPr>
              <a:t>http</a:t>
            </a:r>
            <a:r>
              <a:rPr lang="en-GB" sz="1600" dirty="0">
                <a:latin typeface="+mj-lt"/>
                <a:ea typeface="+mj-ea"/>
                <a:cs typeface="+mj-cs"/>
                <a:hlinkClick r:id="rId5"/>
              </a:rPr>
              <a:t>://www.euei-pdf.org/sites/default/files/field_publication_file/RECP_MiniGrid_Policy_Toolkit_1pageview_%</a:t>
            </a:r>
            <a:r>
              <a:rPr lang="en-GB" sz="1600" dirty="0" smtClean="0">
                <a:latin typeface="+mj-lt"/>
                <a:ea typeface="+mj-ea"/>
                <a:cs typeface="+mj-cs"/>
                <a:hlinkClick r:id="rId5"/>
              </a:rPr>
              <a:t>28pdf%2C_17.6MB%2C_EN_0.pdf</a:t>
            </a:r>
            <a:r>
              <a:rPr lang="en-GB" sz="1600" dirty="0" smtClean="0">
                <a:latin typeface="+mj-lt"/>
                <a:ea typeface="+mj-ea"/>
                <a:cs typeface="+mj-cs"/>
              </a:rPr>
              <a:t>                   </a:t>
            </a:r>
            <a:endParaRPr lang="en-GB" sz="1600" dirty="0">
              <a:latin typeface="+mj-lt"/>
              <a:ea typeface="+mj-ea"/>
              <a:cs typeface="+mj-cs"/>
            </a:endParaRPr>
          </a:p>
          <a:p>
            <a:pPr marL="285750" indent="-285750">
              <a:spcBef>
                <a:spcPts val="600"/>
              </a:spcBef>
              <a:buFont typeface="Arial" panose="020B0604020202020204" pitchFamily="34" charset="0"/>
              <a:buChar char="•"/>
            </a:pPr>
            <a:r>
              <a:rPr lang="en-GB" sz="1600" dirty="0">
                <a:latin typeface="+mj-lt"/>
                <a:ea typeface="+mj-ea"/>
                <a:cs typeface="+mj-cs"/>
              </a:rPr>
              <a:t>IRENA (2016), Innovation Outlook: Renewable Mini-grids, International Renewable Energy Agency, Abu Dhabi </a:t>
            </a:r>
            <a:r>
              <a:rPr lang="en-GB" sz="1600" dirty="0">
                <a:latin typeface="+mj-lt"/>
                <a:ea typeface="+mj-ea"/>
                <a:cs typeface="+mj-cs"/>
                <a:hlinkClick r:id="rId6"/>
              </a:rPr>
              <a:t>http://</a:t>
            </a:r>
            <a:r>
              <a:rPr lang="en-GB" sz="1600" dirty="0" smtClean="0">
                <a:latin typeface="+mj-lt"/>
                <a:ea typeface="+mj-ea"/>
                <a:cs typeface="+mj-cs"/>
                <a:hlinkClick r:id="rId6"/>
              </a:rPr>
              <a:t>www.irena.org/DocumentDownloads/Publications/IRENA_Innovation_Outlook_Minigrids_2016.pdf</a:t>
            </a:r>
            <a:endParaRPr lang="en-GB" sz="1600" dirty="0" smtClean="0">
              <a:latin typeface="+mj-lt"/>
              <a:ea typeface="+mj-ea"/>
              <a:cs typeface="+mj-cs"/>
            </a:endParaRPr>
          </a:p>
          <a:p>
            <a:pPr marL="285750" indent="-285750">
              <a:spcBef>
                <a:spcPts val="600"/>
              </a:spcBef>
              <a:buFont typeface="Arial" panose="020B0604020202020204" pitchFamily="34" charset="0"/>
              <a:buChar char="•"/>
            </a:pPr>
            <a:r>
              <a:rPr lang="en-GB" sz="1600" dirty="0" smtClean="0">
                <a:latin typeface="+mj-lt"/>
                <a:ea typeface="+mj-ea"/>
                <a:cs typeface="+mj-cs"/>
              </a:rPr>
              <a:t>IRENA </a:t>
            </a:r>
            <a:r>
              <a:rPr lang="en-GB" sz="1600" dirty="0">
                <a:latin typeface="+mj-lt"/>
                <a:ea typeface="+mj-ea"/>
                <a:cs typeface="+mj-cs"/>
              </a:rPr>
              <a:t>(2016), Policies and regulations to support renewable energy mini-grid </a:t>
            </a:r>
            <a:r>
              <a:rPr lang="en-GB" sz="1600" dirty="0">
                <a:latin typeface="+mj-lt"/>
                <a:ea typeface="+mj-ea"/>
                <a:cs typeface="+mj-cs"/>
                <a:hlinkClick r:id="rId7"/>
              </a:rPr>
              <a:t>http://</a:t>
            </a:r>
            <a:r>
              <a:rPr lang="en-GB" sz="1600" dirty="0" smtClean="0">
                <a:latin typeface="+mj-lt"/>
                <a:ea typeface="+mj-ea"/>
                <a:cs typeface="+mj-cs"/>
                <a:hlinkClick r:id="rId7"/>
              </a:rPr>
              <a:t>www.irena.org/DocumentDownloads/Publications/IRENA_Policies_Regulations_minigrids_2016.pdf</a:t>
            </a:r>
            <a:endParaRPr lang="en-GB" sz="1600" dirty="0" smtClean="0">
              <a:latin typeface="+mj-lt"/>
              <a:ea typeface="+mj-ea"/>
              <a:cs typeface="+mj-cs"/>
            </a:endParaRPr>
          </a:p>
          <a:p>
            <a:pPr marL="285750" lvl="0" indent="-285750">
              <a:spcBef>
                <a:spcPts val="600"/>
              </a:spcBef>
              <a:buFont typeface="Arial" panose="020B0604020202020204" pitchFamily="34" charset="0"/>
              <a:buChar char="•"/>
            </a:pPr>
            <a:r>
              <a:rPr lang="en-GB" sz="1600" dirty="0" smtClean="0">
                <a:latin typeface="+mj-lt"/>
                <a:ea typeface="+mj-ea"/>
                <a:cs typeface="+mj-cs"/>
              </a:rPr>
              <a:t>World </a:t>
            </a:r>
            <a:r>
              <a:rPr lang="en-GB" sz="1600" dirty="0">
                <a:latin typeface="+mj-lt"/>
                <a:ea typeface="+mj-ea"/>
                <a:cs typeface="+mj-cs"/>
              </a:rPr>
              <a:t>Bank. 2014. From the Bottom Up. How Small Power Producers and Mini-Grids Can Deliver Electrification and Renewable Energy in Africa. </a:t>
            </a:r>
            <a:r>
              <a:rPr lang="en-GB" sz="1600" dirty="0">
                <a:latin typeface="+mj-lt"/>
                <a:ea typeface="+mj-ea"/>
                <a:cs typeface="+mj-cs"/>
                <a:hlinkClick r:id="rId8"/>
              </a:rPr>
              <a:t>https://</a:t>
            </a:r>
            <a:r>
              <a:rPr lang="en-GB" sz="1600" dirty="0" smtClean="0">
                <a:latin typeface="+mj-lt"/>
                <a:ea typeface="+mj-ea"/>
                <a:cs typeface="+mj-cs"/>
                <a:hlinkClick r:id="rId8"/>
              </a:rPr>
              <a:t>openknowledge.worldbank.org/handle/10986/16571</a:t>
            </a:r>
            <a:endParaRPr lang="en-GB" sz="1600" dirty="0">
              <a:latin typeface="+mj-lt"/>
              <a:ea typeface="+mj-ea"/>
              <a:cs typeface="+mj-cs"/>
            </a:endParaRPr>
          </a:p>
          <a:p>
            <a:pPr marL="285750" indent="-285750">
              <a:spcBef>
                <a:spcPts val="600"/>
              </a:spcBef>
              <a:buFont typeface="Arial" panose="020B0604020202020204" pitchFamily="34" charset="0"/>
              <a:buChar char="•"/>
            </a:pPr>
            <a:endParaRPr lang="en-GB" sz="1600" dirty="0">
              <a:latin typeface="+mj-lt"/>
              <a:ea typeface="+mj-ea"/>
              <a:cs typeface="+mj-cs"/>
            </a:endParaRPr>
          </a:p>
          <a:p>
            <a:pPr marL="285750" indent="-285750">
              <a:spcBef>
                <a:spcPts val="600"/>
              </a:spcBef>
              <a:buFont typeface="Arial" panose="020B0604020202020204" pitchFamily="34" charset="0"/>
              <a:buChar char="•"/>
            </a:pPr>
            <a:endParaRPr lang="en-GB" sz="1600" dirty="0">
              <a:latin typeface="+mj-lt"/>
              <a:ea typeface="+mj-ea"/>
              <a:cs typeface="+mj-cs"/>
            </a:endParaRPr>
          </a:p>
        </p:txBody>
      </p:sp>
      <p:sp>
        <p:nvSpPr>
          <p:cNvPr id="6" name="TextBox 5">
            <a:hlinkClick r:id="rId9" action="ppaction://hlinksldjump"/>
          </p:cNvPr>
          <p:cNvSpPr txBox="1"/>
          <p:nvPr/>
        </p:nvSpPr>
        <p:spPr>
          <a:xfrm>
            <a:off x="10806009" y="572551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10" action="ppaction://hlinksldjump"/>
              </a:rPr>
              <a:t>CATEGORIES</a:t>
            </a:r>
            <a:endParaRPr lang="en-GB" dirty="0"/>
          </a:p>
        </p:txBody>
      </p:sp>
      <p:sp>
        <p:nvSpPr>
          <p:cNvPr id="7" name="TextBox 6">
            <a:hlinkClick r:id="rId9" action="ppaction://hlinksldjump"/>
          </p:cNvPr>
          <p:cNvSpPr txBox="1"/>
          <p:nvPr/>
        </p:nvSpPr>
        <p:spPr>
          <a:xfrm>
            <a:off x="10806009" y="5356180"/>
            <a:ext cx="138599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1"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11"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12700">
            <a:solidFill>
              <a:schemeClr val="tx1"/>
            </a:solidFill>
          </a:ln>
        </p:spPr>
        <p:txBody>
          <a:bodyPr wrap="square" rtlCol="0">
            <a:spAutoFit/>
          </a:bodyPr>
          <a:lstStyle/>
          <a:p>
            <a:pPr algn="ctr"/>
            <a:r>
              <a:rPr lang="en-GB" dirty="0" smtClean="0">
                <a:hlinkClick r:id="rId12" action="ppaction://hlinksldjump"/>
              </a:rPr>
              <a:t>PREVIOUS</a:t>
            </a:r>
            <a:endParaRPr lang="en-GB" dirty="0"/>
          </a:p>
        </p:txBody>
      </p:sp>
    </p:spTree>
    <p:extLst>
      <p:ext uri="{BB962C8B-B14F-4D97-AF65-F5344CB8AC3E}">
        <p14:creationId xmlns:p14="http://schemas.microsoft.com/office/powerpoint/2010/main" val="40550611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788316" y="609217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353288" y="-54895"/>
            <a:ext cx="11752119" cy="1184940"/>
          </a:xfrm>
          <a:prstGeom prst="rect">
            <a:avLst/>
          </a:prstGeom>
        </p:spPr>
        <p:txBody>
          <a:bodyPr wrap="square">
            <a:spAutoFit/>
          </a:bodyPr>
          <a:lstStyle/>
          <a:p>
            <a:r>
              <a:rPr lang="en-GB" sz="4000" b="1" dirty="0">
                <a:solidFill>
                  <a:schemeClr val="accent1">
                    <a:lumMod val="75000"/>
                  </a:schemeClr>
                </a:solidFill>
                <a:latin typeface="+mj-lt"/>
                <a:ea typeface="+mj-ea"/>
                <a:cs typeface="+mj-cs"/>
              </a:rPr>
              <a:t>Isolated </a:t>
            </a:r>
            <a:r>
              <a:rPr lang="en-GB" sz="4000" b="1" dirty="0" smtClean="0">
                <a:solidFill>
                  <a:schemeClr val="accent1">
                    <a:lumMod val="75000"/>
                  </a:schemeClr>
                </a:solidFill>
                <a:latin typeface="+mj-lt"/>
                <a:ea typeface="+mj-ea"/>
                <a:cs typeface="+mj-cs"/>
              </a:rPr>
              <a:t>Mini-grid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pPr marL="285750" indent="-285750">
              <a:spcBef>
                <a:spcPts val="600"/>
              </a:spcBef>
              <a:buFont typeface="Arial" panose="020B0604020202020204" pitchFamily="34" charset="0"/>
              <a:buChar char="•"/>
            </a:pPr>
            <a:endParaRPr lang="en-GB" sz="1600" dirty="0">
              <a:latin typeface="+mj-lt"/>
              <a:ea typeface="+mj-ea"/>
              <a:cs typeface="+mj-cs"/>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2607939712"/>
              </p:ext>
            </p:extLst>
          </p:nvPr>
        </p:nvGraphicFramePr>
        <p:xfrm>
          <a:off x="2307771" y="1034530"/>
          <a:ext cx="7010400" cy="5142437"/>
        </p:xfrm>
        <a:graphic>
          <a:graphicData uri="http://schemas.openxmlformats.org/drawingml/2006/table">
            <a:tbl>
              <a:tblPr/>
              <a:tblGrid>
                <a:gridCol w="5131880">
                  <a:extLst>
                    <a:ext uri="{9D8B030D-6E8A-4147-A177-3AD203B41FA5}">
                      <a16:colId xmlns:a16="http://schemas.microsoft.com/office/drawing/2014/main" val="20000"/>
                    </a:ext>
                  </a:extLst>
                </a:gridCol>
                <a:gridCol w="1878520">
                  <a:extLst>
                    <a:ext uri="{9D8B030D-6E8A-4147-A177-3AD203B41FA5}">
                      <a16:colId xmlns:a16="http://schemas.microsoft.com/office/drawing/2014/main" val="20001"/>
                    </a:ext>
                  </a:extLst>
                </a:gridCol>
              </a:tblGrid>
              <a:tr h="1080344">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Isolated </a:t>
                      </a:r>
                      <a:r>
                        <a:rPr lang="en-GB" sz="1600" b="0" i="0" u="none" strike="noStrike" dirty="0" smtClean="0">
                          <a:solidFill>
                            <a:schemeClr val="bg1"/>
                          </a:solidFill>
                          <a:effectLst/>
                          <a:latin typeface="Calibri"/>
                        </a:rPr>
                        <a:t>mini-grid</a:t>
                      </a:r>
                      <a:endParaRPr lang="en-GB" sz="1600" b="0" i="0" u="none" strike="noStrike" dirty="0">
                        <a:solidFill>
                          <a:schemeClr val="bg1"/>
                        </a:solidFill>
                        <a:effectLst/>
                        <a:latin typeface="Calibri"/>
                      </a:endParaRP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extLst>
                  <a:ext uri="{0D108BD9-81ED-4DB2-BD59-A6C34878D82A}">
                    <a16:rowId xmlns:a16="http://schemas.microsoft.com/office/drawing/2014/main" val="10000"/>
                  </a:ext>
                </a:extLst>
              </a:tr>
              <a:tr h="270086">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 </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0086">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4" action="ppaction://hlinksldjump"/>
                        </a:rPr>
                        <a:t>Go To Example </a:t>
                      </a:r>
                      <a:endParaRPr lang="en-GB" sz="1600" b="0" i="0" u="none" strike="noStrike" dirty="0">
                        <a:solidFill>
                          <a:schemeClr val="bg1"/>
                        </a:solidFill>
                        <a:effectLst/>
                        <a:latin typeface="Calibri"/>
                      </a:endParaRPr>
                    </a:p>
                  </a:txBody>
                  <a:tcPr marL="9141" marR="9141" marT="91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extLst>
                  <a:ext uri="{0D108BD9-81ED-4DB2-BD59-A6C34878D82A}">
                    <a16:rowId xmlns:a16="http://schemas.microsoft.com/office/drawing/2014/main" val="10002"/>
                  </a:ext>
                </a:extLst>
              </a:tr>
              <a:tr h="270086">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chemeClr val="bg1"/>
                          </a:solidFill>
                          <a:effectLst/>
                          <a:latin typeface="+mn-lt"/>
                          <a:hlinkClick r:id="rId5" action="ppaction://hlinksldjump"/>
                        </a:rPr>
                        <a:t>Go To Example </a:t>
                      </a:r>
                      <a:r>
                        <a:rPr lang="en-GB" sz="1600" b="0" i="0" u="none" strike="noStrike" dirty="0">
                          <a:solidFill>
                            <a:schemeClr val="bg1"/>
                          </a:solidFill>
                          <a:effectLst/>
                          <a:latin typeface="Calibri"/>
                        </a:rPr>
                        <a:t> </a:t>
                      </a:r>
                    </a:p>
                  </a:txBody>
                  <a:tcPr marL="9141" marR="9141" marT="91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extLst>
                  <a:ext uri="{0D108BD9-81ED-4DB2-BD59-A6C34878D82A}">
                    <a16:rowId xmlns:a16="http://schemas.microsoft.com/office/drawing/2014/main" val="10003"/>
                  </a:ext>
                </a:extLst>
              </a:tr>
              <a:tr h="270086">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 </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0086">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 </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0086">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6" action="ppaction://hlinksldjump"/>
                        </a:rPr>
                        <a:t>Go To Example</a:t>
                      </a:r>
                      <a:endParaRPr lang="en-GB" sz="1600" b="0" i="0" u="none" strike="noStrike" dirty="0">
                        <a:solidFill>
                          <a:schemeClr val="bg1"/>
                        </a:solidFill>
                        <a:effectLst/>
                        <a:latin typeface="Calibri"/>
                      </a:endParaRPr>
                    </a:p>
                  </a:txBody>
                  <a:tcPr marL="9141" marR="9141" marT="91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extLst>
                  <a:ext uri="{0D108BD9-81ED-4DB2-BD59-A6C34878D82A}">
                    <a16:rowId xmlns:a16="http://schemas.microsoft.com/office/drawing/2014/main" val="10006"/>
                  </a:ext>
                </a:extLst>
              </a:tr>
              <a:tr h="270086">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7" action="ppaction://hlinksldjump"/>
                        </a:rPr>
                        <a:t>Go To Example</a:t>
                      </a:r>
                      <a:endParaRPr lang="en-GB" sz="1600" b="0" i="0" u="none" strike="noStrike" dirty="0">
                        <a:solidFill>
                          <a:schemeClr val="bg1"/>
                        </a:solidFill>
                        <a:effectLst/>
                        <a:latin typeface="Calibri"/>
                      </a:endParaRPr>
                    </a:p>
                  </a:txBody>
                  <a:tcPr marL="9141" marR="9141" marT="91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extLst>
                  <a:ext uri="{0D108BD9-81ED-4DB2-BD59-A6C34878D82A}">
                    <a16:rowId xmlns:a16="http://schemas.microsoft.com/office/drawing/2014/main" val="10007"/>
                  </a:ext>
                </a:extLst>
              </a:tr>
              <a:tr h="270086">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chemeClr val="bg1"/>
                          </a:solidFill>
                          <a:effectLst/>
                          <a:latin typeface="+mn-lt"/>
                          <a:hlinkClick r:id="rId8" action="ppaction://hlinksldjump"/>
                        </a:rPr>
                        <a:t>Go To Example</a:t>
                      </a:r>
                      <a:r>
                        <a:rPr lang="en-GB" sz="1600" b="0" i="0" u="none" strike="noStrike" dirty="0">
                          <a:solidFill>
                            <a:schemeClr val="bg1"/>
                          </a:solidFill>
                          <a:effectLst/>
                          <a:latin typeface="Calibri"/>
                        </a:rPr>
                        <a:t> </a:t>
                      </a:r>
                    </a:p>
                  </a:txBody>
                  <a:tcPr marL="9141" marR="9141" marT="91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extLst>
                  <a:ext uri="{0D108BD9-81ED-4DB2-BD59-A6C34878D82A}">
                    <a16:rowId xmlns:a16="http://schemas.microsoft.com/office/drawing/2014/main" val="10008"/>
                  </a:ext>
                </a:extLst>
              </a:tr>
              <a:tr h="270086">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 </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70086">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chemeClr val="bg1"/>
                          </a:solidFill>
                          <a:effectLst/>
                          <a:latin typeface="+mn-lt"/>
                          <a:hlinkClick r:id="rId9" action="ppaction://hlinksldjump"/>
                        </a:rPr>
                        <a:t>Go To Example </a:t>
                      </a:r>
                      <a:r>
                        <a:rPr lang="en-GB" sz="1600" b="0" i="0" u="none" strike="noStrike" dirty="0">
                          <a:solidFill>
                            <a:schemeClr val="bg1"/>
                          </a:solidFill>
                          <a:effectLst/>
                          <a:latin typeface="Calibri"/>
                        </a:rPr>
                        <a:t> </a:t>
                      </a:r>
                    </a:p>
                  </a:txBody>
                  <a:tcPr marL="9141" marR="9141" marT="91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extLst>
                  <a:ext uri="{0D108BD9-81ED-4DB2-BD59-A6C34878D82A}">
                    <a16:rowId xmlns:a16="http://schemas.microsoft.com/office/drawing/2014/main" val="10010"/>
                  </a:ext>
                </a:extLst>
              </a:tr>
              <a:tr h="270086">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chemeClr val="bg1"/>
                          </a:solidFill>
                          <a:effectLst/>
                          <a:latin typeface="+mn-lt"/>
                          <a:hlinkClick r:id="rId10" action="ppaction://hlinksldjump"/>
                        </a:rPr>
                        <a:t>Go To Example</a:t>
                      </a:r>
                      <a:r>
                        <a:rPr lang="en-GB" sz="1600" b="0" i="0" u="none" strike="noStrike" dirty="0" smtClean="0">
                          <a:solidFill>
                            <a:schemeClr val="bg1"/>
                          </a:solidFill>
                          <a:effectLst/>
                          <a:latin typeface="+mn-lt"/>
                        </a:rPr>
                        <a:t> </a:t>
                      </a:r>
                      <a:r>
                        <a:rPr lang="en-GB" sz="1600" b="0" i="0" u="none" strike="noStrike" dirty="0">
                          <a:solidFill>
                            <a:schemeClr val="bg1"/>
                          </a:solidFill>
                          <a:effectLst/>
                          <a:latin typeface="Calibri"/>
                        </a:rPr>
                        <a:t> </a:t>
                      </a:r>
                    </a:p>
                  </a:txBody>
                  <a:tcPr marL="9141" marR="9141" marT="91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extLst>
                  <a:ext uri="{0D108BD9-81ED-4DB2-BD59-A6C34878D82A}">
                    <a16:rowId xmlns:a16="http://schemas.microsoft.com/office/drawing/2014/main" val="10011"/>
                  </a:ext>
                </a:extLst>
              </a:tr>
              <a:tr h="270086">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 </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70086">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dirty="0" smtClean="0">
                          <a:solidFill>
                            <a:schemeClr val="bg1"/>
                          </a:solidFill>
                          <a:effectLst/>
                          <a:latin typeface="+mn-lt"/>
                          <a:hlinkClick r:id="rId11" action="ppaction://hlinksldjump"/>
                        </a:rPr>
                        <a:t>Go To Example </a:t>
                      </a:r>
                      <a:r>
                        <a:rPr lang="en-GB" sz="1600" b="0" i="0" u="none" strike="noStrike" dirty="0">
                          <a:solidFill>
                            <a:schemeClr val="bg1"/>
                          </a:solidFill>
                          <a:effectLst/>
                          <a:latin typeface="Calibri"/>
                        </a:rPr>
                        <a:t> </a:t>
                      </a:r>
                    </a:p>
                  </a:txBody>
                  <a:tcPr marL="9141" marR="9141" marT="91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00"/>
                    </a:solidFill>
                  </a:tcPr>
                </a:tc>
                <a:extLst>
                  <a:ext uri="{0D108BD9-81ED-4DB2-BD59-A6C34878D82A}">
                    <a16:rowId xmlns:a16="http://schemas.microsoft.com/office/drawing/2014/main" val="10013"/>
                  </a:ext>
                </a:extLst>
              </a:tr>
              <a:tr h="270086">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rgbClr val="000000"/>
                          </a:solidFill>
                          <a:effectLst/>
                          <a:latin typeface="Calibri"/>
                        </a:rPr>
                        <a:t> </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80889">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rgbClr val="000000"/>
                          </a:solidFill>
                          <a:effectLst/>
                          <a:latin typeface="Calibri"/>
                        </a:rPr>
                        <a:t> </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9" name="TextBox 8"/>
          <p:cNvSpPr txBox="1"/>
          <p:nvPr/>
        </p:nvSpPr>
        <p:spPr>
          <a:xfrm>
            <a:off x="10788316" y="6483188"/>
            <a:ext cx="1414075" cy="369332"/>
          </a:xfrm>
          <a:prstGeom prst="rect">
            <a:avLst/>
          </a:prstGeom>
          <a:solidFill>
            <a:srgbClr val="FFFF66"/>
          </a:solidFill>
          <a:ln w="12700">
            <a:solidFill>
              <a:schemeClr val="tx1"/>
            </a:solidFill>
          </a:ln>
        </p:spPr>
        <p:txBody>
          <a:bodyPr wrap="square" rtlCol="0">
            <a:spAutoFit/>
          </a:bodyPr>
          <a:lstStyle/>
          <a:p>
            <a:pPr algn="ctr"/>
            <a:r>
              <a:rPr lang="en-GB" dirty="0" smtClean="0">
                <a:hlinkClick r:id="rId12" action="ppaction://hlinksldjump"/>
              </a:rPr>
              <a:t>PREVIOUS</a:t>
            </a:r>
            <a:endParaRPr lang="en-GB" dirty="0"/>
          </a:p>
        </p:txBody>
      </p:sp>
      <p:pic>
        <p:nvPicPr>
          <p:cNvPr id="8" name="Picture 7" descr="strommast_06.jpg"/>
          <p:cNvPicPr>
            <a:picLocks noChangeAspect="1"/>
          </p:cNvPicPr>
          <p:nvPr/>
        </p:nvPicPr>
        <p:blipFill rotWithShape="1">
          <a:blip r:embed="rId13" cstate="screen"/>
          <a:srcRect l="6262"/>
          <a:stretch/>
        </p:blipFill>
        <p:spPr>
          <a:xfrm>
            <a:off x="9353009" y="2377440"/>
            <a:ext cx="2791552" cy="3038210"/>
          </a:xfrm>
          <a:prstGeom prst="rect">
            <a:avLst/>
          </a:prstGeom>
        </p:spPr>
      </p:pic>
    </p:spTree>
    <p:extLst>
      <p:ext uri="{BB962C8B-B14F-4D97-AF65-F5344CB8AC3E}">
        <p14:creationId xmlns:p14="http://schemas.microsoft.com/office/powerpoint/2010/main" val="13229065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037" y="174935"/>
            <a:ext cx="10515600" cy="5490243"/>
          </a:xfrm>
        </p:spPr>
        <p:txBody>
          <a:bodyPr>
            <a:normAutofit fontScale="90000"/>
          </a:bodyPr>
          <a:lstStyle/>
          <a:p>
            <a:r>
              <a:rPr lang="en-GB" b="1" dirty="0" smtClean="0">
                <a:solidFill>
                  <a:schemeClr val="accent1">
                    <a:lumMod val="75000"/>
                  </a:schemeClr>
                </a:solidFill>
              </a:rPr>
              <a:t>Standalone Systems</a:t>
            </a:r>
            <a:r>
              <a:rPr lang="en-GB" dirty="0" smtClean="0"/>
              <a:t/>
            </a:r>
            <a:br>
              <a:rPr lang="en-GB" dirty="0" smtClean="0"/>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b="1" dirty="0"/>
              <a:t>– </a:t>
            </a:r>
            <a:r>
              <a:rPr lang="en-GB" sz="1800" b="1" i="1" dirty="0">
                <a:solidFill>
                  <a:schemeClr val="accent1">
                    <a:lumMod val="75000"/>
                  </a:schemeClr>
                </a:solidFill>
              </a:rPr>
              <a:t>A system for generating and supplying electricity to a single user (separate from any distribution system</a:t>
            </a:r>
            <a:r>
              <a:rPr lang="en-GB" sz="1800" b="1" i="1" dirty="0" smtClean="0">
                <a:solidFill>
                  <a:schemeClr val="accent1">
                    <a:lumMod val="75000"/>
                  </a:schemeClr>
                </a:solidFill>
              </a:rPr>
              <a:t>).</a:t>
            </a:r>
            <a:br>
              <a:rPr lang="en-GB" sz="1800" b="1" i="1" dirty="0" smtClean="0">
                <a:solidFill>
                  <a:schemeClr val="accent1">
                    <a:lumMod val="75000"/>
                  </a:schemeClr>
                </a:solidFill>
              </a:rPr>
            </a:br>
            <a:r>
              <a:rPr lang="en-GB" sz="1600" i="1" dirty="0" smtClean="0">
                <a:solidFill>
                  <a:schemeClr val="accent1">
                    <a:lumMod val="75000"/>
                  </a:schemeClr>
                </a:solidFill>
              </a:rPr>
              <a:t/>
            </a:r>
            <a:br>
              <a:rPr lang="en-GB" sz="1600" i="1" dirty="0" smtClean="0">
                <a:solidFill>
                  <a:schemeClr val="accent1">
                    <a:lumMod val="75000"/>
                  </a:schemeClr>
                </a:solidFill>
              </a:rPr>
            </a:br>
            <a:r>
              <a:rPr lang="en-GB" sz="1800" dirty="0"/>
              <a:t>Standalone systems may use any locally available source of energy (including solar, wind, hydropower, biogas, biomass, biofuels or diesel generators). While these include fossil-fuel based generation, technology advances combined with environmental concerns mean that policy-makers are increasingly focussing on encouraging Renewable Energy based generation. </a:t>
            </a:r>
            <a:r>
              <a:rPr lang="en-GB" sz="1800" dirty="0" smtClean="0"/>
              <a:t>They </a:t>
            </a:r>
            <a:r>
              <a:rPr lang="en-GB" sz="1800" dirty="0"/>
              <a:t>may serve a single purpose (such as lighting or irrigation water-pumping) or be designed to meet all the electricity needs of the user. They range in size from solar lanterns, through small household systems to larger installations serving industrial enterprises (though for the purposes of this review the focus is on systems suitable for households, community facilities and SMEs).       </a:t>
            </a:r>
            <a:r>
              <a:rPr lang="en-GB" sz="1600" dirty="0"/>
              <a:t/>
            </a:r>
            <a:br>
              <a:rPr lang="en-GB" sz="1600" dirty="0"/>
            </a:br>
            <a:r>
              <a:rPr lang="en-GB" sz="1800" dirty="0"/>
              <a:t/>
            </a:r>
            <a:br>
              <a:rPr lang="en-GB" sz="1800" dirty="0"/>
            </a:br>
            <a:r>
              <a:rPr lang="en-GB" sz="2000" b="1" i="1" dirty="0">
                <a:solidFill>
                  <a:schemeClr val="accent1">
                    <a:lumMod val="75000"/>
                  </a:schemeClr>
                </a:solidFill>
              </a:rPr>
              <a:t>Interactions with other NEA Categories:</a:t>
            </a:r>
            <a:r>
              <a:rPr lang="en-GB" sz="2000" dirty="0">
                <a:solidFill>
                  <a:schemeClr val="accent1">
                    <a:lumMod val="75000"/>
                  </a:schemeClr>
                </a:solidFill>
              </a:rPr>
              <a:t>  </a:t>
            </a:r>
            <a:r>
              <a:rPr lang="en-GB" sz="1800" dirty="0"/>
              <a:t/>
            </a:r>
            <a:br>
              <a:rPr lang="en-GB" sz="1800" dirty="0"/>
            </a:br>
            <a:r>
              <a:rPr lang="en-GB" sz="1800" dirty="0"/>
              <a:t/>
            </a:r>
            <a:br>
              <a:rPr lang="en-GB" sz="1800" dirty="0"/>
            </a:br>
            <a:r>
              <a:rPr lang="en-GB" sz="1800" b="1" i="1" dirty="0" smtClean="0">
                <a:solidFill>
                  <a:schemeClr val="accent1">
                    <a:lumMod val="75000"/>
                  </a:schemeClr>
                </a:solidFill>
              </a:rPr>
              <a:t>Delivery Model </a:t>
            </a:r>
            <a:r>
              <a:rPr lang="en-GB" sz="1800" dirty="0" smtClean="0"/>
              <a:t>-</a:t>
            </a:r>
            <a:r>
              <a:rPr lang="en-GB" sz="1800" dirty="0"/>
              <a:t>Standalone systems are most frequently supplied to users through a purely private-sector chain of manufacturers, importers, distributors and retailers. In a number of cases (such as the </a:t>
            </a:r>
            <a:r>
              <a:rPr lang="en-GB" sz="1800" dirty="0">
                <a:hlinkClick r:id="rId2" action="ppaction://hlinksldjump"/>
              </a:rPr>
              <a:t>IDCOL programme in Bangladesh</a:t>
            </a:r>
            <a:r>
              <a:rPr lang="en-GB" sz="1800" dirty="0"/>
              <a:t>), public-private partnership models have been used. In general this has been through use of public finance (grants, subsidies and loans) to enhance affordability and support market growth, though there could be benefits in certain circumstances for government energy agencies to become directly involved in the standalone system market, by forming a joint entity to supply systems or by taking on one of the roles along the value chain (</a:t>
            </a:r>
            <a:r>
              <a:rPr lang="en-GB" sz="1800" dirty="0" err="1"/>
              <a:t>eg</a:t>
            </a:r>
            <a:r>
              <a:rPr lang="en-GB" sz="1800" dirty="0"/>
              <a:t> providing a distribution service for all system providers). More rarely a purely public model is used to provide standalone systems to users, for example where the grid company provides standalone systems to those it is not economic to connect to the grid (</a:t>
            </a:r>
            <a:r>
              <a:rPr lang="en-GB" sz="1800" dirty="0" err="1"/>
              <a:t>eg</a:t>
            </a:r>
            <a:r>
              <a:rPr lang="en-GB" sz="1800" dirty="0"/>
              <a:t> in </a:t>
            </a:r>
            <a:r>
              <a:rPr lang="en-GB" sz="1800" dirty="0">
                <a:hlinkClick r:id="rId3" action="ppaction://hlinksldjump"/>
              </a:rPr>
              <a:t>South Africa</a:t>
            </a:r>
            <a:r>
              <a:rPr lang="en-GB" sz="1800" dirty="0"/>
              <a:t>). </a:t>
            </a:r>
            <a:br>
              <a:rPr lang="en-GB" sz="1800" dirty="0"/>
            </a:br>
            <a:r>
              <a:rPr lang="en-GB" sz="1800" dirty="0" smtClean="0"/>
              <a:t/>
            </a:r>
            <a:br>
              <a:rPr lang="en-GB" sz="1800" dirty="0" smtClean="0"/>
            </a:br>
            <a:r>
              <a:rPr lang="en-GB" sz="1800" dirty="0" smtClean="0"/>
              <a:t> </a:t>
            </a:r>
            <a:r>
              <a:rPr lang="en-GB" sz="1800" dirty="0"/>
              <a:t/>
            </a:r>
            <a:br>
              <a:rPr lang="en-GB" sz="1800" dirty="0"/>
            </a:br>
            <a:endParaRPr lang="en-GB" sz="1800" dirty="0"/>
          </a:p>
        </p:txBody>
      </p:sp>
      <p:sp>
        <p:nvSpPr>
          <p:cNvPr id="3" name="TextBox 2">
            <a:hlinkClick r:id="rId4" action="ppaction://hlinksldjump"/>
          </p:cNvPr>
          <p:cNvSpPr txBox="1"/>
          <p:nvPr/>
        </p:nvSpPr>
        <p:spPr>
          <a:xfrm>
            <a:off x="10798949" y="6126847"/>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4" name="TextBox 3">
            <a:hlinkClick r:id="rId4" action="ppaction://hlinksldjump"/>
          </p:cNvPr>
          <p:cNvSpPr txBox="1"/>
          <p:nvPr/>
        </p:nvSpPr>
        <p:spPr>
          <a:xfrm>
            <a:off x="10798949" y="5756394"/>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7" action="ppaction://hlinksldjump"/>
              </a:rPr>
              <a:t>NEXT</a:t>
            </a:r>
            <a:endParaRPr lang="en-GB" b="1" dirty="0"/>
          </a:p>
        </p:txBody>
      </p:sp>
      <p:pic>
        <p:nvPicPr>
          <p:cNvPr id="6" name="Picture 5" descr="solarpanels.jpg"/>
          <p:cNvPicPr>
            <a:picLocks noChangeAspect="1"/>
          </p:cNvPicPr>
          <p:nvPr/>
        </p:nvPicPr>
        <p:blipFill>
          <a:blip r:embed="rId8" cstate="screen"/>
          <a:srcRect/>
          <a:stretch>
            <a:fillRect/>
          </a:stretch>
        </p:blipFill>
        <p:spPr>
          <a:xfrm>
            <a:off x="4509059" y="5193792"/>
            <a:ext cx="2595968" cy="1364285"/>
          </a:xfrm>
          <a:prstGeom prst="rect">
            <a:avLst/>
          </a:prstGeom>
        </p:spPr>
      </p:pic>
    </p:spTree>
    <p:extLst>
      <p:ext uri="{BB962C8B-B14F-4D97-AF65-F5344CB8AC3E}">
        <p14:creationId xmlns:p14="http://schemas.microsoft.com/office/powerpoint/2010/main" val="99602770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930" y="115363"/>
            <a:ext cx="11170227" cy="6032421"/>
          </a:xfrm>
          <a:prstGeom prst="rect">
            <a:avLst/>
          </a:prstGeom>
        </p:spPr>
        <p:txBody>
          <a:bodyPr wrap="square">
            <a:spAutoFit/>
          </a:bodyPr>
          <a:lstStyle/>
          <a:p>
            <a:r>
              <a:rPr lang="en-GB" sz="4000" b="1" dirty="0">
                <a:solidFill>
                  <a:schemeClr val="accent1">
                    <a:lumMod val="75000"/>
                  </a:schemeClr>
                </a:solidFill>
                <a:latin typeface="+mj-lt"/>
                <a:ea typeface="+mj-ea"/>
                <a:cs typeface="+mj-cs"/>
              </a:rPr>
              <a:t>Standalone Systems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Legal basis: </a:t>
            </a:r>
            <a:r>
              <a:rPr lang="en-GB" sz="1600" dirty="0">
                <a:latin typeface="+mj-lt"/>
                <a:ea typeface="+mj-ea"/>
                <a:cs typeface="+mj-cs"/>
              </a:rPr>
              <a:t>Standalone system providers are rarely subject to regulation (beyond general business licensing requirements), though they may be required to meet certain standards in order to access subsidies and tax exemptions. In part this reflects  policy-makers’ perception of them as product retailers rather than infrastructure providers, but also that without long-term fixed capital investment, private companies have not needed the protection of a concession or license to attract private capital (and would regard it simply as a regulatory burden). Concessions for standalone systems may however, as in </a:t>
            </a:r>
            <a:r>
              <a:rPr lang="en-GB" sz="1600" dirty="0">
                <a:latin typeface="+mj-lt"/>
                <a:ea typeface="+mj-ea"/>
                <a:cs typeface="+mj-cs"/>
                <a:hlinkClick r:id="rId2" action="ppaction://hlinksldjump"/>
              </a:rPr>
              <a:t>Peru</a:t>
            </a:r>
            <a:r>
              <a:rPr lang="en-GB" sz="1600" dirty="0">
                <a:latin typeface="+mj-lt"/>
                <a:ea typeface="+mj-ea"/>
                <a:cs typeface="+mj-cs"/>
              </a:rPr>
              <a:t>, be used to bring standalone system companies into a market which they might otherwise be unwilling to enter by protecting them from competition (though the long-term risks of market distortion under such an arrangement should be carefully considered). Standalone systems may also be included as one means of providing electricity within an integrated electricity concession also encompassing </a:t>
            </a:r>
            <a:r>
              <a:rPr lang="en-GB" sz="1600" dirty="0" smtClean="0">
                <a:latin typeface="+mj-lt"/>
                <a:ea typeface="+mj-ea"/>
                <a:cs typeface="+mj-cs"/>
              </a:rPr>
              <a:t>mini-grid </a:t>
            </a:r>
            <a:r>
              <a:rPr lang="en-GB" sz="1600" dirty="0">
                <a:latin typeface="+mj-lt"/>
                <a:ea typeface="+mj-ea"/>
                <a:cs typeface="+mj-cs"/>
              </a:rPr>
              <a:t>and/or grid system access.  </a:t>
            </a:r>
            <a:r>
              <a:rPr lang="en-GB" sz="1600" dirty="0" smtClean="0">
                <a:latin typeface="+mj-lt"/>
                <a:ea typeface="+mj-ea"/>
                <a:cs typeface="+mj-cs"/>
              </a:rPr>
              <a:t>It’s </a:t>
            </a:r>
            <a:r>
              <a:rPr lang="en-GB" sz="1600" dirty="0">
                <a:latin typeface="+mj-lt"/>
                <a:ea typeface="+mj-ea"/>
                <a:cs typeface="+mj-cs"/>
              </a:rPr>
              <a:t>also possible that with standalone system providers increasingly looking to pay-as-you-go arrangements, where they retain ownership of the system until the user has bought it through monthly payments, or even over its full life with the user simply paying for electricity used, </a:t>
            </a:r>
            <a:r>
              <a:rPr lang="en-GB" sz="1600" dirty="0" smtClean="0">
                <a:latin typeface="+mj-lt"/>
                <a:ea typeface="+mj-ea"/>
                <a:cs typeface="+mj-cs"/>
              </a:rPr>
              <a:t>regulating </a:t>
            </a:r>
            <a:r>
              <a:rPr lang="en-GB" sz="1600" dirty="0">
                <a:latin typeface="+mj-lt"/>
                <a:ea typeface="+mj-ea"/>
                <a:cs typeface="+mj-cs"/>
              </a:rPr>
              <a:t>electricity supply through standalone systems may become more appropriate</a:t>
            </a:r>
            <a:r>
              <a:rPr lang="en-GB" sz="1600" dirty="0" smtClean="0">
                <a:latin typeface="+mj-lt"/>
                <a:ea typeface="+mj-ea"/>
                <a:cs typeface="+mj-cs"/>
              </a:rPr>
              <a:t>.. </a:t>
            </a:r>
            <a:endParaRPr lang="en-GB" sz="1600" dirty="0">
              <a:latin typeface="+mj-lt"/>
              <a:ea typeface="+mj-ea"/>
              <a:cs typeface="+mj-cs"/>
            </a:endParaRPr>
          </a:p>
          <a:p>
            <a:endParaRPr lang="en-GB" sz="1600" dirty="0"/>
          </a:p>
          <a:p>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a:t>
            </a:r>
            <a:r>
              <a:rPr lang="en-GB" sz="1600" dirty="0"/>
              <a:t>: </a:t>
            </a:r>
            <a:r>
              <a:rPr lang="en-GB" sz="1600" dirty="0">
                <a:latin typeface="+mj-lt"/>
                <a:ea typeface="+mj-ea"/>
                <a:cs typeface="+mj-cs"/>
              </a:rPr>
              <a:t>Prices of standalone systems supplied by the private sector are generally unregulated. Where public funding is used to support provision of standalone systems it may (as with the </a:t>
            </a:r>
            <a:r>
              <a:rPr lang="en-GB" sz="1600" dirty="0">
                <a:latin typeface="+mj-lt"/>
                <a:ea typeface="+mj-ea"/>
                <a:cs typeface="+mj-cs"/>
                <a:hlinkClick r:id="rId3" action="ppaction://hlinksldjump"/>
              </a:rPr>
              <a:t>Bangladesh IDCOL programme</a:t>
            </a:r>
            <a:r>
              <a:rPr lang="en-GB" sz="1600" dirty="0">
                <a:latin typeface="+mj-lt"/>
                <a:ea typeface="+mj-ea"/>
                <a:cs typeface="+mj-cs"/>
              </a:rPr>
              <a:t>) be appropriate to regulate prices. Also, if the move towards pay-as-you-go, with users paying for electricity as they do from grid or </a:t>
            </a:r>
            <a:r>
              <a:rPr lang="en-GB" sz="1600" dirty="0" smtClean="0">
                <a:latin typeface="+mj-lt"/>
                <a:ea typeface="+mj-ea"/>
                <a:cs typeface="+mj-cs"/>
              </a:rPr>
              <a:t>mini-grids</a:t>
            </a:r>
            <a:r>
              <a:rPr lang="en-GB" sz="1600" dirty="0">
                <a:latin typeface="+mj-lt"/>
                <a:ea typeface="+mj-ea"/>
                <a:cs typeface="+mj-cs"/>
              </a:rPr>
              <a:t>, while suppliers retain ownership of the capital equipment, continues or accelerates, regulation of </a:t>
            </a:r>
            <a:r>
              <a:rPr lang="en-GB" sz="1600" dirty="0" smtClean="0">
                <a:latin typeface="+mj-lt"/>
                <a:ea typeface="+mj-ea"/>
                <a:cs typeface="+mj-cs"/>
              </a:rPr>
              <a:t>the </a:t>
            </a:r>
            <a:r>
              <a:rPr lang="en-GB" sz="1600" dirty="0">
                <a:latin typeface="+mj-lt"/>
                <a:ea typeface="+mj-ea"/>
                <a:cs typeface="+mj-cs"/>
              </a:rPr>
              <a:t>prices </a:t>
            </a:r>
            <a:r>
              <a:rPr lang="en-GB" sz="1600" dirty="0" smtClean="0">
                <a:latin typeface="+mj-lt"/>
                <a:ea typeface="+mj-ea"/>
                <a:cs typeface="+mj-cs"/>
              </a:rPr>
              <a:t>they pay may </a:t>
            </a:r>
            <a:r>
              <a:rPr lang="en-GB" sz="1600" dirty="0">
                <a:latin typeface="+mj-lt"/>
                <a:ea typeface="+mj-ea"/>
                <a:cs typeface="+mj-cs"/>
              </a:rPr>
              <a:t>become more </a:t>
            </a:r>
            <a:r>
              <a:rPr lang="en-GB" sz="1600" dirty="0" smtClean="0">
                <a:latin typeface="+mj-lt"/>
                <a:ea typeface="+mj-ea"/>
                <a:cs typeface="+mj-cs"/>
              </a:rPr>
              <a:t>relevant. Regulation </a:t>
            </a:r>
            <a:r>
              <a:rPr lang="en-GB" sz="1600" dirty="0">
                <a:latin typeface="+mj-lt"/>
                <a:ea typeface="+mj-ea"/>
                <a:cs typeface="+mj-cs"/>
              </a:rPr>
              <a:t>of prices for standalone systems, or of electricity supplied through these systems, on an individual basis is impractical given the multiplicity </a:t>
            </a:r>
            <a:r>
              <a:rPr lang="en-GB" sz="1600" dirty="0" smtClean="0">
                <a:latin typeface="+mj-lt"/>
                <a:ea typeface="+mj-ea"/>
                <a:cs typeface="+mj-cs"/>
              </a:rPr>
              <a:t>of </a:t>
            </a:r>
            <a:r>
              <a:rPr lang="en-GB" sz="1600" dirty="0">
                <a:latin typeface="+mj-lt"/>
                <a:ea typeface="+mj-ea"/>
                <a:cs typeface="+mj-cs"/>
              </a:rPr>
              <a:t>systems. Uniform </a:t>
            </a:r>
            <a:r>
              <a:rPr lang="en-GB" sz="1600" dirty="0" smtClean="0">
                <a:latin typeface="+mj-lt"/>
                <a:ea typeface="+mj-ea"/>
                <a:cs typeface="+mj-cs"/>
              </a:rPr>
              <a:t>price </a:t>
            </a:r>
            <a:r>
              <a:rPr lang="en-GB" sz="1600" dirty="0">
                <a:latin typeface="+mj-lt"/>
                <a:ea typeface="+mj-ea"/>
                <a:cs typeface="+mj-cs"/>
              </a:rPr>
              <a:t>regulation, where a standard price or tariff is set is more likely to be viable. However, any such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regulation </a:t>
            </a:r>
            <a:r>
              <a:rPr lang="en-GB" sz="1600" dirty="0">
                <a:latin typeface="+mj-lt"/>
                <a:ea typeface="+mj-ea"/>
                <a:cs typeface="+mj-cs"/>
              </a:rPr>
              <a:t>should recognize the differentials in costs between different types and sizes of standalone system, and parity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with </a:t>
            </a:r>
            <a:r>
              <a:rPr lang="en-GB" sz="1600" dirty="0">
                <a:latin typeface="+mj-lt"/>
                <a:ea typeface="+mj-ea"/>
                <a:cs typeface="+mj-cs"/>
              </a:rPr>
              <a:t>grid (or mini-grid) </a:t>
            </a:r>
            <a:r>
              <a:rPr lang="en-GB" sz="1600" dirty="0" smtClean="0">
                <a:latin typeface="+mj-lt"/>
                <a:ea typeface="+mj-ea"/>
                <a:cs typeface="+mj-cs"/>
              </a:rPr>
              <a:t>prices </a:t>
            </a:r>
            <a:r>
              <a:rPr lang="en-GB" sz="1600" dirty="0">
                <a:latin typeface="+mj-lt"/>
                <a:ea typeface="+mj-ea"/>
                <a:cs typeface="+mj-cs"/>
              </a:rPr>
              <a:t>should only be attempted if subsidies are available to balance the cost differentials between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these </a:t>
            </a:r>
            <a:r>
              <a:rPr lang="en-GB" sz="1600" dirty="0">
                <a:latin typeface="+mj-lt"/>
                <a:ea typeface="+mj-ea"/>
                <a:cs typeface="+mj-cs"/>
              </a:rPr>
              <a:t>different </a:t>
            </a:r>
            <a:r>
              <a:rPr lang="en-GB" sz="1600" dirty="0" smtClean="0">
                <a:latin typeface="+mj-lt"/>
                <a:ea typeface="+mj-ea"/>
                <a:cs typeface="+mj-cs"/>
              </a:rPr>
              <a:t>Technologies.</a:t>
            </a:r>
            <a:endParaRPr lang="en-GB" sz="1600" dirty="0">
              <a:latin typeface="+mj-lt"/>
              <a:ea typeface="+mj-ea"/>
              <a:cs typeface="+mj-cs"/>
            </a:endParaRPr>
          </a:p>
        </p:txBody>
      </p:sp>
      <p:sp>
        <p:nvSpPr>
          <p:cNvPr id="3" name="TextBox 2">
            <a:hlinkClick r:id="rId4" action="ppaction://hlinksldjump"/>
          </p:cNvPr>
          <p:cNvSpPr txBox="1"/>
          <p:nvPr/>
        </p:nvSpPr>
        <p:spPr>
          <a:xfrm>
            <a:off x="10821675" y="5732090"/>
            <a:ext cx="1380717"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4" name="TextBox 3">
            <a:hlinkClick r:id="rId4" action="ppaction://hlinksldjump"/>
          </p:cNvPr>
          <p:cNvSpPr txBox="1"/>
          <p:nvPr/>
        </p:nvSpPr>
        <p:spPr>
          <a:xfrm>
            <a:off x="10813312" y="5362758"/>
            <a:ext cx="137868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7" action="ppaction://hlinksldjump"/>
              </a:rPr>
              <a:t>NEXT</a:t>
            </a:r>
            <a:endParaRPr lang="en-GB" b="1" dirty="0"/>
          </a:p>
        </p:txBody>
      </p:sp>
      <p:sp>
        <p:nvSpPr>
          <p:cNvPr id="6" name="TextBox 5"/>
          <p:cNvSpPr txBox="1"/>
          <p:nvPr/>
        </p:nvSpPr>
        <p:spPr>
          <a:xfrm>
            <a:off x="10821676" y="6103155"/>
            <a:ext cx="1380716"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spTree>
    <p:extLst>
      <p:ext uri="{BB962C8B-B14F-4D97-AF65-F5344CB8AC3E}">
        <p14:creationId xmlns:p14="http://schemas.microsoft.com/office/powerpoint/2010/main" val="34248925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170227" cy="6524863"/>
          </a:xfrm>
          <a:prstGeom prst="rect">
            <a:avLst/>
          </a:prstGeom>
        </p:spPr>
        <p:txBody>
          <a:bodyPr wrap="square">
            <a:spAutoFit/>
          </a:bodyPr>
          <a:lstStyle/>
          <a:p>
            <a:r>
              <a:rPr lang="en-GB" sz="4000" b="1" dirty="0">
                <a:solidFill>
                  <a:schemeClr val="accent1">
                    <a:lumMod val="75000"/>
                  </a:schemeClr>
                </a:solidFill>
                <a:latin typeface="+mj-lt"/>
                <a:ea typeface="+mj-ea"/>
                <a:cs typeface="+mj-cs"/>
              </a:rPr>
              <a:t>Standalone Systems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Finance</a:t>
            </a:r>
            <a:r>
              <a:rPr lang="en-GB" sz="1600" i="1" dirty="0"/>
              <a:t>:</a:t>
            </a:r>
            <a:r>
              <a:rPr lang="en-GB" sz="1600" dirty="0"/>
              <a:t> </a:t>
            </a:r>
            <a:r>
              <a:rPr lang="en-GB" sz="1600" dirty="0" smtClean="0"/>
              <a:t> </a:t>
            </a:r>
            <a:r>
              <a:rPr lang="en-GB" sz="1600" dirty="0">
                <a:latin typeface="+mj-lt"/>
                <a:ea typeface="+mj-ea"/>
                <a:cs typeface="+mj-cs"/>
              </a:rPr>
              <a:t>Though provision of standalone systems requires less capital investment than investment in grid or </a:t>
            </a:r>
            <a:r>
              <a:rPr lang="en-GB" sz="1600" dirty="0" smtClean="0">
                <a:latin typeface="+mj-lt"/>
                <a:ea typeface="+mj-ea"/>
                <a:cs typeface="+mj-cs"/>
              </a:rPr>
              <a:t>mini-grid </a:t>
            </a:r>
            <a:r>
              <a:rPr lang="en-GB" sz="1600" dirty="0">
                <a:latin typeface="+mj-lt"/>
                <a:ea typeface="+mj-ea"/>
                <a:cs typeface="+mj-cs"/>
              </a:rPr>
              <a:t>systems, those establishing standalone system business nevertheless require capital for business development and working capital to fund the period </a:t>
            </a:r>
            <a:r>
              <a:rPr lang="en-GB" sz="1600" dirty="0" smtClean="0">
                <a:latin typeface="+mj-lt"/>
                <a:ea typeface="+mj-ea"/>
                <a:cs typeface="+mj-cs"/>
              </a:rPr>
              <a:t>(</a:t>
            </a:r>
            <a:r>
              <a:rPr lang="en-GB" sz="1600" dirty="0">
                <a:latin typeface="+mj-lt"/>
                <a:ea typeface="+mj-ea"/>
                <a:cs typeface="+mj-cs"/>
              </a:rPr>
              <a:t>typically three months or more) between purchase/ import of the product by the business and sale to the end-user. Because standalone systems are often imported, this also brings a requirement for access to foreign capital. </a:t>
            </a:r>
            <a:r>
              <a:rPr lang="en-GB" sz="1600" dirty="0" smtClean="0">
                <a:latin typeface="+mj-lt"/>
                <a:ea typeface="+mj-ea"/>
                <a:cs typeface="+mj-cs"/>
              </a:rPr>
              <a:t>Where </a:t>
            </a:r>
            <a:r>
              <a:rPr lang="en-GB" sz="1600" dirty="0">
                <a:latin typeface="+mj-lt"/>
                <a:ea typeface="+mj-ea"/>
                <a:cs typeface="+mj-cs"/>
              </a:rPr>
              <a:t>standalone systems are sold to users, it is to these users that much of the requirement for capital investment falls. This need for up-front user finance has formed one of the most substantial barriers to growth of markets for standalone systems (even where these systems are demonstrably an economic option for the user in the longer term). This barrier can be alleviated through micro-finance and similar programmes, and has also driven the growth of pay-as-you-go arrangements whereby the need for up-front finance is transferred to the supplier (though users remain the ultimate source of finance through their payments for electricity).  </a:t>
            </a:r>
            <a:r>
              <a:rPr lang="en-GB" sz="1600" dirty="0" smtClean="0">
                <a:latin typeface="+mj-lt"/>
                <a:ea typeface="+mj-ea"/>
                <a:cs typeface="+mj-cs"/>
              </a:rPr>
              <a:t>Though </a:t>
            </a:r>
            <a:r>
              <a:rPr lang="en-GB" sz="1600" dirty="0">
                <a:latin typeface="+mj-lt"/>
                <a:ea typeface="+mj-ea"/>
                <a:cs typeface="+mj-cs"/>
              </a:rPr>
              <a:t>most standalone system providers are private companies, many have struggled to access private finance, reflecting private financiers reluctance to invest in start-up companies without established track-records </a:t>
            </a:r>
            <a:r>
              <a:rPr lang="en-GB" sz="1600" dirty="0" smtClean="0">
                <a:latin typeface="+mj-lt"/>
                <a:ea typeface="+mj-ea"/>
                <a:cs typeface="+mj-cs"/>
              </a:rPr>
              <a:t>seeking </a:t>
            </a:r>
            <a:r>
              <a:rPr lang="en-GB" sz="1600" dirty="0">
                <a:latin typeface="+mj-lt"/>
                <a:ea typeface="+mj-ea"/>
                <a:cs typeface="+mj-cs"/>
              </a:rPr>
              <a:t>to grow a new market. Instead many have relied on finance from donors and social funders. This has been one of the main constraints on standalone system market growth.  </a:t>
            </a:r>
            <a:r>
              <a:rPr lang="en-GB" sz="1600" dirty="0" smtClean="0">
                <a:latin typeface="+mj-lt"/>
                <a:ea typeface="+mj-ea"/>
                <a:cs typeface="+mj-cs"/>
              </a:rPr>
              <a:t>Public </a:t>
            </a:r>
            <a:r>
              <a:rPr lang="en-GB" sz="1600" dirty="0">
                <a:latin typeface="+mj-lt"/>
                <a:ea typeface="+mj-ea"/>
                <a:cs typeface="+mj-cs"/>
              </a:rPr>
              <a:t>finance, through grants, subsidies and concessionary loans (to both suppliers and users) and tax exemptions (</a:t>
            </a:r>
            <a:r>
              <a:rPr lang="en-GB" sz="1600" dirty="0" err="1">
                <a:latin typeface="+mj-lt"/>
                <a:ea typeface="+mj-ea"/>
                <a:cs typeface="+mj-cs"/>
              </a:rPr>
              <a:t>eg</a:t>
            </a:r>
            <a:r>
              <a:rPr lang="en-GB" sz="1600" dirty="0">
                <a:latin typeface="+mj-lt"/>
                <a:ea typeface="+mj-ea"/>
                <a:cs typeface="+mj-cs"/>
              </a:rPr>
              <a:t> VAT and import duty exemptions) have been used to make standalone systems more affordable to users. </a:t>
            </a:r>
            <a:endParaRPr lang="en-GB" sz="1600" dirty="0" smtClean="0">
              <a:latin typeface="+mj-lt"/>
              <a:ea typeface="+mj-ea"/>
              <a:cs typeface="+mj-cs"/>
            </a:endParaRPr>
          </a:p>
          <a:p>
            <a:endParaRPr lang="en-GB" sz="1600" dirty="0"/>
          </a:p>
          <a:p>
            <a:r>
              <a:rPr lang="en-GB" sz="1600" b="1" i="1" dirty="0">
                <a:solidFill>
                  <a:schemeClr val="accent1">
                    <a:lumMod val="75000"/>
                  </a:schemeClr>
                </a:solidFill>
              </a:rPr>
              <a:t>Non-Financial </a:t>
            </a:r>
            <a:r>
              <a:rPr lang="en-GB" sz="1600" b="1" i="1" dirty="0" smtClean="0">
                <a:solidFill>
                  <a:schemeClr val="accent1">
                    <a:lumMod val="75000"/>
                  </a:schemeClr>
                </a:solidFill>
                <a:latin typeface="+mj-lt"/>
                <a:ea typeface="+mj-ea"/>
                <a:cs typeface="+mj-cs"/>
              </a:rPr>
              <a:t>Interventions</a:t>
            </a:r>
            <a:r>
              <a:rPr lang="en-GB" sz="1600" i="1" dirty="0"/>
              <a:t>: </a:t>
            </a:r>
            <a:r>
              <a:rPr lang="en-GB" sz="1600" dirty="0">
                <a:latin typeface="+mj-lt"/>
                <a:ea typeface="+mj-ea"/>
                <a:cs typeface="+mj-cs"/>
              </a:rPr>
              <a:t>Clear national policies and targets and availability of market information have been identified as key factors enabling standalone system providers to assess market scale and so encourage market entry. Regulatory reform, particularly in the finance sector to enable pay-as-you-go arrangements is also seen as vital, as is establishment and enforcement of quality standards to give consumers confidence in products. Exemption from taxes and duties (particularly where this is needed to create a </a:t>
            </a:r>
            <a:endParaRPr lang="en-GB" sz="1600" dirty="0" smtClean="0">
              <a:latin typeface="+mj-lt"/>
              <a:ea typeface="+mj-ea"/>
              <a:cs typeface="+mj-cs"/>
            </a:endParaRPr>
          </a:p>
          <a:p>
            <a:r>
              <a:rPr lang="en-GB" sz="1600" dirty="0" smtClean="0">
                <a:latin typeface="+mj-lt"/>
                <a:ea typeface="+mj-ea"/>
                <a:cs typeface="+mj-cs"/>
              </a:rPr>
              <a:t>level playing </a:t>
            </a:r>
            <a:r>
              <a:rPr lang="en-GB" sz="1600" dirty="0">
                <a:latin typeface="+mj-lt"/>
                <a:ea typeface="+mj-ea"/>
                <a:cs typeface="+mj-cs"/>
              </a:rPr>
              <a:t>field with other forms of energy access) can catalyse market development, and user awareness raising and </a:t>
            </a:r>
            <a:endParaRPr lang="en-GB" sz="1600" dirty="0" smtClean="0">
              <a:latin typeface="+mj-lt"/>
              <a:ea typeface="+mj-ea"/>
              <a:cs typeface="+mj-cs"/>
            </a:endParaRPr>
          </a:p>
          <a:p>
            <a:r>
              <a:rPr lang="en-GB" sz="1600" dirty="0" smtClean="0">
                <a:latin typeface="+mj-lt"/>
                <a:ea typeface="+mj-ea"/>
                <a:cs typeface="+mj-cs"/>
              </a:rPr>
              <a:t>development </a:t>
            </a:r>
            <a:r>
              <a:rPr lang="en-GB" sz="1600" dirty="0">
                <a:latin typeface="+mj-lt"/>
                <a:ea typeface="+mj-ea"/>
                <a:cs typeface="+mj-cs"/>
              </a:rPr>
              <a:t>of a workforce with the technical and business skills need to support business growth are also important </a:t>
            </a:r>
            <a:endParaRPr lang="en-GB" sz="1600" dirty="0" smtClean="0">
              <a:latin typeface="+mj-lt"/>
              <a:ea typeface="+mj-ea"/>
              <a:cs typeface="+mj-cs"/>
            </a:endParaRPr>
          </a:p>
          <a:p>
            <a:r>
              <a:rPr lang="en-GB" sz="1600" dirty="0" smtClean="0">
                <a:latin typeface="+mj-lt"/>
                <a:ea typeface="+mj-ea"/>
                <a:cs typeface="+mj-cs"/>
              </a:rPr>
              <a:t>(</a:t>
            </a:r>
            <a:r>
              <a:rPr lang="en-GB" sz="1600" dirty="0">
                <a:latin typeface="+mj-lt"/>
                <a:ea typeface="+mj-ea"/>
                <a:cs typeface="+mj-cs"/>
              </a:rPr>
              <a:t>and beyond the capacity of individual standalone system businesses) to support its growth.</a:t>
            </a:r>
          </a:p>
        </p:txBody>
      </p:sp>
      <p:sp>
        <p:nvSpPr>
          <p:cNvPr id="3" name="TextBox 2">
            <a:hlinkClick r:id="rId2" action="ppaction://hlinksldjump"/>
          </p:cNvPr>
          <p:cNvSpPr txBox="1"/>
          <p:nvPr/>
        </p:nvSpPr>
        <p:spPr>
          <a:xfrm>
            <a:off x="10798949" y="571082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949" y="5330318"/>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798950" y="6103155"/>
            <a:ext cx="1403442"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7625309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3288" y="-54895"/>
            <a:ext cx="11752119" cy="572464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Standalone </a:t>
            </a:r>
            <a:r>
              <a:rPr lang="en-GB" sz="4000" b="1" dirty="0">
                <a:solidFill>
                  <a:schemeClr val="accent1">
                    <a:lumMod val="75000"/>
                  </a:schemeClr>
                </a:solidFill>
                <a:latin typeface="+mj-lt"/>
                <a:ea typeface="+mj-ea"/>
                <a:cs typeface="+mj-cs"/>
              </a:rPr>
              <a:t>Systems</a:t>
            </a: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Disadvantages (</a:t>
            </a:r>
            <a:r>
              <a:rPr lang="en-GB" sz="1600" b="1" i="1" dirty="0" err="1">
                <a:solidFill>
                  <a:schemeClr val="accent1">
                    <a:lumMod val="75000"/>
                  </a:schemeClr>
                </a:solidFill>
                <a:latin typeface="+mj-lt"/>
                <a:ea typeface="+mj-ea"/>
                <a:cs typeface="+mj-cs"/>
              </a:rPr>
              <a:t>inc</a:t>
            </a:r>
            <a:r>
              <a:rPr lang="en-GB" sz="1600" b="1" i="1" dirty="0">
                <a:solidFill>
                  <a:schemeClr val="accent1">
                    <a:lumMod val="75000"/>
                  </a:schemeClr>
                </a:solidFill>
                <a:latin typeface="+mj-lt"/>
                <a:ea typeface="+mj-ea"/>
                <a:cs typeface="+mj-cs"/>
              </a:rPr>
              <a:t> level of electricity provided)</a:t>
            </a:r>
          </a:p>
          <a:p>
            <a:r>
              <a:rPr lang="en-GB" sz="1600" dirty="0">
                <a:latin typeface="+mj-lt"/>
                <a:ea typeface="+mj-ea"/>
                <a:cs typeface="+mj-cs"/>
              </a:rPr>
              <a:t>Standalone systems encompass a wide range of technologies from solar lanterns, to solar home systems and pumps, to larger scale diesel, hydro, biomass and wind-powered generators. Because they lack the economies of scale provided by grid (or even </a:t>
            </a:r>
            <a:r>
              <a:rPr lang="en-GB" sz="1600" dirty="0" smtClean="0">
                <a:latin typeface="+mj-lt"/>
                <a:ea typeface="+mj-ea"/>
                <a:cs typeface="+mj-cs"/>
              </a:rPr>
              <a:t>mini-grid) </a:t>
            </a:r>
            <a:r>
              <a:rPr lang="en-GB" sz="1600" dirty="0">
                <a:latin typeface="+mj-lt"/>
                <a:ea typeface="+mj-ea"/>
                <a:cs typeface="+mj-cs"/>
              </a:rPr>
              <a:t>systems, the cost per unit of electricity from standalone systems is generally higher than from a grid (or </a:t>
            </a:r>
            <a:r>
              <a:rPr lang="en-GB" sz="1600" dirty="0" smtClean="0">
                <a:latin typeface="+mj-lt"/>
                <a:ea typeface="+mj-ea"/>
                <a:cs typeface="+mj-cs"/>
              </a:rPr>
              <a:t>mini-grid) </a:t>
            </a:r>
            <a:r>
              <a:rPr lang="en-GB" sz="1600" dirty="0">
                <a:latin typeface="+mj-lt"/>
                <a:ea typeface="+mj-ea"/>
                <a:cs typeface="+mj-cs"/>
              </a:rPr>
              <a:t>connection. However in areas which are remote from the grid system and are sparsely populated (or lack a substantial energy source), standalone systems may provide the lowest cost option for electricity supply because they avoid the cost of distribution infrastructure. In addition, while the cost per unit of electricity may be relatively high, for low-demand users (</a:t>
            </a:r>
            <a:r>
              <a:rPr lang="en-GB" sz="1600" dirty="0" err="1">
                <a:latin typeface="+mj-lt"/>
                <a:ea typeface="+mj-ea"/>
                <a:cs typeface="+mj-cs"/>
              </a:rPr>
              <a:t>eg</a:t>
            </a:r>
            <a:r>
              <a:rPr lang="en-GB" sz="1600" dirty="0">
                <a:latin typeface="+mj-lt"/>
                <a:ea typeface="+mj-ea"/>
                <a:cs typeface="+mj-cs"/>
              </a:rPr>
              <a:t> those only looking for lighting and phone charging) they can still offer the most economic solution. Standalone solutions are also used by those who want back-up for an unreliable grid or mini-grid supply, or who want independence from the grid system.           </a:t>
            </a:r>
          </a:p>
          <a:p>
            <a:r>
              <a:rPr lang="en-GB" sz="1600" dirty="0">
                <a:latin typeface="+mj-lt"/>
                <a:ea typeface="+mj-ea"/>
                <a:cs typeface="+mj-cs"/>
              </a:rPr>
              <a:t>In line with the wide range of technologies encompassed by standalone systems, they can be designed to provide any level of electricity. In general, however, the differential in cost between grid/mini-grid and standalone systems increases as the level of supply goes up (particularly for solar standalone systems), and standalone household systems therefore most often provide only Tier 1 (or even lower) access and rarely provide more than Tier 2-3 access, though systems for enterprises and community facilities may be larger and provide a higher level of access (with larger systems often being supported by hydro or fuel rather than solar generation).   </a:t>
            </a:r>
          </a:p>
          <a:p>
            <a:endParaRPr lang="en-GB" sz="12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indent="-285750">
              <a:buFont typeface="Arial" panose="020B0604020202020204" pitchFamily="34" charset="0"/>
              <a:buChar char="•"/>
            </a:pPr>
            <a:r>
              <a:rPr lang="en-GB" sz="1600" dirty="0" smtClean="0">
                <a:latin typeface="+mj-lt"/>
                <a:ea typeface="+mj-ea"/>
                <a:cs typeface="+mj-cs"/>
              </a:rPr>
              <a:t>Practical </a:t>
            </a:r>
            <a:r>
              <a:rPr lang="en-GB" sz="1600" dirty="0">
                <a:latin typeface="+mj-lt"/>
                <a:ea typeface="+mj-ea"/>
                <a:cs typeface="+mj-cs"/>
              </a:rPr>
              <a:t>Action, ODI, Solar Aid, GOGLA. (2016). Accelerating Access to Electricity in Africa with Off-grid Solar </a:t>
            </a:r>
            <a:r>
              <a:rPr lang="en-GB" sz="1600" dirty="0">
                <a:latin typeface="+mj-lt"/>
                <a:ea typeface="+mj-ea"/>
                <a:cs typeface="+mj-cs"/>
                <a:hlinkClick r:id="rId2"/>
              </a:rPr>
              <a:t>https://</a:t>
            </a:r>
            <a:r>
              <a:rPr lang="en-GB" sz="1600" dirty="0" smtClean="0">
                <a:latin typeface="+mj-lt"/>
                <a:ea typeface="+mj-ea"/>
                <a:cs typeface="+mj-cs"/>
                <a:hlinkClick r:id="rId2"/>
              </a:rPr>
              <a:t>policy.practicalaction.org/policy-themes/energy/off-grid-solar</a:t>
            </a:r>
            <a:endParaRPr lang="en-GB" sz="1600" dirty="0" smtClean="0">
              <a:latin typeface="+mj-lt"/>
              <a:ea typeface="+mj-ea"/>
              <a:cs typeface="+mj-cs"/>
            </a:endParaRPr>
          </a:p>
          <a:p>
            <a:pPr marL="285750" lvl="0" indent="-285750">
              <a:buFont typeface="Arial" panose="020B0604020202020204" pitchFamily="34" charset="0"/>
              <a:buChar char="•"/>
            </a:pPr>
            <a:r>
              <a:rPr lang="en-GB" sz="1600" dirty="0" smtClean="0">
                <a:latin typeface="+mj-lt"/>
                <a:ea typeface="+mj-ea"/>
                <a:cs typeface="+mj-cs"/>
              </a:rPr>
              <a:t>UNEP </a:t>
            </a:r>
            <a:r>
              <a:rPr lang="en-GB" sz="1600" dirty="0">
                <a:latin typeface="+mj-lt"/>
                <a:ea typeface="+mj-ea"/>
                <a:cs typeface="+mj-cs"/>
              </a:rPr>
              <a:t>&amp; GOGLA, (2015), Developing Effective Off-Grid Lighting Policy. </a:t>
            </a:r>
            <a:r>
              <a:rPr lang="en-GB" sz="1600" dirty="0">
                <a:latin typeface="+mj-lt"/>
                <a:ea typeface="+mj-ea"/>
                <a:cs typeface="+mj-cs"/>
                <a:hlinkClick r:id="rId3"/>
              </a:rPr>
              <a:t>https://</a:t>
            </a:r>
            <a:r>
              <a:rPr lang="en-GB" sz="1600" dirty="0" smtClean="0">
                <a:latin typeface="+mj-lt"/>
                <a:ea typeface="+mj-ea"/>
                <a:cs typeface="+mj-cs"/>
                <a:hlinkClick r:id="rId3"/>
              </a:rPr>
              <a:t>www.gogla.org/sites/www.gogla.org/files/recource_docs/developing-effective-off-grid-lighting-policy.pdf</a:t>
            </a:r>
            <a:endParaRPr lang="en-GB" sz="1600" dirty="0">
              <a:latin typeface="+mj-lt"/>
              <a:ea typeface="+mj-ea"/>
              <a:cs typeface="+mj-cs"/>
            </a:endParaRPr>
          </a:p>
        </p:txBody>
      </p:sp>
      <p:sp>
        <p:nvSpPr>
          <p:cNvPr id="6" name="TextBox 5"/>
          <p:cNvSpPr txBox="1"/>
          <p:nvPr/>
        </p:nvSpPr>
        <p:spPr>
          <a:xfrm>
            <a:off x="384468" y="6415141"/>
            <a:ext cx="8156863" cy="738664"/>
          </a:xfrm>
          <a:prstGeom prst="rect">
            <a:avLst/>
          </a:prstGeom>
          <a:noFill/>
        </p:spPr>
        <p:txBody>
          <a:bodyPr wrap="square" rtlCol="0">
            <a:spAutoFit/>
          </a:bodyPr>
          <a:lstStyle/>
          <a:p>
            <a:r>
              <a:rPr lang="en-GB" sz="1200" baseline="30000" dirty="0" smtClean="0">
                <a:latin typeface="+mj-lt"/>
              </a:rPr>
              <a:t>1</a:t>
            </a:r>
            <a:r>
              <a:rPr lang="en-GB" sz="1200" dirty="0" smtClean="0">
                <a:latin typeface="+mj-lt"/>
              </a:rPr>
              <a:t>Under </a:t>
            </a:r>
            <a:r>
              <a:rPr lang="en-GB" sz="1200" dirty="0">
                <a:latin typeface="+mj-lt"/>
              </a:rPr>
              <a:t>the </a:t>
            </a:r>
            <a:r>
              <a:rPr lang="en-GB" sz="1200" dirty="0" err="1">
                <a:latin typeface="+mj-lt"/>
              </a:rPr>
              <a:t>SEforAll</a:t>
            </a:r>
            <a:r>
              <a:rPr lang="en-GB" sz="1200" dirty="0">
                <a:latin typeface="+mj-lt"/>
              </a:rPr>
              <a:t> Multi-Tier Tracking Framework http://gtf.esmap.org/downloads, where Tier 5 is the highest </a:t>
            </a:r>
            <a:r>
              <a:rPr lang="en-GB" sz="1200" dirty="0" smtClean="0">
                <a:latin typeface="+mj-lt"/>
              </a:rPr>
              <a:t>and </a:t>
            </a:r>
            <a:r>
              <a:rPr lang="en-GB" sz="1200" dirty="0">
                <a:latin typeface="+mj-lt"/>
              </a:rPr>
              <a:t>Tier 1 the lowest level of electricity supply.</a:t>
            </a:r>
          </a:p>
          <a:p>
            <a:endParaRPr lang="en-GB" dirty="0"/>
          </a:p>
        </p:txBody>
      </p:sp>
      <p:sp>
        <p:nvSpPr>
          <p:cNvPr id="7" name="TextBox 6">
            <a:hlinkClick r:id="rId4" action="ppaction://hlinksldjump"/>
          </p:cNvPr>
          <p:cNvSpPr txBox="1"/>
          <p:nvPr/>
        </p:nvSpPr>
        <p:spPr>
          <a:xfrm>
            <a:off x="10806009" y="573328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8" name="TextBox 7">
            <a:hlinkClick r:id="rId4" action="ppaction://hlinksldjump"/>
          </p:cNvPr>
          <p:cNvSpPr txBox="1"/>
          <p:nvPr/>
        </p:nvSpPr>
        <p:spPr>
          <a:xfrm>
            <a:off x="10806009" y="5363950"/>
            <a:ext cx="138599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9" name="TextBox 8"/>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10" name="TextBox 9"/>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41901465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trommast_05.jpg"/>
          <p:cNvPicPr>
            <a:picLocks noChangeAspect="1"/>
          </p:cNvPicPr>
          <p:nvPr/>
        </p:nvPicPr>
        <p:blipFill>
          <a:blip r:embed="rId2" cstate="screen"/>
          <a:srcRect/>
          <a:stretch>
            <a:fillRect/>
          </a:stretch>
        </p:blipFill>
        <p:spPr>
          <a:xfrm flipH="1">
            <a:off x="8944708" y="1758872"/>
            <a:ext cx="2508328" cy="3598164"/>
          </a:xfrm>
          <a:prstGeom prst="rect">
            <a:avLst/>
          </a:prstGeom>
        </p:spPr>
      </p:pic>
      <p:sp>
        <p:nvSpPr>
          <p:cNvPr id="3" name="TextBox 2">
            <a:hlinkClick r:id="rId3" action="ppaction://hlinksldjump"/>
          </p:cNvPr>
          <p:cNvSpPr txBox="1"/>
          <p:nvPr/>
        </p:nvSpPr>
        <p:spPr>
          <a:xfrm>
            <a:off x="10798949" y="6105437"/>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Rectangle 4"/>
          <p:cNvSpPr/>
          <p:nvPr/>
        </p:nvSpPr>
        <p:spPr>
          <a:xfrm>
            <a:off x="219940" y="96818"/>
            <a:ext cx="11752119" cy="707886"/>
          </a:xfrm>
          <a:prstGeom prst="rect">
            <a:avLst/>
          </a:prstGeom>
        </p:spPr>
        <p:txBody>
          <a:bodyPr wrap="square">
            <a:spAutoFit/>
          </a:bodyPr>
          <a:lstStyle/>
          <a:p>
            <a:r>
              <a:rPr lang="en-GB" sz="4000" b="1" smtClean="0">
                <a:solidFill>
                  <a:schemeClr val="accent1">
                    <a:lumMod val="75000"/>
                  </a:schemeClr>
                </a:solidFill>
                <a:latin typeface="+mj-lt"/>
                <a:ea typeface="+mj-ea"/>
                <a:cs typeface="+mj-cs"/>
              </a:rPr>
              <a:t>Standalone Systems</a:t>
            </a:r>
            <a:endParaRPr lang="en-GB" sz="1600" dirty="0">
              <a:latin typeface="+mj-lt"/>
              <a:ea typeface="+mj-ea"/>
              <a:cs typeface="+mj-cs"/>
            </a:endParaRPr>
          </a:p>
        </p:txBody>
      </p:sp>
      <p:sp>
        <p:nvSpPr>
          <p:cNvPr id="7" name="Rectangle 6"/>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945270430"/>
              </p:ext>
            </p:extLst>
          </p:nvPr>
        </p:nvGraphicFramePr>
        <p:xfrm>
          <a:off x="2427515" y="1219200"/>
          <a:ext cx="6509656" cy="4957767"/>
        </p:xfrm>
        <a:graphic>
          <a:graphicData uri="http://schemas.openxmlformats.org/drawingml/2006/table">
            <a:tbl>
              <a:tblPr/>
              <a:tblGrid>
                <a:gridCol w="4890981">
                  <a:extLst>
                    <a:ext uri="{9D8B030D-6E8A-4147-A177-3AD203B41FA5}">
                      <a16:colId xmlns:a16="http://schemas.microsoft.com/office/drawing/2014/main" val="20000"/>
                    </a:ext>
                  </a:extLst>
                </a:gridCol>
                <a:gridCol w="1618675">
                  <a:extLst>
                    <a:ext uri="{9D8B030D-6E8A-4147-A177-3AD203B41FA5}">
                      <a16:colId xmlns:a16="http://schemas.microsoft.com/office/drawing/2014/main" val="20001"/>
                    </a:ext>
                  </a:extLst>
                </a:gridCol>
              </a:tblGrid>
              <a:tr h="1041547">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Standalone systems </a:t>
                      </a:r>
                    </a:p>
                  </a:txBody>
                  <a:tcPr marL="9141" marR="9141" marT="9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extLst>
                  <a:ext uri="{0D108BD9-81ED-4DB2-BD59-A6C34878D82A}">
                    <a16:rowId xmlns:a16="http://schemas.microsoft.com/office/drawing/2014/main" val="10000"/>
                  </a:ext>
                </a:extLst>
              </a:tr>
              <a:tr h="260387">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5" action="ppaction://hlinksldjump"/>
                        </a:rPr>
                        <a:t>Go To Example</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extLst>
                  <a:ext uri="{0D108BD9-81ED-4DB2-BD59-A6C34878D82A}">
                    <a16:rowId xmlns:a16="http://schemas.microsoft.com/office/drawing/2014/main" val="10001"/>
                  </a:ext>
                </a:extLst>
              </a:tr>
              <a:tr h="260387">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6" action="ppaction://hlinksldjump"/>
                        </a:rPr>
                        <a:t>Go To Example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extLst>
                  <a:ext uri="{0D108BD9-81ED-4DB2-BD59-A6C34878D82A}">
                    <a16:rowId xmlns:a16="http://schemas.microsoft.com/office/drawing/2014/main" val="10002"/>
                  </a:ext>
                </a:extLst>
              </a:tr>
              <a:tr h="260387">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0387">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0387">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7" action="ppaction://hlinksldjump"/>
                        </a:rPr>
                        <a:t>Go To Example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extLst>
                  <a:ext uri="{0D108BD9-81ED-4DB2-BD59-A6C34878D82A}">
                    <a16:rowId xmlns:a16="http://schemas.microsoft.com/office/drawing/2014/main" val="10005"/>
                  </a:ext>
                </a:extLst>
              </a:tr>
              <a:tr h="260387">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8" action="ppaction://hlinksldjump"/>
                        </a:rPr>
                        <a:t>Go To Example </a:t>
                      </a:r>
                      <a:endParaRPr lang="en-GB" sz="1600" b="0" i="0" u="none" strike="noStrike" dirty="0" smtClean="0">
                        <a:solidFill>
                          <a:schemeClr val="bg1"/>
                        </a:solidFill>
                        <a:effectLst/>
                        <a:latin typeface="+mn-lt"/>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extLst>
                  <a:ext uri="{0D108BD9-81ED-4DB2-BD59-A6C34878D82A}">
                    <a16:rowId xmlns:a16="http://schemas.microsoft.com/office/drawing/2014/main" val="10006"/>
                  </a:ext>
                </a:extLst>
              </a:tr>
              <a:tr h="260387">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0387">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0387">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9" action="ppaction://hlinksldjump"/>
                        </a:rPr>
                        <a:t>Go To Example</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extLst>
                  <a:ext uri="{0D108BD9-81ED-4DB2-BD59-A6C34878D82A}">
                    <a16:rowId xmlns:a16="http://schemas.microsoft.com/office/drawing/2014/main" val="10009"/>
                  </a:ext>
                </a:extLst>
              </a:tr>
              <a:tr h="260387">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chemeClr val="bg1"/>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0387">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10" action="ppaction://hlinksldjump"/>
                        </a:rPr>
                        <a:t>Go To Example</a:t>
                      </a:r>
                      <a:r>
                        <a:rPr lang="en-GB" sz="1600" b="0" i="0" u="none" strike="noStrike" dirty="0" smtClean="0">
                          <a:solidFill>
                            <a:schemeClr val="bg1"/>
                          </a:solidFill>
                          <a:effectLst/>
                          <a:latin typeface="+mn-lt"/>
                        </a:rPr>
                        <a:t>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extLst>
                  <a:ext uri="{0D108BD9-81ED-4DB2-BD59-A6C34878D82A}">
                    <a16:rowId xmlns:a16="http://schemas.microsoft.com/office/drawing/2014/main" val="10011"/>
                  </a:ext>
                </a:extLst>
              </a:tr>
              <a:tr h="260387">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chemeClr val="bg1"/>
                          </a:solidFill>
                          <a:effectLst/>
                          <a:latin typeface="Calibri"/>
                        </a:rPr>
                        <a:t> </a:t>
                      </a:r>
                      <a:r>
                        <a:rPr lang="en-GB" sz="1600" b="0" i="0" u="none" strike="noStrike" dirty="0" smtClean="0">
                          <a:solidFill>
                            <a:schemeClr val="bg1"/>
                          </a:solidFill>
                          <a:effectLst/>
                          <a:latin typeface="+mn-lt"/>
                          <a:hlinkClick r:id="rId11" action="ppaction://hlinksldjump"/>
                        </a:rPr>
                        <a:t>Go To Example </a:t>
                      </a:r>
                      <a:endParaRPr lang="en-GB" sz="1600" b="0" i="0" u="none" strike="noStrike" dirty="0">
                        <a:solidFill>
                          <a:schemeClr val="bg1"/>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18E"/>
                    </a:solidFill>
                  </a:tcPr>
                </a:tc>
                <a:extLst>
                  <a:ext uri="{0D108BD9-81ED-4DB2-BD59-A6C34878D82A}">
                    <a16:rowId xmlns:a16="http://schemas.microsoft.com/office/drawing/2014/main" val="10012"/>
                  </a:ext>
                </a:extLst>
              </a:tr>
              <a:tr h="260387">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0387">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0802">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8" name="TextBox 7"/>
          <p:cNvSpPr txBox="1"/>
          <p:nvPr/>
        </p:nvSpPr>
        <p:spPr>
          <a:xfrm>
            <a:off x="10813312" y="6485943"/>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2" action="ppaction://hlinksldjump"/>
              </a:rPr>
              <a:t>PREVIOUS</a:t>
            </a:r>
            <a:endParaRPr lang="en-GB" dirty="0"/>
          </a:p>
        </p:txBody>
      </p:sp>
    </p:spTree>
    <p:extLst>
      <p:ext uri="{BB962C8B-B14F-4D97-AF65-F5344CB8AC3E}">
        <p14:creationId xmlns:p14="http://schemas.microsoft.com/office/powerpoint/2010/main" val="41569017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0"/>
            <a:ext cx="11332028" cy="6738257"/>
          </a:xfrm>
        </p:spPr>
        <p:txBody>
          <a:bodyPr>
            <a:normAutofit fontScale="90000"/>
          </a:bodyPr>
          <a:lstStyle/>
          <a:p>
            <a:r>
              <a:rPr lang="en-GB" b="1" dirty="0" smtClean="0">
                <a:solidFill>
                  <a:schemeClr val="accent1">
                    <a:lumMod val="75000"/>
                  </a:schemeClr>
                </a:solidFill>
              </a:rPr>
              <a:t>Public </a:t>
            </a:r>
            <a:r>
              <a:rPr lang="en-GB" b="1" dirty="0">
                <a:solidFill>
                  <a:schemeClr val="accent1">
                    <a:lumMod val="75000"/>
                  </a:schemeClr>
                </a:solidFill>
              </a:rPr>
              <a:t>Delivery </a:t>
            </a:r>
            <a:r>
              <a:rPr lang="en-GB" b="1" dirty="0" smtClean="0">
                <a:solidFill>
                  <a:schemeClr val="accent1">
                    <a:lumMod val="75000"/>
                  </a:schemeClr>
                </a:solidFill>
              </a:rPr>
              <a:t>Model:</a:t>
            </a:r>
            <a:r>
              <a:rPr lang="en-GB" dirty="0" smtClean="0"/>
              <a:t/>
            </a:r>
            <a:br>
              <a:rPr lang="en-GB" dirty="0" smtClean="0"/>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dirty="0" smtClean="0"/>
              <a:t>– </a:t>
            </a:r>
            <a:r>
              <a:rPr lang="en-GB" sz="1800" b="1" i="1" dirty="0">
                <a:solidFill>
                  <a:schemeClr val="accent1">
                    <a:lumMod val="75000"/>
                  </a:schemeClr>
                </a:solidFill>
              </a:rPr>
              <a:t>Delivery of electricity access by an entity or entities all of which are publically owned and managed, using purely public finance</a:t>
            </a:r>
            <a:r>
              <a:rPr lang="en-GB" sz="1800" b="1" i="1" dirty="0" smtClean="0">
                <a:solidFill>
                  <a:schemeClr val="accent1">
                    <a:lumMod val="75000"/>
                  </a:schemeClr>
                </a:solidFill>
              </a:rPr>
              <a:t>.</a:t>
            </a:r>
            <a:br>
              <a:rPr lang="en-GB" sz="1800" b="1" i="1" dirty="0" smtClean="0">
                <a:solidFill>
                  <a:schemeClr val="accent1">
                    <a:lumMod val="75000"/>
                  </a:schemeClr>
                </a:solidFill>
              </a:rPr>
            </a:br>
            <a:r>
              <a:rPr lang="en-GB" sz="1600" i="1" dirty="0" smtClean="0">
                <a:solidFill>
                  <a:schemeClr val="accent1">
                    <a:lumMod val="75000"/>
                  </a:schemeClr>
                </a:solidFill>
              </a:rPr>
              <a:t/>
            </a:r>
            <a:br>
              <a:rPr lang="en-GB" sz="1600" i="1" dirty="0" smtClean="0">
                <a:solidFill>
                  <a:schemeClr val="accent1">
                    <a:lumMod val="75000"/>
                  </a:schemeClr>
                </a:solidFill>
              </a:rPr>
            </a:br>
            <a:r>
              <a:rPr lang="en-GB" sz="1800" dirty="0"/>
              <a:t>In this delivery model all of the organisations engaged in provision of electricity access (whether through supply of electricity itself or provision of electricity systems), as part of the National Electrification Approach being considered, are state-owned. This implies that all the actors along the market </a:t>
            </a:r>
            <a:r>
              <a:rPr lang="en-GB" sz="1800" dirty="0" smtClean="0"/>
              <a:t>chain</a:t>
            </a:r>
            <a:r>
              <a:rPr lang="en-GB" sz="1800" baseline="30000" dirty="0" smtClean="0"/>
              <a:t>1</a:t>
            </a:r>
            <a:r>
              <a:rPr lang="en-GB" sz="1800" dirty="0" smtClean="0"/>
              <a:t> </a:t>
            </a:r>
            <a:r>
              <a:rPr lang="en-GB" sz="1800" dirty="0"/>
              <a:t>(Project Development, Manufacture/Generation, Distribution and Retail) are publically owned. These may include electricity utilities, publically-owned generation, transmission and distribution companies, municipalities, or rural energy agencies. </a:t>
            </a:r>
            <a:r>
              <a:rPr lang="en-GB" sz="1600" dirty="0"/>
              <a:t/>
            </a:r>
            <a:br>
              <a:rPr lang="en-GB" sz="1600" dirty="0"/>
            </a:br>
            <a:r>
              <a:rPr lang="en-GB" sz="1600" dirty="0" smtClean="0"/>
              <a:t/>
            </a:r>
            <a:br>
              <a:rPr lang="en-GB" sz="1600" dirty="0" smtClean="0"/>
            </a:br>
            <a:r>
              <a:rPr lang="en-GB" sz="2000" b="1" i="1" dirty="0" smtClean="0">
                <a:solidFill>
                  <a:schemeClr val="accent1">
                    <a:lumMod val="75000"/>
                  </a:schemeClr>
                </a:solidFill>
              </a:rPr>
              <a:t>Interactions </a:t>
            </a:r>
            <a:r>
              <a:rPr lang="en-GB" sz="2000" b="1" i="1" dirty="0">
                <a:solidFill>
                  <a:schemeClr val="accent1">
                    <a:lumMod val="75000"/>
                  </a:schemeClr>
                </a:solidFill>
              </a:rPr>
              <a:t>with other NEA Categories:</a:t>
            </a:r>
            <a:r>
              <a:rPr lang="en-GB" sz="2000" dirty="0">
                <a:solidFill>
                  <a:schemeClr val="accent1">
                    <a:lumMod val="75000"/>
                  </a:schemeClr>
                </a:solidFill>
              </a:rPr>
              <a:t>  </a:t>
            </a:r>
            <a:r>
              <a:rPr lang="en-GB" sz="1800" dirty="0"/>
              <a:t/>
            </a:r>
            <a:br>
              <a:rPr lang="en-GB" sz="1800" dirty="0"/>
            </a:br>
            <a:r>
              <a:rPr lang="en-GB" sz="1800" dirty="0"/>
              <a:t/>
            </a:r>
            <a:br>
              <a:rPr lang="en-GB" sz="1800" dirty="0"/>
            </a:br>
            <a:r>
              <a:rPr lang="en-GB" sz="1800" b="1" i="1" dirty="0">
                <a:solidFill>
                  <a:schemeClr val="accent1">
                    <a:lumMod val="75000"/>
                  </a:schemeClr>
                </a:solidFill>
              </a:rPr>
              <a:t>Technologies:</a:t>
            </a:r>
            <a:r>
              <a:rPr lang="en-GB" sz="1600" i="1" dirty="0"/>
              <a:t> </a:t>
            </a:r>
            <a:r>
              <a:rPr lang="en-GB" sz="1800" dirty="0"/>
              <a:t>National grid systems have most often been established under a public delivery model either through a single public electricity company owning and managing the entire system or through separate public generation, transmission and distribution companies. </a:t>
            </a:r>
            <a:r>
              <a:rPr lang="en-GB" sz="1800" dirty="0" smtClean="0"/>
              <a:t>Grid-connected mini-grids </a:t>
            </a:r>
            <a:r>
              <a:rPr lang="en-GB" sz="1800" dirty="0"/>
              <a:t>and distribution systems may also be publically owned, for instance by a local </a:t>
            </a:r>
            <a:r>
              <a:rPr lang="en-GB" sz="1800" dirty="0" smtClean="0"/>
              <a:t>municipality. </a:t>
            </a:r>
            <a:r>
              <a:rPr lang="en-GB" sz="1800" dirty="0"/>
              <a:t>Where </a:t>
            </a:r>
            <a:r>
              <a:rPr lang="en-GB" sz="1800" dirty="0" smtClean="0"/>
              <a:t>isolated mini-grids or standalone </a:t>
            </a:r>
            <a:r>
              <a:rPr lang="en-GB" sz="1800" dirty="0"/>
              <a:t>systems are delivered through a public model this is generally by an electricity utility or distribution company which has adopted an integrated approach with electricity being provided using a combination of grid, </a:t>
            </a:r>
            <a:r>
              <a:rPr lang="en-GB" sz="1800" dirty="0" smtClean="0"/>
              <a:t>mini-grid </a:t>
            </a:r>
            <a:r>
              <a:rPr lang="en-GB" sz="1800" dirty="0"/>
              <a:t>and standalone systems.</a:t>
            </a:r>
            <a:r>
              <a:rPr lang="en-GB" sz="1800" dirty="0" smtClean="0"/>
              <a:t/>
            </a:r>
            <a:br>
              <a:rPr lang="en-GB" sz="1800" dirty="0" smtClean="0"/>
            </a:br>
            <a:r>
              <a:rPr lang="en-GB" sz="1800" dirty="0"/>
              <a:t/>
            </a:r>
            <a:br>
              <a:rPr lang="en-GB" sz="1800" dirty="0"/>
            </a:br>
            <a:r>
              <a:rPr lang="en-GB" sz="1800" b="1" i="1" dirty="0">
                <a:solidFill>
                  <a:schemeClr val="accent1">
                    <a:lumMod val="75000"/>
                  </a:schemeClr>
                </a:solidFill>
              </a:rPr>
              <a:t>Legal basis</a:t>
            </a:r>
            <a:r>
              <a:rPr lang="en-GB" sz="1800" b="1" i="1" dirty="0" smtClean="0">
                <a:solidFill>
                  <a:schemeClr val="accent1">
                    <a:lumMod val="75000"/>
                  </a:schemeClr>
                </a:solidFill>
              </a:rPr>
              <a:t>: </a:t>
            </a:r>
            <a:r>
              <a:rPr lang="en-GB" sz="1800" dirty="0"/>
              <a:t>Regulation of public delivery models is often implicit, with oversight and control being through organisational hierarchy rather than any explicit regulatory framework. For instance a national utility company’s monopoly (concession) over generation and/or sale of electricity may be established through the legislation under which it is created rather than through any separate framework. However, though an explicit regulatory framework may not be needed to give private investors confidence, such a framework is nevertheless regarded as best practice to achieve transparency and provide a barrier to political interference.</a:t>
            </a:r>
            <a:br>
              <a:rPr lang="en-GB" sz="1800" dirty="0"/>
            </a:br>
            <a:r>
              <a:rPr lang="en-GB" sz="1800" dirty="0" smtClean="0"/>
              <a:t/>
            </a:r>
            <a:br>
              <a:rPr lang="en-GB" sz="1800" dirty="0" smtClean="0"/>
            </a:br>
            <a:r>
              <a:rPr lang="en-GB" sz="1800" dirty="0"/>
              <a:t/>
            </a:r>
            <a:br>
              <a:rPr lang="en-GB" sz="1800" dirty="0"/>
            </a:br>
            <a:endParaRPr lang="en-GB" sz="1800" dirty="0"/>
          </a:p>
        </p:txBody>
      </p:sp>
      <p:sp>
        <p:nvSpPr>
          <p:cNvPr id="3" name="TextBox 2">
            <a:hlinkClick r:id="rId2" action="ppaction://hlinksldjump"/>
          </p:cNvPr>
          <p:cNvSpPr txBox="1"/>
          <p:nvPr/>
        </p:nvSpPr>
        <p:spPr>
          <a:xfrm>
            <a:off x="10809340" y="611879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09340" y="5749463"/>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537702" y="6304002"/>
            <a:ext cx="8882744" cy="553998"/>
          </a:xfrm>
          <a:prstGeom prst="rect">
            <a:avLst/>
          </a:prstGeom>
          <a:noFill/>
        </p:spPr>
        <p:txBody>
          <a:bodyPr wrap="square" rtlCol="0">
            <a:spAutoFit/>
          </a:bodyPr>
          <a:lstStyle/>
          <a:p>
            <a:r>
              <a:rPr lang="en-GB" sz="1200" baseline="30000" dirty="0"/>
              <a:t>1</a:t>
            </a:r>
            <a:r>
              <a:rPr lang="en-GB" sz="1200" dirty="0"/>
              <a:t>https://policy.practicalaction.org/component/</a:t>
            </a:r>
            <a:r>
              <a:rPr lang="en-GB" sz="1200" dirty="0" err="1"/>
              <a:t>dspace</a:t>
            </a:r>
            <a:r>
              <a:rPr lang="en-GB" sz="1200" dirty="0"/>
              <a:t>/item/building-energy-access-markets-a-value-chain-analysis-of-key-energy-market-1</a:t>
            </a:r>
            <a:r>
              <a:rPr lang="en-GB" sz="2400" dirty="0"/>
              <a:t/>
            </a:r>
            <a:br>
              <a:rPr lang="en-GB" sz="2400" dirty="0"/>
            </a:br>
            <a:endParaRPr lang="en-GB"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304723948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170227" cy="5539978"/>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Public </a:t>
            </a:r>
            <a:r>
              <a:rPr lang="en-GB" sz="4000" b="1" dirty="0">
                <a:solidFill>
                  <a:schemeClr val="accent1">
                    <a:lumMod val="75000"/>
                  </a:schemeClr>
                </a:solidFill>
                <a:latin typeface="+mj-lt"/>
                <a:ea typeface="+mj-ea"/>
                <a:cs typeface="+mj-cs"/>
              </a:rPr>
              <a:t>Delivery </a:t>
            </a:r>
            <a:r>
              <a:rPr lang="en-GB" sz="4000" b="1" dirty="0" smtClean="0">
                <a:solidFill>
                  <a:schemeClr val="accent1">
                    <a:lumMod val="75000"/>
                  </a:schemeClr>
                </a:solidFill>
                <a:latin typeface="+mj-lt"/>
                <a:ea typeface="+mj-ea"/>
                <a:cs typeface="+mj-cs"/>
              </a:rPr>
              <a:t>Model: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endParaRPr lang="en-GB" sz="1600" dirty="0"/>
          </a:p>
          <a:p>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a:t>
            </a:r>
            <a:r>
              <a:rPr lang="en-GB" sz="1600" dirty="0"/>
              <a:t>: </a:t>
            </a:r>
            <a:r>
              <a:rPr lang="en-GB" sz="1600" dirty="0" smtClean="0">
                <a:latin typeface="+mj-lt"/>
                <a:ea typeface="+mj-ea"/>
                <a:cs typeface="+mj-cs"/>
              </a:rPr>
              <a:t>Where </a:t>
            </a:r>
            <a:r>
              <a:rPr lang="en-GB" sz="1600" dirty="0">
                <a:latin typeface="+mj-lt"/>
                <a:ea typeface="+mj-ea"/>
                <a:cs typeface="+mj-cs"/>
              </a:rPr>
              <a:t>electricity is delivered through public models, with no need to attract private investment, there is also a temptation to manage prices by means of the organisational hierarchy. However, without independent regulation, there is a risk that political pressure will result in prices being depressed below cost-recovery levels leading to insolvency of the electricity providers and deterioration of the electricity provision</a:t>
            </a:r>
            <a:r>
              <a:rPr lang="en-GB" sz="1600" dirty="0" smtClean="0">
                <a:latin typeface="+mj-lt"/>
                <a:ea typeface="+mj-ea"/>
                <a:cs typeface="+mj-cs"/>
              </a:rPr>
              <a:t>.</a:t>
            </a:r>
          </a:p>
          <a:p>
            <a:r>
              <a:rPr lang="en-GB" sz="1600" dirty="0" smtClean="0"/>
              <a:t> </a:t>
            </a:r>
            <a:endParaRPr lang="en-GB" sz="1600" dirty="0"/>
          </a:p>
          <a:p>
            <a:r>
              <a:rPr lang="en-GB" sz="1600" b="1" i="1" dirty="0">
                <a:solidFill>
                  <a:schemeClr val="accent1">
                    <a:lumMod val="75000"/>
                  </a:schemeClr>
                </a:solidFill>
                <a:latin typeface="+mj-lt"/>
                <a:ea typeface="+mj-ea"/>
                <a:cs typeface="+mj-cs"/>
              </a:rPr>
              <a:t>Finance</a:t>
            </a:r>
            <a:r>
              <a:rPr lang="en-GB" sz="1600" i="1" dirty="0" smtClean="0"/>
              <a:t>:</a:t>
            </a:r>
            <a:r>
              <a:rPr lang="en-GB" sz="1600" dirty="0"/>
              <a:t> </a:t>
            </a:r>
            <a:r>
              <a:rPr lang="en-GB" sz="1600" dirty="0">
                <a:latin typeface="+mj-lt"/>
                <a:ea typeface="+mj-ea"/>
                <a:cs typeface="+mj-cs"/>
              </a:rPr>
              <a:t>By definition, a public delivery model will use public finance – by publically-owned utility companies or national or local government, potentially supported by loans and grants from international agencies - (since any private finance would cause the delivery model to be categorized as a public-private partnership). In addition public delivery models will draw on finance from users, through standalone system purchases, connection charges and ongoing </a:t>
            </a:r>
            <a:r>
              <a:rPr lang="en-GB" sz="1600" dirty="0" smtClean="0">
                <a:latin typeface="+mj-lt"/>
                <a:ea typeface="+mj-ea"/>
                <a:cs typeface="+mj-cs"/>
              </a:rPr>
              <a:t>charges, </a:t>
            </a:r>
            <a:r>
              <a:rPr lang="en-GB" sz="1600" dirty="0">
                <a:latin typeface="+mj-lt"/>
                <a:ea typeface="+mj-ea"/>
                <a:cs typeface="+mj-cs"/>
              </a:rPr>
              <a:t>and for multi-user systems (grids and </a:t>
            </a:r>
            <a:r>
              <a:rPr lang="en-GB" sz="1600" dirty="0" smtClean="0">
                <a:latin typeface="+mj-lt"/>
                <a:ea typeface="+mj-ea"/>
                <a:cs typeface="+mj-cs"/>
              </a:rPr>
              <a:t>mini-grids</a:t>
            </a:r>
            <a:r>
              <a:rPr lang="en-GB" sz="1600" dirty="0">
                <a:latin typeface="+mj-lt"/>
                <a:ea typeface="+mj-ea"/>
                <a:cs typeface="+mj-cs"/>
              </a:rPr>
              <a:t>) there is likely to be some element of cross-subsidy between users. </a:t>
            </a:r>
          </a:p>
          <a:p>
            <a:endParaRPr lang="en-GB" sz="1600" dirty="0"/>
          </a:p>
          <a:p>
            <a:r>
              <a:rPr lang="en-GB" sz="1600" b="1" i="1" dirty="0">
                <a:solidFill>
                  <a:schemeClr val="accent1">
                    <a:lumMod val="75000"/>
                  </a:schemeClr>
                </a:solidFill>
              </a:rPr>
              <a:t>Non-Financial </a:t>
            </a:r>
            <a:r>
              <a:rPr lang="en-GB" sz="1600" b="1" i="1" dirty="0" smtClean="0">
                <a:solidFill>
                  <a:schemeClr val="accent1">
                    <a:lumMod val="75000"/>
                  </a:schemeClr>
                </a:solidFill>
                <a:latin typeface="+mj-lt"/>
                <a:ea typeface="+mj-ea"/>
                <a:cs typeface="+mj-cs"/>
              </a:rPr>
              <a:t>Interventions</a:t>
            </a:r>
            <a:r>
              <a:rPr lang="en-GB" sz="1600" i="1" dirty="0"/>
              <a:t>: </a:t>
            </a:r>
            <a:r>
              <a:rPr lang="en-GB" sz="1600" dirty="0">
                <a:latin typeface="+mj-lt"/>
                <a:ea typeface="+mj-ea"/>
                <a:cs typeface="+mj-cs"/>
              </a:rPr>
              <a:t>National energy planning is key to establishing the optimum mix of technologies to meet electrification needs across the country, regardless of the delivery model employed. Institutional restructuring and capacity building or technical assistance may be needed where the key actors involved in public delivery models lack capacity is aspects of electrification. Technology development/adoption and adoption of appropriate technical standards, user awareness raising and demand promotion may be needed to increase revenues and make electricity access economically sustainable, regardless of the delivery model chosen. </a:t>
            </a:r>
          </a:p>
          <a:p>
            <a:endParaRPr lang="en-GB" sz="1600" dirty="0"/>
          </a:p>
          <a:p>
            <a:endParaRPr lang="en-GB" sz="1600" dirty="0">
              <a:latin typeface="+mj-lt"/>
              <a:ea typeface="+mj-ea"/>
              <a:cs typeface="+mj-cs"/>
            </a:endParaRPr>
          </a:p>
        </p:txBody>
      </p:sp>
      <p:sp>
        <p:nvSpPr>
          <p:cNvPr id="3" name="TextBox 2">
            <a:hlinkClick r:id="rId2" action="ppaction://hlinksldjump"/>
          </p:cNvPr>
          <p:cNvSpPr txBox="1"/>
          <p:nvPr/>
        </p:nvSpPr>
        <p:spPr>
          <a:xfrm>
            <a:off x="10788316" y="573328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6" y="5373461"/>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6829534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20670"/>
            <a:ext cx="11752119" cy="5232202"/>
          </a:xfrm>
          <a:prstGeom prst="rect">
            <a:avLst/>
          </a:prstGeom>
        </p:spPr>
        <p:txBody>
          <a:bodyPr wrap="square">
            <a:spAutoFit/>
          </a:bodyPr>
          <a:lstStyle/>
          <a:p>
            <a:r>
              <a:rPr lang="en-GB" sz="4000" b="1" dirty="0">
                <a:solidFill>
                  <a:schemeClr val="accent1">
                    <a:lumMod val="75000"/>
                  </a:schemeClr>
                </a:solidFill>
                <a:latin typeface="+mj-lt"/>
                <a:ea typeface="+mj-ea"/>
                <a:cs typeface="+mj-cs"/>
              </a:rPr>
              <a:t>Public Delivery Model </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Disadvantages </a:t>
            </a:r>
          </a:p>
          <a:p>
            <a:r>
              <a:rPr lang="en-GB" sz="1600" dirty="0">
                <a:latin typeface="+mj-lt"/>
                <a:ea typeface="+mj-ea"/>
                <a:cs typeface="+mj-cs"/>
              </a:rPr>
              <a:t>A public delivery model </a:t>
            </a:r>
            <a:r>
              <a:rPr lang="en-GB" sz="1600" dirty="0" smtClean="0">
                <a:latin typeface="+mj-lt"/>
                <a:ea typeface="+mj-ea"/>
                <a:cs typeface="+mj-cs"/>
              </a:rPr>
              <a:t>has </a:t>
            </a:r>
            <a:r>
              <a:rPr lang="en-GB" sz="1600" dirty="0">
                <a:latin typeface="+mj-lt"/>
                <a:ea typeface="+mj-ea"/>
                <a:cs typeface="+mj-cs"/>
              </a:rPr>
              <a:t>the advantage of making use of existing institutions. Where these organisations have strong capabilities and are efficient, a public delivery model may allow strongly focussed and effective delivery of </a:t>
            </a:r>
            <a:r>
              <a:rPr lang="en-GB" sz="1600" dirty="0" smtClean="0">
                <a:latin typeface="+mj-lt"/>
                <a:ea typeface="+mj-ea"/>
                <a:cs typeface="+mj-cs"/>
              </a:rPr>
              <a:t>electrification </a:t>
            </a:r>
            <a:r>
              <a:rPr lang="en-GB" sz="1600" dirty="0">
                <a:latin typeface="+mj-lt"/>
                <a:ea typeface="+mj-ea"/>
                <a:cs typeface="+mj-cs"/>
              </a:rPr>
              <a:t>and good coordination of grid, </a:t>
            </a:r>
            <a:r>
              <a:rPr lang="en-GB" sz="1600" dirty="0" smtClean="0">
                <a:latin typeface="+mj-lt"/>
                <a:ea typeface="+mj-ea"/>
                <a:cs typeface="+mj-cs"/>
              </a:rPr>
              <a:t>mini-grid </a:t>
            </a:r>
            <a:r>
              <a:rPr lang="en-GB" sz="1600" dirty="0">
                <a:latin typeface="+mj-lt"/>
                <a:ea typeface="+mj-ea"/>
                <a:cs typeface="+mj-cs"/>
              </a:rPr>
              <a:t>and </a:t>
            </a:r>
            <a:r>
              <a:rPr lang="en-GB" sz="1600" dirty="0" smtClean="0">
                <a:latin typeface="+mj-lt"/>
                <a:ea typeface="+mj-ea"/>
                <a:cs typeface="+mj-cs"/>
              </a:rPr>
              <a:t>stand-alone solutions. </a:t>
            </a:r>
            <a:r>
              <a:rPr lang="en-GB" sz="1600" dirty="0">
                <a:latin typeface="+mj-lt"/>
                <a:ea typeface="+mj-ea"/>
                <a:cs typeface="+mj-cs"/>
              </a:rPr>
              <a:t>However public organisations are often monolithic and slow moving. They may be more focussed on managing existing assets than serving new consumers, particularly in remote rural areas, and they may lack the capabilities needed to deliver new forms of electricity access. They are also vulnerable to political pressure and interference, which can hamper electrification efforts and result in poor allocation of resources. Following a private sector or private-public partnership model can allow private sector finance and skills to be brought to bear and may achieve greater flexibility, speed and efficiency. </a:t>
            </a:r>
          </a:p>
          <a:p>
            <a:endParaRPr lang="en-GB" sz="12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lvl="0" indent="-285750">
              <a:buFont typeface="Arial" panose="020B0604020202020204" pitchFamily="34" charset="0"/>
              <a:buChar char="•"/>
            </a:pPr>
            <a:r>
              <a:rPr lang="en-GB" sz="1600" dirty="0" smtClean="0">
                <a:latin typeface="+mj-lt"/>
                <a:ea typeface="+mj-ea"/>
                <a:cs typeface="+mj-cs"/>
              </a:rPr>
              <a:t>Barnes</a:t>
            </a:r>
            <a:r>
              <a:rPr lang="en-GB" sz="1600" dirty="0">
                <a:latin typeface="+mj-lt"/>
                <a:ea typeface="+mj-ea"/>
                <a:cs typeface="+mj-cs"/>
              </a:rPr>
              <a:t>, D. (2007). The Challenge of Rural Electrification: Strategies for Developing Countries. Book Chapter </a:t>
            </a:r>
            <a:r>
              <a:rPr lang="en-GB" sz="1600" dirty="0">
                <a:latin typeface="+mj-lt"/>
                <a:ea typeface="+mj-ea"/>
                <a:cs typeface="+mj-cs"/>
                <a:hlinkClick r:id="rId2"/>
              </a:rPr>
              <a:t>https://</a:t>
            </a:r>
            <a:r>
              <a:rPr lang="en-GB" sz="1600" dirty="0" smtClean="0">
                <a:latin typeface="+mj-lt"/>
                <a:ea typeface="+mj-ea"/>
                <a:cs typeface="+mj-cs"/>
                <a:hlinkClick r:id="rId2"/>
              </a:rPr>
              <a:t>books.google.co.uk/books?id=iOBi17Pr3fIC&amp;printsec=frontcover&amp;source=gbs_ge_summary_r&amp;cad=0#v=onepage&amp;q&amp;f=false</a:t>
            </a:r>
            <a:endParaRPr lang="en-GB" sz="1600" dirty="0" smtClean="0">
              <a:latin typeface="+mj-lt"/>
              <a:ea typeface="+mj-ea"/>
              <a:cs typeface="+mj-cs"/>
            </a:endParaRPr>
          </a:p>
          <a:p>
            <a:pPr marL="285750" lvl="0" indent="-285750">
              <a:buFont typeface="Arial" panose="020B0604020202020204" pitchFamily="34" charset="0"/>
              <a:buChar char="•"/>
            </a:pPr>
            <a:r>
              <a:rPr lang="en-GB" sz="1600" dirty="0" smtClean="0">
                <a:latin typeface="+mj-lt"/>
              </a:rPr>
              <a:t>IEA</a:t>
            </a:r>
            <a:r>
              <a:rPr lang="en-GB" sz="1600" dirty="0">
                <a:latin typeface="+mj-lt"/>
              </a:rPr>
              <a:t>, (2010), Comparative Study on Rural Electrification Policies in Emerging Economies </a:t>
            </a:r>
            <a:r>
              <a:rPr lang="en-GB" sz="1600" dirty="0">
                <a:latin typeface="+mj-lt"/>
                <a:hlinkClick r:id="rId3"/>
              </a:rPr>
              <a:t>https://www.iea.org/publications/freepublications/publication/rural_elect.pdf</a:t>
            </a:r>
            <a:endParaRPr lang="en-GB" sz="1600" dirty="0">
              <a:latin typeface="+mj-lt"/>
            </a:endParaRPr>
          </a:p>
          <a:p>
            <a:pPr marL="285750" indent="-285750">
              <a:buFont typeface="Arial" panose="020B0604020202020204" pitchFamily="34" charset="0"/>
              <a:buChar char="•"/>
            </a:pPr>
            <a:r>
              <a:rPr lang="en-GB" sz="1600" dirty="0" smtClean="0">
                <a:latin typeface="+mj-lt"/>
                <a:ea typeface="+mj-ea"/>
                <a:cs typeface="+mj-cs"/>
              </a:rPr>
              <a:t>Vietnam</a:t>
            </a:r>
            <a:r>
              <a:rPr lang="en-GB" sz="1600" dirty="0">
                <a:latin typeface="+mj-lt"/>
                <a:ea typeface="+mj-ea"/>
                <a:cs typeface="+mj-cs"/>
              </a:rPr>
              <a:t>. The World Bank, (2011). State and People, Central and Local, Working Together: The Vietnam Rural Electrification Experience. Washington. </a:t>
            </a:r>
            <a:r>
              <a:rPr lang="en-GB" sz="1600" dirty="0">
                <a:latin typeface="+mj-lt"/>
                <a:ea typeface="+mj-ea"/>
                <a:cs typeface="+mj-cs"/>
                <a:hlinkClick r:id="rId4"/>
              </a:rPr>
              <a:t>http://</a:t>
            </a:r>
            <a:r>
              <a:rPr lang="en-GB" sz="1600" dirty="0" smtClean="0">
                <a:latin typeface="+mj-lt"/>
                <a:ea typeface="+mj-ea"/>
                <a:cs typeface="+mj-cs"/>
                <a:hlinkClick r:id="rId4"/>
              </a:rPr>
              <a:t>documents.worldbank.org/curated/en/601001468027856008/Vietnam-State-and-people-central-and-local-working-together-the-rural-electrification-experience</a:t>
            </a:r>
            <a:endParaRPr lang="en-GB" sz="1600" dirty="0">
              <a:latin typeface="+mj-lt"/>
              <a:ea typeface="+mj-ea"/>
              <a:cs typeface="+mj-cs"/>
            </a:endParaRPr>
          </a:p>
          <a:p>
            <a:endParaRPr lang="en-GB" sz="1600" dirty="0">
              <a:latin typeface="+mj-lt"/>
              <a:ea typeface="+mj-ea"/>
              <a:cs typeface="+mj-cs"/>
            </a:endParaRPr>
          </a:p>
        </p:txBody>
      </p:sp>
      <p:sp>
        <p:nvSpPr>
          <p:cNvPr id="6" name="TextBox 5">
            <a:hlinkClick r:id="rId5" action="ppaction://hlinksldjump"/>
          </p:cNvPr>
          <p:cNvSpPr txBox="1"/>
          <p:nvPr/>
        </p:nvSpPr>
        <p:spPr>
          <a:xfrm>
            <a:off x="10798949" y="571841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7" name="TextBox 6">
            <a:hlinkClick r:id="rId5" action="ppaction://hlinksldjump"/>
          </p:cNvPr>
          <p:cNvSpPr txBox="1"/>
          <p:nvPr/>
        </p:nvSpPr>
        <p:spPr>
          <a:xfrm>
            <a:off x="10798949" y="5349087"/>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7" action="ppaction://hlinksldjump"/>
              </a:rPr>
              <a:t>NEXT</a:t>
            </a:r>
            <a:endParaRPr lang="en-GB" b="1" dirty="0"/>
          </a:p>
        </p:txBody>
      </p:sp>
      <p:sp>
        <p:nvSpPr>
          <p:cNvPr id="10" name="TextBox 9"/>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spTree>
    <p:extLst>
      <p:ext uri="{BB962C8B-B14F-4D97-AF65-F5344CB8AC3E}">
        <p14:creationId xmlns:p14="http://schemas.microsoft.com/office/powerpoint/2010/main" val="8633059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525" y="74178"/>
            <a:ext cx="11579675" cy="852983"/>
          </a:xfrm>
        </p:spPr>
        <p:txBody>
          <a:bodyPr>
            <a:normAutofit/>
          </a:bodyPr>
          <a:lstStyle/>
          <a:p>
            <a:r>
              <a:rPr lang="en-GB" b="1" dirty="0" smtClean="0">
                <a:solidFill>
                  <a:schemeClr val="accent1">
                    <a:lumMod val="75000"/>
                  </a:schemeClr>
                </a:solidFill>
              </a:rPr>
              <a:t>National Approaches </a:t>
            </a:r>
            <a:r>
              <a:rPr lang="en-GB" b="1" dirty="0">
                <a:solidFill>
                  <a:schemeClr val="accent1">
                    <a:lumMod val="75000"/>
                  </a:schemeClr>
                </a:solidFill>
              </a:rPr>
              <a:t>to </a:t>
            </a:r>
            <a:r>
              <a:rPr lang="en-GB" b="1" dirty="0" smtClean="0">
                <a:solidFill>
                  <a:schemeClr val="accent1">
                    <a:lumMod val="75000"/>
                  </a:schemeClr>
                </a:solidFill>
              </a:rPr>
              <a:t>Electrification - Definition:</a:t>
            </a:r>
            <a:endParaRPr lang="en-GB" sz="1800" dirty="0"/>
          </a:p>
        </p:txBody>
      </p:sp>
      <p:sp>
        <p:nvSpPr>
          <p:cNvPr id="3" name="Title 1"/>
          <p:cNvSpPr txBox="1">
            <a:spLocks/>
          </p:cNvSpPr>
          <p:nvPr/>
        </p:nvSpPr>
        <p:spPr>
          <a:xfrm>
            <a:off x="259773" y="854424"/>
            <a:ext cx="11835245" cy="587888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1800" dirty="0"/>
          </a:p>
        </p:txBody>
      </p:sp>
      <p:sp>
        <p:nvSpPr>
          <p:cNvPr id="4" name="Title 1"/>
          <p:cNvSpPr txBox="1">
            <a:spLocks/>
          </p:cNvSpPr>
          <p:nvPr/>
        </p:nvSpPr>
        <p:spPr>
          <a:xfrm>
            <a:off x="539589" y="1461491"/>
            <a:ext cx="11275611" cy="4664750"/>
          </a:xfrm>
          <a:prstGeom prst="rect">
            <a:avLst/>
          </a:prstGeom>
        </p:spPr>
        <p:txBody>
          <a:bodyPr vert="horz" lIns="91440" tIns="45720" rIns="91440" bIns="45720" rtlCol="0" anchor="t">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588" algn="ctr"/>
            <a:r>
              <a:rPr lang="en-GB" sz="4100" b="1" dirty="0" smtClean="0">
                <a:solidFill>
                  <a:schemeClr val="accent1">
                    <a:lumMod val="75000"/>
                  </a:schemeClr>
                </a:solidFill>
              </a:rPr>
              <a:t>“An approach adopted by national authorities to increase electricity </a:t>
            </a:r>
            <a:r>
              <a:rPr lang="en-GB" sz="4100" b="1" dirty="0">
                <a:solidFill>
                  <a:schemeClr val="accent1">
                    <a:lumMod val="75000"/>
                  </a:schemeClr>
                </a:solidFill>
              </a:rPr>
              <a:t>access in a </a:t>
            </a:r>
            <a:r>
              <a:rPr lang="en-GB" sz="4100" b="1" dirty="0" smtClean="0">
                <a:solidFill>
                  <a:schemeClr val="accent1">
                    <a:lumMod val="75000"/>
                  </a:schemeClr>
                </a:solidFill>
              </a:rPr>
              <a:t>country.”</a:t>
            </a:r>
            <a:r>
              <a:rPr lang="en-GB" sz="4100" dirty="0" smtClean="0"/>
              <a:t> </a:t>
            </a:r>
          </a:p>
          <a:p>
            <a:endParaRPr lang="en-GB" sz="2100" dirty="0" smtClean="0"/>
          </a:p>
          <a:p>
            <a:endParaRPr lang="en-GB" sz="2100" dirty="0" smtClean="0"/>
          </a:p>
          <a:p>
            <a:pPr marL="342900" indent="-342900">
              <a:buFont typeface="Arial" panose="020B0604020202020204" pitchFamily="34" charset="0"/>
              <a:buChar char="•"/>
            </a:pPr>
            <a:r>
              <a:rPr lang="en-GB" sz="2500" dirty="0" smtClean="0">
                <a:solidFill>
                  <a:schemeClr val="accent1">
                    <a:lumMod val="75000"/>
                  </a:schemeClr>
                </a:solidFill>
              </a:rPr>
              <a:t>NEA are based on and driven by government policies</a:t>
            </a:r>
          </a:p>
          <a:p>
            <a:pPr marL="342900" indent="-342900">
              <a:buFont typeface="Arial" panose="020B0604020202020204" pitchFamily="34" charset="0"/>
              <a:buChar char="•"/>
            </a:pPr>
            <a:endParaRPr lang="en-GB" sz="2500" dirty="0">
              <a:solidFill>
                <a:schemeClr val="accent1">
                  <a:lumMod val="75000"/>
                </a:schemeClr>
              </a:solidFill>
            </a:endParaRPr>
          </a:p>
          <a:p>
            <a:pPr marL="342900" indent="-342900">
              <a:buFont typeface="Arial" panose="020B0604020202020204" pitchFamily="34" charset="0"/>
              <a:buChar char="•"/>
            </a:pPr>
            <a:r>
              <a:rPr lang="en-GB" sz="2500" dirty="0" smtClean="0">
                <a:solidFill>
                  <a:schemeClr val="accent1">
                    <a:lumMod val="75000"/>
                  </a:schemeClr>
                </a:solidFill>
              </a:rPr>
              <a:t>An </a:t>
            </a:r>
            <a:r>
              <a:rPr lang="en-GB" sz="2500" dirty="0">
                <a:solidFill>
                  <a:schemeClr val="accent1">
                    <a:lumMod val="75000"/>
                  </a:schemeClr>
                </a:solidFill>
              </a:rPr>
              <a:t>initiative by a business or NGO </a:t>
            </a:r>
            <a:r>
              <a:rPr lang="en-GB" sz="2500" dirty="0" smtClean="0">
                <a:solidFill>
                  <a:schemeClr val="accent1">
                    <a:lumMod val="75000"/>
                  </a:schemeClr>
                </a:solidFill>
              </a:rPr>
              <a:t>alone will not </a:t>
            </a:r>
            <a:r>
              <a:rPr lang="en-GB" sz="2500" dirty="0">
                <a:solidFill>
                  <a:schemeClr val="accent1">
                    <a:lumMod val="75000"/>
                  </a:schemeClr>
                </a:solidFill>
              </a:rPr>
              <a:t>qualify as an </a:t>
            </a:r>
            <a:r>
              <a:rPr lang="en-GB" sz="2500" dirty="0" smtClean="0">
                <a:solidFill>
                  <a:schemeClr val="accent1">
                    <a:lumMod val="75000"/>
                  </a:schemeClr>
                </a:solidFill>
              </a:rPr>
              <a:t>NEA </a:t>
            </a:r>
            <a:endParaRPr lang="en-GB" sz="2500" dirty="0">
              <a:solidFill>
                <a:schemeClr val="accent1">
                  <a:lumMod val="75000"/>
                </a:schemeClr>
              </a:solidFill>
            </a:endParaRPr>
          </a:p>
          <a:p>
            <a:pPr marL="342900" indent="-342900">
              <a:buFont typeface="Arial" panose="020B0604020202020204" pitchFamily="34" charset="0"/>
              <a:buChar char="•"/>
            </a:pPr>
            <a:endParaRPr lang="en-GB" sz="2500" dirty="0">
              <a:solidFill>
                <a:schemeClr val="accent1">
                  <a:lumMod val="75000"/>
                </a:schemeClr>
              </a:solidFill>
            </a:endParaRPr>
          </a:p>
          <a:p>
            <a:pPr marL="342900" indent="-342900">
              <a:buFont typeface="Arial" panose="020B0604020202020204" pitchFamily="34" charset="0"/>
              <a:buChar char="•"/>
            </a:pPr>
            <a:r>
              <a:rPr lang="en-GB" sz="2500" dirty="0" smtClean="0">
                <a:solidFill>
                  <a:schemeClr val="accent1">
                    <a:lumMod val="75000"/>
                  </a:schemeClr>
                </a:solidFill>
              </a:rPr>
              <a:t>Most NEA are based on explicit government policies and interventions, but a policy of non-intervention (</a:t>
            </a:r>
            <a:r>
              <a:rPr lang="en-GB" sz="2500" dirty="0" err="1" smtClean="0">
                <a:solidFill>
                  <a:schemeClr val="accent1">
                    <a:lumMod val="75000"/>
                  </a:schemeClr>
                </a:solidFill>
              </a:rPr>
              <a:t>eg</a:t>
            </a:r>
            <a:r>
              <a:rPr lang="en-GB" sz="2500" dirty="0" smtClean="0">
                <a:solidFill>
                  <a:schemeClr val="accent1">
                    <a:lumMod val="75000"/>
                  </a:schemeClr>
                </a:solidFill>
              </a:rPr>
              <a:t> a decision not to regulate) may also be part of an NEA</a:t>
            </a:r>
          </a:p>
          <a:p>
            <a:pPr marL="648000" indent="-342900">
              <a:buFont typeface="Arial" panose="020B0604020202020204" pitchFamily="34" charset="0"/>
              <a:buChar char="•"/>
            </a:pPr>
            <a:endParaRPr lang="en-GB" sz="2500" dirty="0">
              <a:solidFill>
                <a:schemeClr val="accent1">
                  <a:lumMod val="75000"/>
                </a:schemeClr>
              </a:solidFill>
            </a:endParaRPr>
          </a:p>
          <a:p>
            <a:pPr marL="342900" indent="-342900">
              <a:buFont typeface="Arial" panose="020B0604020202020204" pitchFamily="34" charset="0"/>
              <a:buChar char="•"/>
            </a:pPr>
            <a:r>
              <a:rPr lang="en-GB" sz="2500" dirty="0" smtClean="0">
                <a:solidFill>
                  <a:schemeClr val="accent1">
                    <a:lumMod val="75000"/>
                  </a:schemeClr>
                </a:solidFill>
              </a:rPr>
              <a:t>NEA may consist </a:t>
            </a:r>
            <a:r>
              <a:rPr lang="en-GB" sz="2500" dirty="0">
                <a:solidFill>
                  <a:schemeClr val="accent1">
                    <a:lumMod val="75000"/>
                  </a:schemeClr>
                </a:solidFill>
              </a:rPr>
              <a:t>of a multi-faceted programme combining policies, financing and interventions or just </a:t>
            </a:r>
            <a:r>
              <a:rPr lang="en-GB" sz="2500" dirty="0" smtClean="0">
                <a:solidFill>
                  <a:schemeClr val="accent1">
                    <a:lumMod val="75000"/>
                  </a:schemeClr>
                </a:solidFill>
              </a:rPr>
              <a:t>of a </a:t>
            </a:r>
            <a:r>
              <a:rPr lang="en-GB" sz="2500" dirty="0">
                <a:solidFill>
                  <a:schemeClr val="accent1">
                    <a:lumMod val="75000"/>
                  </a:schemeClr>
                </a:solidFill>
              </a:rPr>
              <a:t>single policy or intervention   </a:t>
            </a:r>
          </a:p>
          <a:p>
            <a:endParaRPr lang="en-GB" sz="1800" dirty="0" smtClean="0"/>
          </a:p>
        </p:txBody>
      </p:sp>
      <p:sp>
        <p:nvSpPr>
          <p:cNvPr id="7" name="TextBox 6"/>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8" name="TextBox 7"/>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sp>
        <p:nvSpPr>
          <p:cNvPr id="9" name="TextBox 8">
            <a:hlinkClick r:id="rId4" action="ppaction://hlinksldjump"/>
          </p:cNvPr>
          <p:cNvSpPr txBox="1"/>
          <p:nvPr/>
        </p:nvSpPr>
        <p:spPr>
          <a:xfrm>
            <a:off x="10813312" y="5736548"/>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0" name="TextBox 9">
            <a:hlinkClick r:id="rId4" action="ppaction://hlinksldjump"/>
          </p:cNvPr>
          <p:cNvSpPr txBox="1"/>
          <p:nvPr/>
        </p:nvSpPr>
        <p:spPr>
          <a:xfrm>
            <a:off x="10813312" y="5367216"/>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16359170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813312" y="611661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197995" y="118822"/>
            <a:ext cx="11752119" cy="707886"/>
          </a:xfrm>
          <a:prstGeom prst="rect">
            <a:avLst/>
          </a:prstGeom>
        </p:spPr>
        <p:txBody>
          <a:bodyPr wrap="square">
            <a:spAutoFit/>
          </a:bodyPr>
          <a:lstStyle/>
          <a:p>
            <a:r>
              <a:rPr lang="en-GB" sz="4000" b="1" dirty="0">
                <a:solidFill>
                  <a:schemeClr val="accent1">
                    <a:lumMod val="75000"/>
                  </a:schemeClr>
                </a:solidFill>
                <a:latin typeface="+mj-lt"/>
                <a:ea typeface="+mj-ea"/>
                <a:cs typeface="+mj-cs"/>
              </a:rPr>
              <a:t>Public </a:t>
            </a:r>
            <a:r>
              <a:rPr lang="en-GB" sz="4000" b="1">
                <a:solidFill>
                  <a:schemeClr val="accent1">
                    <a:lumMod val="75000"/>
                  </a:schemeClr>
                </a:solidFill>
                <a:latin typeface="+mj-lt"/>
                <a:ea typeface="+mj-ea"/>
                <a:cs typeface="+mj-cs"/>
              </a:rPr>
              <a:t>Delivery </a:t>
            </a:r>
            <a:r>
              <a:rPr lang="en-GB" sz="4000" b="1" smtClean="0">
                <a:solidFill>
                  <a:schemeClr val="accent1">
                    <a:lumMod val="75000"/>
                  </a:schemeClr>
                </a:solidFill>
                <a:latin typeface="+mj-lt"/>
                <a:ea typeface="+mj-ea"/>
                <a:cs typeface="+mj-cs"/>
              </a:rPr>
              <a:t>Model</a:t>
            </a:r>
            <a:endParaRPr lang="en-GB" sz="1600" dirty="0">
              <a:latin typeface="+mj-lt"/>
              <a:ea typeface="+mj-ea"/>
              <a:cs typeface="+mj-cs"/>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1948169806"/>
              </p:ext>
            </p:extLst>
          </p:nvPr>
        </p:nvGraphicFramePr>
        <p:xfrm>
          <a:off x="2318657" y="1219200"/>
          <a:ext cx="6662057" cy="4957767"/>
        </p:xfrm>
        <a:graphic>
          <a:graphicData uri="http://schemas.openxmlformats.org/drawingml/2006/table">
            <a:tbl>
              <a:tblPr/>
              <a:tblGrid>
                <a:gridCol w="4931004">
                  <a:extLst>
                    <a:ext uri="{9D8B030D-6E8A-4147-A177-3AD203B41FA5}">
                      <a16:colId xmlns:a16="http://schemas.microsoft.com/office/drawing/2014/main" val="20000"/>
                    </a:ext>
                  </a:extLst>
                </a:gridCol>
                <a:gridCol w="1731053">
                  <a:extLst>
                    <a:ext uri="{9D8B030D-6E8A-4147-A177-3AD203B41FA5}">
                      <a16:colId xmlns:a16="http://schemas.microsoft.com/office/drawing/2014/main" val="20001"/>
                    </a:ext>
                  </a:extLst>
                </a:gridCol>
              </a:tblGrid>
              <a:tr h="1041547">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Government/ Public Utility</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CC"/>
                    </a:solidFill>
                  </a:tcPr>
                </a:tc>
                <a:extLst>
                  <a:ext uri="{0D108BD9-81ED-4DB2-BD59-A6C34878D82A}">
                    <a16:rowId xmlns:a16="http://schemas.microsoft.com/office/drawing/2014/main" val="10000"/>
                  </a:ext>
                </a:extLst>
              </a:tr>
              <a:tr h="260387">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0387">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CC"/>
                    </a:solidFill>
                  </a:tcPr>
                </a:tc>
                <a:extLst>
                  <a:ext uri="{0D108BD9-81ED-4DB2-BD59-A6C34878D82A}">
                    <a16:rowId xmlns:a16="http://schemas.microsoft.com/office/drawing/2014/main" val="10002"/>
                  </a:ext>
                </a:extLst>
              </a:tr>
              <a:tr h="260387">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0387">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0387">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0387">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0387">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0387">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0387">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0387">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0387">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0387">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smtClean="0">
                          <a:solidFill>
                            <a:srgbClr val="000000"/>
                          </a:solidFill>
                          <a:effectLst/>
                          <a:latin typeface="Calibri"/>
                          <a:hlinkClick r:id="rId5" action="ppaction://hlinksldjump"/>
                        </a:rPr>
                        <a:t>Go to Example</a:t>
                      </a:r>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CC"/>
                    </a:solidFill>
                  </a:tcPr>
                </a:tc>
                <a:extLst>
                  <a:ext uri="{0D108BD9-81ED-4DB2-BD59-A6C34878D82A}">
                    <a16:rowId xmlns:a16="http://schemas.microsoft.com/office/drawing/2014/main" val="10012"/>
                  </a:ext>
                </a:extLst>
              </a:tr>
              <a:tr h="260387">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0387">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9CC"/>
                    </a:solidFill>
                  </a:tcPr>
                </a:tc>
                <a:extLst>
                  <a:ext uri="{0D108BD9-81ED-4DB2-BD59-A6C34878D82A}">
                    <a16:rowId xmlns:a16="http://schemas.microsoft.com/office/drawing/2014/main" val="10014"/>
                  </a:ext>
                </a:extLst>
              </a:tr>
              <a:tr h="270802">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99CC"/>
                    </a:solidFill>
                  </a:tcPr>
                </a:tc>
                <a:extLst>
                  <a:ext uri="{0D108BD9-81ED-4DB2-BD59-A6C34878D82A}">
                    <a16:rowId xmlns:a16="http://schemas.microsoft.com/office/drawing/2014/main" val="10015"/>
                  </a:ext>
                </a:extLst>
              </a:tr>
            </a:tbl>
          </a:graphicData>
        </a:graphic>
      </p:graphicFrame>
      <p:sp>
        <p:nvSpPr>
          <p:cNvPr id="8" name="TextBox 7"/>
          <p:cNvSpPr txBox="1"/>
          <p:nvPr/>
        </p:nvSpPr>
        <p:spPr>
          <a:xfrm>
            <a:off x="10813312" y="6485943"/>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pic>
        <p:nvPicPr>
          <p:cNvPr id="7" name="Picture 6" descr="strommast_06.jpg"/>
          <p:cNvPicPr>
            <a:picLocks noChangeAspect="1"/>
          </p:cNvPicPr>
          <p:nvPr/>
        </p:nvPicPr>
        <p:blipFill>
          <a:blip r:embed="rId9" cstate="screen"/>
          <a:stretch>
            <a:fillRect/>
          </a:stretch>
        </p:blipFill>
        <p:spPr>
          <a:xfrm>
            <a:off x="9144791" y="2297874"/>
            <a:ext cx="3047209" cy="3047209"/>
          </a:xfrm>
          <a:prstGeom prst="rect">
            <a:avLst/>
          </a:prstGeom>
        </p:spPr>
      </p:pic>
    </p:spTree>
    <p:extLst>
      <p:ext uri="{BB962C8B-B14F-4D97-AF65-F5344CB8AC3E}">
        <p14:creationId xmlns:p14="http://schemas.microsoft.com/office/powerpoint/2010/main" val="109434234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707" y="189055"/>
            <a:ext cx="11102163" cy="6045183"/>
          </a:xfrm>
        </p:spPr>
        <p:txBody>
          <a:bodyPr anchor="t">
            <a:normAutofit fontScale="90000"/>
          </a:bodyPr>
          <a:lstStyle/>
          <a:p>
            <a:r>
              <a:rPr lang="en-GB" b="1" dirty="0" smtClean="0">
                <a:solidFill>
                  <a:schemeClr val="accent1">
                    <a:lumMod val="75000"/>
                  </a:schemeClr>
                </a:solidFill>
              </a:rPr>
              <a:t>Private Delivery Model</a:t>
            </a:r>
            <a:r>
              <a:rPr lang="en-GB" dirty="0" smtClean="0"/>
              <a:t/>
            </a:r>
            <a:br>
              <a:rPr lang="en-GB" dirty="0" smtClean="0"/>
            </a:br>
            <a:r>
              <a:rPr lang="en-GB" sz="1800" dirty="0" smtClean="0"/>
              <a:t> </a:t>
            </a:r>
            <a:br>
              <a:rPr lang="en-GB" sz="1800" dirty="0" smtClean="0"/>
            </a:br>
            <a:r>
              <a:rPr lang="en-GB" sz="2000" b="1" i="1" dirty="0">
                <a:solidFill>
                  <a:schemeClr val="accent1">
                    <a:lumMod val="75000"/>
                  </a:schemeClr>
                </a:solidFill>
              </a:rPr>
              <a:t>Definition</a:t>
            </a:r>
            <a:r>
              <a:rPr lang="en-GB" sz="1800" dirty="0"/>
              <a:t> – </a:t>
            </a:r>
            <a:r>
              <a:rPr lang="en-GB" sz="1800" b="1" i="1" dirty="0">
                <a:solidFill>
                  <a:schemeClr val="accent1">
                    <a:lumMod val="75000"/>
                  </a:schemeClr>
                </a:solidFill>
              </a:rPr>
              <a:t>Delivery of electricity access by an entity or entities none of which are owned and managed by the state, using purely private </a:t>
            </a:r>
            <a:r>
              <a:rPr lang="en-GB" sz="1800" b="1" i="1" dirty="0" smtClean="0">
                <a:solidFill>
                  <a:schemeClr val="accent1">
                    <a:lumMod val="75000"/>
                  </a:schemeClr>
                </a:solidFill>
              </a:rPr>
              <a:t>finance.</a:t>
            </a:r>
            <a:r>
              <a:rPr lang="en-GB" sz="1800" i="1" dirty="0" smtClean="0">
                <a:solidFill>
                  <a:schemeClr val="accent1">
                    <a:lumMod val="75000"/>
                  </a:schemeClr>
                </a:solidFill>
              </a:rPr>
              <a:t/>
            </a:r>
            <a:br>
              <a:rPr lang="en-GB" sz="1800" i="1" dirty="0" smtClean="0">
                <a:solidFill>
                  <a:schemeClr val="accent1">
                    <a:lumMod val="75000"/>
                  </a:schemeClr>
                </a:solidFill>
              </a:rPr>
            </a:br>
            <a:r>
              <a:rPr lang="en-GB" sz="1800" i="1" dirty="0" smtClean="0">
                <a:solidFill>
                  <a:schemeClr val="accent1">
                    <a:lumMod val="75000"/>
                  </a:schemeClr>
                </a:solidFill>
              </a:rPr>
              <a:t/>
            </a:r>
            <a:br>
              <a:rPr lang="en-GB" sz="1800" i="1" dirty="0" smtClean="0">
                <a:solidFill>
                  <a:schemeClr val="accent1">
                    <a:lumMod val="75000"/>
                  </a:schemeClr>
                </a:solidFill>
              </a:rPr>
            </a:br>
            <a:r>
              <a:rPr lang="en-GB" sz="1800" dirty="0"/>
              <a:t>In this </a:t>
            </a:r>
            <a:r>
              <a:rPr lang="en-GB" sz="1800" dirty="0" smtClean="0"/>
              <a:t>model </a:t>
            </a:r>
            <a:r>
              <a:rPr lang="en-GB" sz="1800" dirty="0"/>
              <a:t>all of the organisations engaged in provision of electricity access (whether through supply of electricity itself or provision of electricity systems), as part of the National Electrification Approach being considered, are non-state-owned. This implies that all the actors along the market </a:t>
            </a:r>
            <a:r>
              <a:rPr lang="en-GB" sz="1800" dirty="0" smtClean="0"/>
              <a:t>chain</a:t>
            </a:r>
            <a:r>
              <a:rPr lang="en-GB" sz="1800" baseline="30000" dirty="0" smtClean="0"/>
              <a:t>1</a:t>
            </a:r>
            <a:r>
              <a:rPr lang="en-GB" sz="1800" dirty="0" smtClean="0"/>
              <a:t> </a:t>
            </a:r>
            <a:r>
              <a:rPr lang="en-GB" sz="1800" dirty="0"/>
              <a:t>(Project Development, Manufacture/Generation, Distribution and Retail) are non-state entities such as private companies, cooperatives, social enterprises, community organisations or NGOs (all characterised for this purpose as “private” organisations). </a:t>
            </a:r>
            <a:r>
              <a:rPr lang="en-GB" sz="1800" i="1" dirty="0" smtClean="0">
                <a:solidFill>
                  <a:schemeClr val="accent1">
                    <a:lumMod val="75000"/>
                  </a:schemeClr>
                </a:solidFill>
              </a:rPr>
              <a:t/>
            </a:r>
            <a:br>
              <a:rPr lang="en-GB" sz="1800" i="1" dirty="0" smtClean="0">
                <a:solidFill>
                  <a:schemeClr val="accent1">
                    <a:lumMod val="75000"/>
                  </a:schemeClr>
                </a:solidFill>
              </a:rPr>
            </a:br>
            <a:r>
              <a:rPr lang="en-GB" sz="1600" i="1" dirty="0" smtClean="0">
                <a:solidFill>
                  <a:schemeClr val="accent1">
                    <a:lumMod val="75000"/>
                  </a:schemeClr>
                </a:solidFill>
              </a:rPr>
              <a:t/>
            </a:r>
            <a:br>
              <a:rPr lang="en-GB" sz="1600" i="1" dirty="0" smtClean="0">
                <a:solidFill>
                  <a:schemeClr val="accent1">
                    <a:lumMod val="75000"/>
                  </a:schemeClr>
                </a:solidFill>
              </a:rPr>
            </a:br>
            <a:r>
              <a:rPr lang="en-GB" sz="2000" b="1" i="1" dirty="0" smtClean="0">
                <a:solidFill>
                  <a:schemeClr val="accent1">
                    <a:lumMod val="75000"/>
                  </a:schemeClr>
                </a:solidFill>
              </a:rPr>
              <a:t>Interactions </a:t>
            </a:r>
            <a:r>
              <a:rPr lang="en-GB" sz="2000" b="1" i="1" dirty="0">
                <a:solidFill>
                  <a:schemeClr val="accent1">
                    <a:lumMod val="75000"/>
                  </a:schemeClr>
                </a:solidFill>
              </a:rPr>
              <a:t>with other NEA Categories:</a:t>
            </a:r>
            <a:r>
              <a:rPr lang="en-GB" sz="2000" dirty="0">
                <a:solidFill>
                  <a:schemeClr val="accent1">
                    <a:lumMod val="75000"/>
                  </a:schemeClr>
                </a:solidFill>
              </a:rPr>
              <a:t>  </a:t>
            </a:r>
            <a:r>
              <a:rPr lang="en-GB" sz="1800" dirty="0"/>
              <a:t/>
            </a:r>
            <a:br>
              <a:rPr lang="en-GB" sz="1800" dirty="0"/>
            </a:br>
            <a:r>
              <a:rPr lang="en-GB" sz="1800" dirty="0"/>
              <a:t/>
            </a:r>
            <a:br>
              <a:rPr lang="en-GB" sz="1800" dirty="0"/>
            </a:br>
            <a:r>
              <a:rPr lang="en-GB" sz="1800" b="1" i="1" dirty="0">
                <a:solidFill>
                  <a:schemeClr val="accent1">
                    <a:lumMod val="75000"/>
                  </a:schemeClr>
                </a:solidFill>
              </a:rPr>
              <a:t>Technologies: </a:t>
            </a:r>
            <a:r>
              <a:rPr lang="en-GB" sz="1800" dirty="0" smtClean="0"/>
              <a:t> </a:t>
            </a:r>
            <a:r>
              <a:rPr lang="en-GB" sz="1800" dirty="0"/>
              <a:t>Few, if any, national grid systems have been established through a private delivery model (though in many countries privatisation has been used to transfer them into private ownership and bring in private investment). Grid-connected </a:t>
            </a:r>
            <a:r>
              <a:rPr lang="en-GB" sz="1800" dirty="0" smtClean="0"/>
              <a:t>mini-grids </a:t>
            </a:r>
            <a:r>
              <a:rPr lang="en-GB" sz="1800" dirty="0"/>
              <a:t>and distribution systems have frequently been developed by private (non-state-owned) organisations. Where the grid system is also privately-owned, this constitutes a private model. (However, if the grid system is publically owned, and the </a:t>
            </a:r>
            <a:r>
              <a:rPr lang="en-GB" sz="1800" dirty="0" smtClean="0"/>
              <a:t>mini-grid </a:t>
            </a:r>
            <a:r>
              <a:rPr lang="en-GB" sz="1800" dirty="0"/>
              <a:t>or distribution system uses electricity from the grid system, or the development draws on public grants, subsidies, loans, tax exemptions or guarantees, it constitutes </a:t>
            </a:r>
            <a:r>
              <a:rPr lang="en-GB" sz="1800" dirty="0" smtClean="0"/>
              <a:t>a </a:t>
            </a:r>
            <a:r>
              <a:rPr lang="en-GB" sz="1800" dirty="0"/>
              <a:t>public-private partnership). The most frequently used models for delivery of standalone systems are private, though involvement of state-organisations along the market chain, or use of funding from grants or subsidies provided by the state, donors or international agencies, may result in private-public partnerships.</a:t>
            </a:r>
            <a:r>
              <a:rPr lang="en-GB" sz="1800" dirty="0" smtClean="0"/>
              <a:t/>
            </a:r>
            <a:br>
              <a:rPr lang="en-GB" sz="1800" dirty="0" smtClean="0"/>
            </a:br>
            <a:r>
              <a:rPr lang="en-GB" sz="1800" dirty="0" smtClean="0"/>
              <a:t> </a:t>
            </a:r>
            <a:r>
              <a:rPr lang="en-GB" sz="1800" dirty="0"/>
              <a:t/>
            </a:r>
            <a:br>
              <a:rPr lang="en-GB" sz="1800" dirty="0"/>
            </a:br>
            <a:endParaRPr lang="en-GB" sz="1800" dirty="0"/>
          </a:p>
        </p:txBody>
      </p:sp>
      <p:sp>
        <p:nvSpPr>
          <p:cNvPr id="3" name="TextBox 2">
            <a:hlinkClick r:id="rId2" action="ppaction://hlinksldjump"/>
          </p:cNvPr>
          <p:cNvSpPr txBox="1"/>
          <p:nvPr/>
        </p:nvSpPr>
        <p:spPr>
          <a:xfrm>
            <a:off x="10798949" y="611621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949" y="5746882"/>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222774" y="6048948"/>
            <a:ext cx="9175896" cy="830997"/>
          </a:xfrm>
          <a:prstGeom prst="rect">
            <a:avLst/>
          </a:prstGeom>
          <a:noFill/>
        </p:spPr>
        <p:txBody>
          <a:bodyPr wrap="square" rtlCol="0">
            <a:spAutoFit/>
          </a:bodyPr>
          <a:lstStyle/>
          <a:p>
            <a:r>
              <a:rPr lang="en-GB" sz="1200" baseline="30000" dirty="0" smtClean="0"/>
              <a:t>1 </a:t>
            </a:r>
            <a:r>
              <a:rPr lang="en-GB" sz="1200" dirty="0" smtClean="0">
                <a:hlinkClick r:id="rId5"/>
              </a:rPr>
              <a:t>https</a:t>
            </a:r>
            <a:r>
              <a:rPr lang="en-GB" sz="1200" dirty="0">
                <a:hlinkClick r:id="rId5"/>
              </a:rPr>
              <a:t>://</a:t>
            </a:r>
            <a:r>
              <a:rPr lang="en-GB" sz="1200" dirty="0" smtClean="0">
                <a:hlinkClick r:id="rId5"/>
              </a:rPr>
              <a:t>policy.practicalaction.org/component/dspace/item/building-energy-access-markets-a-value-chain-analysis-of-key-energy-market-1</a:t>
            </a:r>
            <a:endParaRPr lang="en-GB" sz="1200" dirty="0" smtClean="0"/>
          </a:p>
          <a:p>
            <a:endParaRPr lang="en-GB" sz="1200" dirty="0" smtClean="0"/>
          </a:p>
          <a:p>
            <a:r>
              <a:rPr lang="en-GB" sz="1200" dirty="0"/>
              <a:t/>
            </a:r>
            <a:br>
              <a:rPr lang="en-GB" sz="1200" dirty="0"/>
            </a:br>
            <a:endParaRPr lang="en-GB" sz="1200"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Tree>
    <p:extLst>
      <p:ext uri="{BB962C8B-B14F-4D97-AF65-F5344CB8AC3E}">
        <p14:creationId xmlns:p14="http://schemas.microsoft.com/office/powerpoint/2010/main" val="30472394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trommast_stadt_03.jpg"/>
          <p:cNvPicPr>
            <a:picLocks noChangeAspect="1"/>
          </p:cNvPicPr>
          <p:nvPr/>
        </p:nvPicPr>
        <p:blipFill>
          <a:blip r:embed="rId2" cstate="screen"/>
          <a:srcRect/>
          <a:stretch>
            <a:fillRect/>
          </a:stretch>
        </p:blipFill>
        <p:spPr>
          <a:xfrm>
            <a:off x="0" y="5135270"/>
            <a:ext cx="8454847" cy="1722730"/>
          </a:xfrm>
          <a:prstGeom prst="rect">
            <a:avLst/>
          </a:prstGeom>
        </p:spPr>
      </p:pic>
      <p:sp>
        <p:nvSpPr>
          <p:cNvPr id="2" name="Rectangle 1"/>
          <p:cNvSpPr/>
          <p:nvPr/>
        </p:nvSpPr>
        <p:spPr>
          <a:xfrm>
            <a:off x="231619" y="120431"/>
            <a:ext cx="10874931" cy="5293757"/>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Private Delivery Model</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Legal </a:t>
            </a:r>
            <a:r>
              <a:rPr lang="en-GB" sz="1600" b="1" i="1" dirty="0">
                <a:solidFill>
                  <a:schemeClr val="accent1">
                    <a:lumMod val="75000"/>
                  </a:schemeClr>
                </a:solidFill>
                <a:latin typeface="+mj-lt"/>
                <a:ea typeface="+mj-ea"/>
                <a:cs typeface="+mj-cs"/>
              </a:rPr>
              <a:t>basis: </a:t>
            </a:r>
            <a:r>
              <a:rPr lang="en-GB" sz="1600" b="1" i="1" dirty="0" smtClean="0">
                <a:solidFill>
                  <a:schemeClr val="accent1">
                    <a:lumMod val="75000"/>
                  </a:schemeClr>
                </a:solidFill>
                <a:latin typeface="+mj-lt"/>
                <a:ea typeface="+mj-ea"/>
                <a:cs typeface="+mj-cs"/>
              </a:rPr>
              <a:t> </a:t>
            </a:r>
            <a:r>
              <a:rPr lang="en-GB" sz="1600" dirty="0" smtClean="0">
                <a:latin typeface="+mj-lt"/>
              </a:rPr>
              <a:t>A </a:t>
            </a:r>
            <a:r>
              <a:rPr lang="en-GB" sz="1600" dirty="0">
                <a:latin typeface="+mj-lt"/>
              </a:rPr>
              <a:t>private delivery model calls for an explicit legal framework for any form of electrification which involves significant long-term capital investment (grid, </a:t>
            </a:r>
            <a:r>
              <a:rPr lang="en-GB" sz="1600" dirty="0" smtClean="0">
                <a:latin typeface="+mj-lt"/>
              </a:rPr>
              <a:t>mini-grids </a:t>
            </a:r>
            <a:r>
              <a:rPr lang="en-GB" sz="1600" dirty="0">
                <a:latin typeface="+mj-lt"/>
              </a:rPr>
              <a:t>and potentially standalone systems which are charged for on a pay-as-you-go basis) in order to attract private finance and allow for price regulation to protect users. A concession, which offers protection from competition, will provide the greatest attraction for private financiers. Where no long-term capital investment is involved, as with standalone systems sold directly to users, it’s generally considered that no legal control (beyond that for any business) is necessary. </a:t>
            </a:r>
            <a:endParaRPr lang="en-GB" sz="1600" dirty="0">
              <a:latin typeface="+mj-lt"/>
              <a:ea typeface="+mj-ea"/>
              <a:cs typeface="+mj-cs"/>
            </a:endParaRPr>
          </a:p>
          <a:p>
            <a:endParaRPr lang="en-GB" sz="1600" dirty="0">
              <a:latin typeface="+mj-lt"/>
            </a:endParaRPr>
          </a:p>
          <a:p>
            <a:r>
              <a:rPr lang="en-GB" sz="1600" b="1" i="1" dirty="0" smtClean="0">
                <a:solidFill>
                  <a:schemeClr val="accent1">
                    <a:lumMod val="75000"/>
                  </a:schemeClr>
                </a:solidFill>
                <a:latin typeface="+mj-lt"/>
                <a:ea typeface="+mj-ea"/>
                <a:cs typeface="+mj-cs"/>
              </a:rPr>
              <a:t>Price/Tariff regulation</a:t>
            </a:r>
            <a:r>
              <a:rPr lang="en-GB" sz="1600" dirty="0" smtClean="0">
                <a:latin typeface="+mj-lt"/>
              </a:rPr>
              <a:t>: Where </a:t>
            </a:r>
            <a:r>
              <a:rPr lang="en-GB" sz="1600" dirty="0">
                <a:latin typeface="+mj-lt"/>
              </a:rPr>
              <a:t>electricity is delivered by the private sector, using purely private finance, </a:t>
            </a:r>
            <a:r>
              <a:rPr lang="en-GB" sz="1600" dirty="0" smtClean="0">
                <a:latin typeface="+mj-lt"/>
              </a:rPr>
              <a:t>in a competitive market with no legal or effective monopoly (</a:t>
            </a:r>
            <a:r>
              <a:rPr lang="en-GB" sz="1600" dirty="0" err="1" smtClean="0">
                <a:latin typeface="+mj-lt"/>
              </a:rPr>
              <a:t>eg</a:t>
            </a:r>
            <a:r>
              <a:rPr lang="en-GB" sz="1600" dirty="0" smtClean="0">
                <a:latin typeface="+mj-lt"/>
              </a:rPr>
              <a:t> where several solar lanterns providers are operating) price </a:t>
            </a:r>
            <a:r>
              <a:rPr lang="en-GB" sz="1600" dirty="0">
                <a:latin typeface="+mj-lt"/>
              </a:rPr>
              <a:t>regulation may be regarded as unnecessary. However, where any form of concession has been </a:t>
            </a:r>
            <a:r>
              <a:rPr lang="en-GB" sz="1600" dirty="0" smtClean="0">
                <a:latin typeface="+mj-lt"/>
              </a:rPr>
              <a:t>granted (or exists in practice), price </a:t>
            </a:r>
            <a:r>
              <a:rPr lang="en-GB" sz="1600" dirty="0">
                <a:latin typeface="+mj-lt"/>
              </a:rPr>
              <a:t>regulation would be expected to protect users. On the other side, where significant capital investment is involved private financiers are likely to require a transparent framework for </a:t>
            </a:r>
            <a:r>
              <a:rPr lang="en-GB" sz="1600" dirty="0" smtClean="0">
                <a:latin typeface="+mj-lt"/>
              </a:rPr>
              <a:t>price/tariff </a:t>
            </a:r>
            <a:r>
              <a:rPr lang="en-GB" sz="1600" dirty="0">
                <a:latin typeface="+mj-lt"/>
              </a:rPr>
              <a:t>regulation, to reduce the risk of </a:t>
            </a:r>
            <a:r>
              <a:rPr lang="en-GB" sz="1600" dirty="0" smtClean="0">
                <a:latin typeface="+mj-lt"/>
              </a:rPr>
              <a:t>price </a:t>
            </a:r>
            <a:r>
              <a:rPr lang="en-GB" sz="1600" dirty="0">
                <a:latin typeface="+mj-lt"/>
              </a:rPr>
              <a:t>controls being introduced in the future at below cost-recovery levels and preventing full recovery of and return on investment.</a:t>
            </a:r>
          </a:p>
          <a:p>
            <a:endParaRPr lang="en-GB" sz="1600" dirty="0">
              <a:latin typeface="+mj-lt"/>
            </a:endParaRPr>
          </a:p>
          <a:p>
            <a:r>
              <a:rPr lang="en-GB" sz="1600" b="1" i="1" dirty="0" smtClean="0">
                <a:solidFill>
                  <a:schemeClr val="accent1">
                    <a:lumMod val="75000"/>
                  </a:schemeClr>
                </a:solidFill>
                <a:latin typeface="+mj-lt"/>
                <a:ea typeface="+mj-ea"/>
                <a:cs typeface="+mj-cs"/>
              </a:rPr>
              <a:t>Finance</a:t>
            </a:r>
            <a:r>
              <a:rPr lang="en-GB" sz="1600" i="1" dirty="0" smtClean="0">
                <a:latin typeface="+mj-lt"/>
              </a:rPr>
              <a:t>: </a:t>
            </a:r>
            <a:r>
              <a:rPr lang="en-GB" sz="1600" dirty="0">
                <a:latin typeface="+mj-lt"/>
              </a:rPr>
              <a:t>As discussed above a private delivery model must be purely privately financed  (since inclusion of any public finance would cause the delivery model to be categorized as a public-private partnership). </a:t>
            </a:r>
            <a:r>
              <a:rPr lang="en-GB" sz="1600" dirty="0" smtClean="0">
                <a:latin typeface="+mj-lt"/>
              </a:rPr>
              <a:t>Ultimately </a:t>
            </a:r>
            <a:r>
              <a:rPr lang="en-GB" sz="1600" dirty="0">
                <a:latin typeface="+mj-lt"/>
              </a:rPr>
              <a:t>private delivery models will rely on connection </a:t>
            </a:r>
            <a:r>
              <a:rPr lang="en-GB" sz="1600" dirty="0" smtClean="0">
                <a:latin typeface="+mj-lt"/>
              </a:rPr>
              <a:t>and ongoing charges</a:t>
            </a:r>
            <a:r>
              <a:rPr lang="en-GB" sz="1600" dirty="0">
                <a:latin typeface="+mj-lt"/>
              </a:rPr>
              <a:t>, </a:t>
            </a:r>
            <a:r>
              <a:rPr lang="en-GB" sz="1600" dirty="0" smtClean="0">
                <a:latin typeface="+mj-lt"/>
              </a:rPr>
              <a:t>and </a:t>
            </a:r>
            <a:r>
              <a:rPr lang="en-GB" sz="1600" dirty="0">
                <a:latin typeface="+mj-lt"/>
              </a:rPr>
              <a:t>standalone system purchases from users. For multi-user systems (grids and </a:t>
            </a:r>
            <a:r>
              <a:rPr lang="en-GB" sz="1600" dirty="0" smtClean="0">
                <a:latin typeface="+mj-lt"/>
              </a:rPr>
              <a:t>mini-grids</a:t>
            </a:r>
            <a:r>
              <a:rPr lang="en-GB" sz="1600" dirty="0">
                <a:latin typeface="+mj-lt"/>
              </a:rPr>
              <a:t>) there is also likely to be some element of </a:t>
            </a:r>
            <a:r>
              <a:rPr lang="en-GB" sz="1600" dirty="0" smtClean="0">
                <a:latin typeface="+mj-lt"/>
              </a:rPr>
              <a:t>cross-subsidy </a:t>
            </a:r>
            <a:r>
              <a:rPr lang="en-GB" sz="1600" dirty="0">
                <a:latin typeface="+mj-lt"/>
              </a:rPr>
              <a:t>between </a:t>
            </a:r>
            <a:r>
              <a:rPr lang="en-GB" sz="1600" dirty="0" smtClean="0">
                <a:latin typeface="+mj-lt"/>
              </a:rPr>
              <a:t>users.</a:t>
            </a:r>
            <a:endParaRPr lang="en-GB" sz="1600" dirty="0">
              <a:latin typeface="+mj-lt"/>
            </a:endParaRPr>
          </a:p>
          <a:p>
            <a:endParaRPr lang="en-GB" sz="1600" dirty="0">
              <a:latin typeface="+mj-lt"/>
            </a:endParaRPr>
          </a:p>
        </p:txBody>
      </p:sp>
      <p:sp>
        <p:nvSpPr>
          <p:cNvPr id="3" name="TextBox 2">
            <a:hlinkClick r:id="rId3" action="ppaction://hlinksldjump"/>
          </p:cNvPr>
          <p:cNvSpPr txBox="1"/>
          <p:nvPr/>
        </p:nvSpPr>
        <p:spPr>
          <a:xfrm>
            <a:off x="10802682" y="572264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4" name="TextBox 3">
            <a:hlinkClick r:id="rId3" action="ppaction://hlinksldjump"/>
          </p:cNvPr>
          <p:cNvSpPr txBox="1"/>
          <p:nvPr/>
        </p:nvSpPr>
        <p:spPr>
          <a:xfrm>
            <a:off x="10802682" y="5341563"/>
            <a:ext cx="138931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6829534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16881"/>
            <a:ext cx="11752119" cy="6709529"/>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Private Delivery Model</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rPr>
              <a:t>Non-Financial Interventions</a:t>
            </a:r>
            <a:r>
              <a:rPr lang="en-GB" sz="1600" i="1" dirty="0">
                <a:latin typeface="+mj-lt"/>
              </a:rPr>
              <a:t>: </a:t>
            </a:r>
            <a:r>
              <a:rPr lang="en-GB" sz="1600" dirty="0">
                <a:latin typeface="+mj-lt"/>
              </a:rPr>
              <a:t>National energy planning is key to establishing the optimum mix of technologies to meet electrification needs across the country, regardless of the delivery model employed. Institutional restructuring and capacity building or technical assistance may be needed where the key actors lack the capacity to undertake regulatory reform in order to establish the legal and regulatory framework for private electrification, or to set and implement technical and quality standards (needed where the private sector is delivering access through </a:t>
            </a:r>
            <a:r>
              <a:rPr lang="en-GB" sz="1600" dirty="0" smtClean="0">
                <a:latin typeface="+mj-lt"/>
              </a:rPr>
              <a:t>mini-grids </a:t>
            </a:r>
            <a:r>
              <a:rPr lang="en-GB" sz="1600" dirty="0">
                <a:latin typeface="+mj-lt"/>
              </a:rPr>
              <a:t>or distribution systems to ensure safety and compatibility between systems, and to support user confidence). Awareness raising amongst users and other potential market actors and service providers, as well as training (capacity building) to develop the skilled workforce needed by new energy access businesses are likely to be particularly relevant under a private delivery model, and demand promotion may be needed to increase revenues and make electricity access economically sustainable. Private delivery models are often a means of introducing new technologies, with private sector players bringing in technologies which they believe will have advantages over existing options which will allow them to grow their businesses. (Such new technology introduction, however, brings risks, and the private sector will expect to reap additional returns to balance these risks).        </a:t>
            </a:r>
          </a:p>
          <a:p>
            <a:endParaRPr lang="en-GB" sz="1600" dirty="0">
              <a:latin typeface="+mj-lt"/>
            </a:endParaRPr>
          </a:p>
          <a:p>
            <a:r>
              <a:rPr lang="en-GB" sz="1600" b="1" i="1" dirty="0" smtClean="0">
                <a:solidFill>
                  <a:schemeClr val="accent1">
                    <a:lumMod val="75000"/>
                  </a:schemeClr>
                </a:solidFill>
                <a:latin typeface="+mj-lt"/>
                <a:ea typeface="+mj-ea"/>
                <a:cs typeface="+mj-cs"/>
              </a:rPr>
              <a:t>Advantages </a:t>
            </a:r>
            <a:r>
              <a:rPr lang="en-GB" sz="1600" b="1" i="1" dirty="0">
                <a:solidFill>
                  <a:schemeClr val="accent1">
                    <a:lumMod val="75000"/>
                  </a:schemeClr>
                </a:solidFill>
                <a:latin typeface="+mj-lt"/>
                <a:ea typeface="+mj-ea"/>
                <a:cs typeface="+mj-cs"/>
              </a:rPr>
              <a:t>and Disadvantages </a:t>
            </a:r>
            <a:r>
              <a:rPr lang="en-GB" sz="1600" dirty="0">
                <a:latin typeface="+mj-lt"/>
              </a:rPr>
              <a:t>The private sector is widely seen as being more efficient, innovative flexible and nimble that the public sector and it is these virtues that it brings to energy access provision. Use of a private delivery model can be a way of bringing private sector skills and finance (both national and international), and the benefits of competition into the energy sector. Where public institutions are weak and ineffective, private delivery models may seem attractive, but it must be recognised that successful private delivery relies (particularly for grids and </a:t>
            </a:r>
            <a:r>
              <a:rPr lang="en-GB" sz="1600" dirty="0" smtClean="0">
                <a:latin typeface="+mj-lt"/>
              </a:rPr>
              <a:t>mini-grids</a:t>
            </a:r>
            <a:r>
              <a:rPr lang="en-GB" sz="1600" dirty="0">
                <a:latin typeface="+mj-lt"/>
              </a:rPr>
              <a:t>) on effective public management including strong regulatory frameworks and this calls for capabilities within public institutions which they may lack. There are also elements needed for the private sector to deliver, such as workforce skills and user awareness, which individual businesses may be reluctant to provide, </a:t>
            </a:r>
            <a:r>
              <a:rPr lang="en-GB" sz="1600" dirty="0" smtClean="0">
                <a:latin typeface="+mj-lt"/>
              </a:rPr>
              <a:t>because of the costs involved and because </a:t>
            </a:r>
            <a:r>
              <a:rPr lang="en-GB" sz="1600" dirty="0">
                <a:latin typeface="+mj-lt"/>
              </a:rPr>
              <a:t>in a competitive market </a:t>
            </a:r>
            <a:endParaRPr lang="en-GB" sz="1600" dirty="0" smtClean="0">
              <a:latin typeface="+mj-lt"/>
            </a:endParaRPr>
          </a:p>
          <a:p>
            <a:r>
              <a:rPr lang="en-GB" sz="1600" dirty="0" smtClean="0">
                <a:latin typeface="+mj-lt"/>
              </a:rPr>
              <a:t>they </a:t>
            </a:r>
            <a:r>
              <a:rPr lang="en-GB" sz="1600" dirty="0">
                <a:latin typeface="+mj-lt"/>
              </a:rPr>
              <a:t>will be unsure that they (rather than competitors) will </a:t>
            </a:r>
            <a:r>
              <a:rPr lang="en-GB" sz="1600" dirty="0" smtClean="0">
                <a:latin typeface="+mj-lt"/>
              </a:rPr>
              <a:t>capture </a:t>
            </a:r>
            <a:r>
              <a:rPr lang="en-GB" sz="1600" dirty="0">
                <a:latin typeface="+mj-lt"/>
              </a:rPr>
              <a:t>the </a:t>
            </a:r>
            <a:r>
              <a:rPr lang="en-GB" sz="1600" dirty="0" smtClean="0">
                <a:latin typeface="+mj-lt"/>
              </a:rPr>
              <a:t>benefits and secure a return on their investment.</a:t>
            </a:r>
            <a:r>
              <a:rPr lang="en-GB" sz="1600" dirty="0" smtClean="0"/>
              <a:t> </a:t>
            </a:r>
          </a:p>
          <a:p>
            <a:r>
              <a:rPr lang="en-GB" sz="1600" dirty="0" smtClean="0">
                <a:latin typeface="+mj-lt"/>
              </a:rPr>
              <a:t>In addition</a:t>
            </a:r>
            <a:r>
              <a:rPr lang="en-GB" sz="1600" dirty="0">
                <a:latin typeface="+mj-lt"/>
              </a:rPr>
              <a:t>, where modern energy access is not affordable on a purely private financed basis or </a:t>
            </a:r>
            <a:r>
              <a:rPr lang="en-GB" sz="1600" dirty="0" smtClean="0">
                <a:latin typeface="+mj-lt"/>
              </a:rPr>
              <a:t>public </a:t>
            </a:r>
            <a:r>
              <a:rPr lang="en-GB" sz="1600" dirty="0">
                <a:latin typeface="+mj-lt"/>
              </a:rPr>
              <a:t>financial </a:t>
            </a:r>
            <a:r>
              <a:rPr lang="en-GB" sz="1600" dirty="0" smtClean="0">
                <a:latin typeface="+mj-lt"/>
              </a:rPr>
              <a:t>input </a:t>
            </a:r>
            <a:r>
              <a:rPr lang="en-GB" sz="1600" dirty="0">
                <a:latin typeface="+mj-lt"/>
              </a:rPr>
              <a:t>is </a:t>
            </a:r>
            <a:endParaRPr lang="en-GB" sz="1600" dirty="0" smtClean="0">
              <a:latin typeface="+mj-lt"/>
            </a:endParaRPr>
          </a:p>
          <a:p>
            <a:r>
              <a:rPr lang="en-GB" sz="1600" dirty="0" smtClean="0">
                <a:latin typeface="+mj-lt"/>
              </a:rPr>
              <a:t>needed </a:t>
            </a:r>
            <a:r>
              <a:rPr lang="en-GB" sz="1600" dirty="0">
                <a:latin typeface="+mj-lt"/>
              </a:rPr>
              <a:t>to support the costs of early market development, a public-private partnership delivery </a:t>
            </a:r>
            <a:r>
              <a:rPr lang="en-GB" sz="1600" dirty="0" smtClean="0">
                <a:latin typeface="+mj-lt"/>
              </a:rPr>
              <a:t>model </a:t>
            </a:r>
            <a:r>
              <a:rPr lang="en-GB" sz="1600" dirty="0">
                <a:latin typeface="+mj-lt"/>
              </a:rPr>
              <a:t>will be </a:t>
            </a:r>
            <a:r>
              <a:rPr lang="en-GB" sz="1600" dirty="0" smtClean="0">
                <a:latin typeface="+mj-lt"/>
              </a:rPr>
              <a:t>needed</a:t>
            </a:r>
            <a:r>
              <a:rPr lang="en-GB" sz="1600" dirty="0">
                <a:latin typeface="+mj-lt"/>
              </a:rPr>
              <a:t>. </a:t>
            </a:r>
          </a:p>
          <a:p>
            <a:endParaRPr lang="en-GB" sz="1200" b="1" i="1" dirty="0" smtClean="0">
              <a:solidFill>
                <a:schemeClr val="accent1">
                  <a:lumMod val="75000"/>
                </a:schemeClr>
              </a:solidFill>
              <a:latin typeface="+mj-lt"/>
              <a:ea typeface="+mj-ea"/>
              <a:cs typeface="+mj-cs"/>
            </a:endParaRPr>
          </a:p>
        </p:txBody>
      </p:sp>
      <p:sp>
        <p:nvSpPr>
          <p:cNvPr id="6" name="TextBox 5">
            <a:hlinkClick r:id="rId2" action="ppaction://hlinksldjump"/>
          </p:cNvPr>
          <p:cNvSpPr txBox="1"/>
          <p:nvPr/>
        </p:nvSpPr>
        <p:spPr>
          <a:xfrm>
            <a:off x="10798949" y="573328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7" name="TextBox 6">
            <a:hlinkClick r:id="rId2" action="ppaction://hlinksldjump"/>
          </p:cNvPr>
          <p:cNvSpPr txBox="1"/>
          <p:nvPr/>
        </p:nvSpPr>
        <p:spPr>
          <a:xfrm>
            <a:off x="10798949" y="536395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86330592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tecker.jpg"/>
          <p:cNvPicPr>
            <a:picLocks noChangeAspect="1"/>
          </p:cNvPicPr>
          <p:nvPr/>
        </p:nvPicPr>
        <p:blipFill>
          <a:blip r:embed="rId2" cstate="screen"/>
          <a:srcRect/>
          <a:stretch>
            <a:fillRect/>
          </a:stretch>
        </p:blipFill>
        <p:spPr>
          <a:xfrm>
            <a:off x="0" y="4079098"/>
            <a:ext cx="3728852" cy="2778902"/>
          </a:xfrm>
          <a:prstGeom prst="rect">
            <a:avLst/>
          </a:prstGeom>
        </p:spPr>
      </p:pic>
      <p:sp>
        <p:nvSpPr>
          <p:cNvPr id="5" name="Rectangle 4"/>
          <p:cNvSpPr/>
          <p:nvPr/>
        </p:nvSpPr>
        <p:spPr>
          <a:xfrm>
            <a:off x="219940" y="113355"/>
            <a:ext cx="11752119" cy="5293757"/>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Private Delivery Model</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endParaRPr lang="en-GB" sz="16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r>
              <a:rPr lang="en-GB" sz="1600" b="1" i="1" dirty="0" smtClean="0">
                <a:solidFill>
                  <a:schemeClr val="accent1">
                    <a:lumMod val="75000"/>
                  </a:schemeClr>
                </a:solidFill>
                <a:latin typeface="+mj-lt"/>
                <a:ea typeface="+mj-ea"/>
                <a:cs typeface="+mj-cs"/>
              </a:rPr>
              <a:t>:</a:t>
            </a:r>
            <a:endParaRPr lang="en-GB" sz="1600" b="1" i="1" dirty="0">
              <a:solidFill>
                <a:schemeClr val="accent1">
                  <a:lumMod val="75000"/>
                </a:schemeClr>
              </a:solidFill>
            </a:endParaRPr>
          </a:p>
          <a:p>
            <a:endParaRPr lang="en-GB" sz="1600" b="1" i="1" dirty="0">
              <a:solidFill>
                <a:schemeClr val="accent1">
                  <a:lumMod val="75000"/>
                </a:schemeClr>
              </a:solidFill>
            </a:endParaRPr>
          </a:p>
          <a:p>
            <a:pPr marL="285750" indent="-285750">
              <a:buFont typeface="Arial" panose="020B0604020202020204" pitchFamily="34" charset="0"/>
              <a:buChar char="•"/>
            </a:pPr>
            <a:r>
              <a:rPr lang="en-GB" sz="1600" dirty="0">
                <a:latin typeface="+mj-lt"/>
              </a:rPr>
              <a:t>IRENA (2016), Policies and regulations to support renewable energy mini-grid development through private sector involvement </a:t>
            </a:r>
            <a:r>
              <a:rPr lang="en-GB" sz="1600" u="sng" dirty="0">
                <a:latin typeface="+mj-lt"/>
                <a:hlinkClick r:id="rId3"/>
              </a:rPr>
              <a:t>https://policy.practicalaction.org/policy-themes/energy/poor-peoples-energy-outlook/poor-people-s-energy-outlook-2016</a:t>
            </a:r>
            <a:endParaRPr lang="en-GB" sz="1600" dirty="0">
              <a:latin typeface="+mj-lt"/>
            </a:endParaRPr>
          </a:p>
          <a:p>
            <a:pPr marL="285750" indent="-285750">
              <a:buFont typeface="Arial" panose="020B0604020202020204" pitchFamily="34" charset="0"/>
              <a:buChar char="•"/>
            </a:pPr>
            <a:r>
              <a:rPr lang="en-GB" sz="1600" dirty="0">
                <a:latin typeface="+mj-lt"/>
              </a:rPr>
              <a:t>Practical Action, ODI, Solar Aid, GOGLA. (2016). Accelerating Access to Electricity in Africa with Off-grid Solar </a:t>
            </a:r>
            <a:r>
              <a:rPr lang="en-GB" sz="1600" u="sng" dirty="0">
                <a:latin typeface="+mj-lt"/>
                <a:hlinkClick r:id="rId4"/>
              </a:rPr>
              <a:t>https://policy.practicalaction.org/policy-themes/energy/off-grid-solar</a:t>
            </a:r>
            <a:r>
              <a:rPr lang="en-GB" sz="1600" dirty="0">
                <a:latin typeface="+mj-lt"/>
              </a:rPr>
              <a:t> </a:t>
            </a:r>
          </a:p>
          <a:p>
            <a:pPr marL="285750" indent="-285750">
              <a:buFont typeface="Arial" panose="020B0604020202020204" pitchFamily="34" charset="0"/>
              <a:buChar char="•"/>
            </a:pPr>
            <a:r>
              <a:rPr lang="en-GB" sz="1600" dirty="0" smtClean="0">
                <a:latin typeface="+mj-lt"/>
              </a:rPr>
              <a:t>UNEP </a:t>
            </a:r>
            <a:r>
              <a:rPr lang="en-GB" sz="1600" dirty="0">
                <a:latin typeface="+mj-lt"/>
              </a:rPr>
              <a:t>&amp; GOGLA, (2015), Developing Effective Off-Grid Lighting Policy </a:t>
            </a:r>
            <a:r>
              <a:rPr lang="en-GB" sz="1600" u="sng" dirty="0">
                <a:latin typeface="+mj-lt"/>
                <a:hlinkClick r:id="rId5"/>
              </a:rPr>
              <a:t>https://www.gogla.org/sites/www.gogla.org/files/recource_docs/developing-effective-off-grid-lighting-policy.pdf</a:t>
            </a:r>
            <a:r>
              <a:rPr lang="en-GB" sz="1600" dirty="0">
                <a:latin typeface="+mj-lt"/>
              </a:rPr>
              <a:t> </a:t>
            </a:r>
          </a:p>
          <a:p>
            <a:pPr marL="285750" indent="-285750">
              <a:buFont typeface="Arial" panose="020B0604020202020204" pitchFamily="34" charset="0"/>
              <a:buChar char="•"/>
            </a:pPr>
            <a:r>
              <a:rPr lang="en-GB" sz="1600" dirty="0">
                <a:latin typeface="+mj-lt"/>
              </a:rPr>
              <a:t>WBCSD, Business Case for Low-Carbon </a:t>
            </a:r>
            <a:r>
              <a:rPr lang="en-GB" sz="1600" dirty="0" err="1">
                <a:latin typeface="+mj-lt"/>
              </a:rPr>
              <a:t>Microgrids</a:t>
            </a:r>
            <a:r>
              <a:rPr lang="en-GB" sz="1600" dirty="0">
                <a:latin typeface="+mj-lt"/>
              </a:rPr>
              <a:t> (2016) </a:t>
            </a:r>
            <a:r>
              <a:rPr lang="en-GB" sz="1600" u="sng" dirty="0">
                <a:latin typeface="+mj-lt"/>
                <a:hlinkClick r:id="rId6"/>
              </a:rPr>
              <a:t>http://www.ifc.org/wps/wcm/connect/topics_ext_content/ifc_external_corporate_site/ifc+sustainability/learning+and+adapting/knowledge+products/publications/publications_report_gap-opportunity</a:t>
            </a:r>
            <a:endParaRPr lang="en-GB" sz="1600" dirty="0">
              <a:latin typeface="+mj-lt"/>
            </a:endParaRPr>
          </a:p>
          <a:p>
            <a:pPr marL="285750" indent="-285750">
              <a:buFont typeface="Arial" panose="020B0604020202020204" pitchFamily="34" charset="0"/>
              <a:buChar char="•"/>
            </a:pPr>
            <a:r>
              <a:rPr lang="en-GB" sz="1600" dirty="0" smtClean="0">
                <a:latin typeface="+mj-lt"/>
              </a:rPr>
              <a:t>World </a:t>
            </a:r>
            <a:r>
              <a:rPr lang="en-GB" sz="1600" dirty="0">
                <a:latin typeface="+mj-lt"/>
              </a:rPr>
              <a:t>Resources Institute (2015),Clean Energy Access in Developing Countries: Perspectives on Policy and Regulation, Issue Brief 2 </a:t>
            </a:r>
            <a:r>
              <a:rPr lang="en-GB" sz="1600" u="sng" dirty="0">
                <a:latin typeface="+mj-lt"/>
                <a:hlinkClick r:id="rId7"/>
              </a:rPr>
              <a:t>https://www.irena.org/DocumentDownloads/Publications/Evaluating_policies_in_support_of_the_deployment_of_renewable_power.pdf</a:t>
            </a:r>
            <a:endParaRPr lang="en-GB" sz="1600" dirty="0">
              <a:latin typeface="+mj-lt"/>
            </a:endParaRPr>
          </a:p>
          <a:p>
            <a:endParaRPr lang="en-GB" sz="1600" dirty="0"/>
          </a:p>
          <a:p>
            <a:endParaRPr lang="en-GB" sz="1600" dirty="0"/>
          </a:p>
          <a:p>
            <a:endParaRPr lang="en-GB" sz="1600" dirty="0"/>
          </a:p>
          <a:p>
            <a:endParaRPr lang="en-GB" sz="1600" dirty="0">
              <a:latin typeface="+mj-lt"/>
              <a:ea typeface="+mj-ea"/>
              <a:cs typeface="+mj-cs"/>
            </a:endParaRPr>
          </a:p>
        </p:txBody>
      </p:sp>
      <p:sp>
        <p:nvSpPr>
          <p:cNvPr id="6" name="TextBox 5">
            <a:hlinkClick r:id="rId8" action="ppaction://hlinksldjump"/>
          </p:cNvPr>
          <p:cNvSpPr txBox="1"/>
          <p:nvPr/>
        </p:nvSpPr>
        <p:spPr>
          <a:xfrm>
            <a:off x="10788316" y="571201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9" action="ppaction://hlinksldjump"/>
              </a:rPr>
              <a:t>CATEGORIES</a:t>
            </a:r>
            <a:endParaRPr lang="en-GB" dirty="0"/>
          </a:p>
        </p:txBody>
      </p:sp>
      <p:sp>
        <p:nvSpPr>
          <p:cNvPr id="7" name="TextBox 6">
            <a:hlinkClick r:id="rId8" action="ppaction://hlinksldjump"/>
          </p:cNvPr>
          <p:cNvSpPr txBox="1"/>
          <p:nvPr/>
        </p:nvSpPr>
        <p:spPr>
          <a:xfrm>
            <a:off x="10788316" y="5342684"/>
            <a:ext cx="1414075"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10"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10"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1" action="ppaction://hlinksldjump"/>
              </a:rPr>
              <a:t>PREVIOUS</a:t>
            </a:r>
            <a:endParaRPr lang="en-GB" dirty="0"/>
          </a:p>
        </p:txBody>
      </p:sp>
    </p:spTree>
    <p:extLst>
      <p:ext uri="{BB962C8B-B14F-4D97-AF65-F5344CB8AC3E}">
        <p14:creationId xmlns:p14="http://schemas.microsoft.com/office/powerpoint/2010/main" val="19361336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788316" y="6106587"/>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197995" y="118822"/>
            <a:ext cx="11752119" cy="707886"/>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Private </a:t>
            </a:r>
            <a:r>
              <a:rPr lang="en-GB" sz="4000" b="1" smtClean="0">
                <a:solidFill>
                  <a:schemeClr val="accent1">
                    <a:lumMod val="75000"/>
                  </a:schemeClr>
                </a:solidFill>
                <a:latin typeface="+mj-lt"/>
                <a:ea typeface="+mj-ea"/>
                <a:cs typeface="+mj-cs"/>
              </a:rPr>
              <a:t>Delivery Model</a:t>
            </a:r>
            <a:endParaRPr lang="en-GB" sz="1600" dirty="0">
              <a:latin typeface="+mj-lt"/>
              <a:ea typeface="+mj-ea"/>
              <a:cs typeface="+mj-cs"/>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4121031596"/>
              </p:ext>
            </p:extLst>
          </p:nvPr>
        </p:nvGraphicFramePr>
        <p:xfrm>
          <a:off x="2214064" y="1188927"/>
          <a:ext cx="5568969" cy="4957767"/>
        </p:xfrm>
        <a:graphic>
          <a:graphicData uri="http://schemas.openxmlformats.org/drawingml/2006/table">
            <a:tbl>
              <a:tblPr/>
              <a:tblGrid>
                <a:gridCol w="4397181">
                  <a:extLst>
                    <a:ext uri="{9D8B030D-6E8A-4147-A177-3AD203B41FA5}">
                      <a16:colId xmlns:a16="http://schemas.microsoft.com/office/drawing/2014/main" val="20000"/>
                    </a:ext>
                  </a:extLst>
                </a:gridCol>
                <a:gridCol w="1171788">
                  <a:extLst>
                    <a:ext uri="{9D8B030D-6E8A-4147-A177-3AD203B41FA5}">
                      <a16:colId xmlns:a16="http://schemas.microsoft.com/office/drawing/2014/main" val="20001"/>
                    </a:ext>
                  </a:extLst>
                </a:gridCol>
              </a:tblGrid>
              <a:tr h="1041547">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Private Sector (non-Government)</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extLst>
                  <a:ext uri="{0D108BD9-81ED-4DB2-BD59-A6C34878D82A}">
                    <a16:rowId xmlns:a16="http://schemas.microsoft.com/office/drawing/2014/main" val="10000"/>
                  </a:ext>
                </a:extLst>
              </a:tr>
              <a:tr h="260387">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0387">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0387">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0387">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0387">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0387">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0387">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0387">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0387">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0387">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0387">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0387">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0387">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0387">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0802">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p:cNvSpPr txBox="1"/>
          <p:nvPr/>
        </p:nvSpPr>
        <p:spPr>
          <a:xfrm>
            <a:off x="8248795" y="2925336"/>
            <a:ext cx="3404230" cy="1077218"/>
          </a:xfrm>
          <a:prstGeom prst="rect">
            <a:avLst/>
          </a:prstGeom>
          <a:noFill/>
        </p:spPr>
        <p:txBody>
          <a:bodyPr wrap="square" rtlCol="0">
            <a:spAutoFit/>
          </a:bodyPr>
          <a:lstStyle/>
          <a:p>
            <a:r>
              <a:rPr lang="en-GB" sz="1600" dirty="0" smtClean="0"/>
              <a:t>None of the examples examined have had a purely private sector delivery models (</a:t>
            </a:r>
            <a:r>
              <a:rPr lang="en-GB" sz="1600" dirty="0" err="1" smtClean="0"/>
              <a:t>ie</a:t>
            </a:r>
            <a:r>
              <a:rPr lang="en-GB" sz="1600" dirty="0" smtClean="0"/>
              <a:t> no public involvement in either ownership or funding).</a:t>
            </a:r>
            <a:endParaRPr lang="en-GB" sz="1600" dirty="0"/>
          </a:p>
        </p:txBody>
      </p:sp>
      <p:sp>
        <p:nvSpPr>
          <p:cNvPr id="9" name="TextBox 8"/>
          <p:cNvSpPr txBox="1"/>
          <p:nvPr/>
        </p:nvSpPr>
        <p:spPr>
          <a:xfrm>
            <a:off x="10798950" y="6483188"/>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4" action="ppaction://hlinksldjump"/>
              </a:rPr>
              <a:t>PREVIOUS</a:t>
            </a:r>
            <a:endParaRPr lang="en-GB" dirty="0"/>
          </a:p>
        </p:txBody>
      </p:sp>
    </p:spTree>
    <p:extLst>
      <p:ext uri="{BB962C8B-B14F-4D97-AF65-F5344CB8AC3E}">
        <p14:creationId xmlns:p14="http://schemas.microsoft.com/office/powerpoint/2010/main" val="294233833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553" y="174819"/>
            <a:ext cx="10515600" cy="761922"/>
          </a:xfrm>
        </p:spPr>
        <p:txBody>
          <a:bodyPr anchor="t">
            <a:normAutofit fontScale="90000"/>
          </a:bodyPr>
          <a:lstStyle/>
          <a:p>
            <a:r>
              <a:rPr lang="en-GB" b="1" smtClean="0">
                <a:solidFill>
                  <a:schemeClr val="accent1">
                    <a:lumMod val="75000"/>
                  </a:schemeClr>
                </a:solidFill>
              </a:rPr>
              <a:t>Public-Private </a:t>
            </a:r>
            <a:r>
              <a:rPr lang="en-GB" b="1" dirty="0">
                <a:solidFill>
                  <a:schemeClr val="accent1">
                    <a:lumMod val="75000"/>
                  </a:schemeClr>
                </a:solidFill>
              </a:rPr>
              <a:t>Partnership </a:t>
            </a:r>
            <a:r>
              <a:rPr lang="en-GB" b="1">
                <a:solidFill>
                  <a:schemeClr val="accent1">
                    <a:lumMod val="75000"/>
                  </a:schemeClr>
                </a:solidFill>
              </a:rPr>
              <a:t>Delivery </a:t>
            </a:r>
            <a:r>
              <a:rPr lang="en-GB" b="1" smtClean="0">
                <a:solidFill>
                  <a:schemeClr val="accent1">
                    <a:lumMod val="75000"/>
                  </a:schemeClr>
                </a:solidFill>
              </a:rPr>
              <a:t>Model</a:t>
            </a:r>
            <a:r>
              <a:rPr lang="en-GB" sz="1800" dirty="0" smtClean="0"/>
              <a:t/>
            </a:r>
            <a:br>
              <a:rPr lang="en-GB" sz="1800" dirty="0" smtClean="0"/>
            </a:br>
            <a:r>
              <a:rPr lang="en-GB" sz="1800" dirty="0" smtClean="0"/>
              <a:t/>
            </a:r>
            <a:br>
              <a:rPr lang="en-GB" sz="1800" dirty="0" smtClean="0"/>
            </a:br>
            <a:r>
              <a:rPr lang="en-GB" sz="1800" dirty="0" smtClean="0"/>
              <a:t> </a:t>
            </a:r>
            <a:r>
              <a:rPr lang="en-GB" sz="1800" dirty="0"/>
              <a:t/>
            </a:r>
            <a:br>
              <a:rPr lang="en-GB" sz="1800" dirty="0"/>
            </a:br>
            <a:endParaRPr lang="en-GB" sz="1800" dirty="0"/>
          </a:p>
        </p:txBody>
      </p:sp>
      <p:sp>
        <p:nvSpPr>
          <p:cNvPr id="4" name="TextBox 3">
            <a:hlinkClick r:id="rId2" action="ppaction://hlinksldjump"/>
          </p:cNvPr>
          <p:cNvSpPr txBox="1"/>
          <p:nvPr/>
        </p:nvSpPr>
        <p:spPr>
          <a:xfrm>
            <a:off x="10788316" y="573825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EXAMPLES</a:t>
            </a:r>
            <a:endParaRPr lang="en-GB" dirty="0"/>
          </a:p>
        </p:txBody>
      </p:sp>
      <p:sp>
        <p:nvSpPr>
          <p:cNvPr id="5" name="TextBox 4"/>
          <p:cNvSpPr txBox="1"/>
          <p:nvPr/>
        </p:nvSpPr>
        <p:spPr>
          <a:xfrm>
            <a:off x="248409" y="902491"/>
            <a:ext cx="11273030" cy="5832366"/>
          </a:xfrm>
          <a:prstGeom prst="rect">
            <a:avLst/>
          </a:prstGeom>
          <a:noFill/>
        </p:spPr>
        <p:txBody>
          <a:bodyPr wrap="square" rtlCol="0">
            <a:spAutoFit/>
          </a:bodyPr>
          <a:lstStyle/>
          <a:p>
            <a:pPr>
              <a:spcBef>
                <a:spcPts val="600"/>
              </a:spcBef>
            </a:pPr>
            <a:r>
              <a:rPr lang="en-GB" b="1" i="1" dirty="0">
                <a:solidFill>
                  <a:schemeClr val="accent1">
                    <a:lumMod val="75000"/>
                  </a:schemeClr>
                </a:solidFill>
                <a:latin typeface="+mj-lt"/>
              </a:rPr>
              <a:t>Definition</a:t>
            </a:r>
            <a:r>
              <a:rPr lang="en-GB" sz="2000" dirty="0">
                <a:latin typeface="+mj-lt"/>
              </a:rPr>
              <a:t> </a:t>
            </a:r>
            <a:r>
              <a:rPr lang="en-GB" sz="2000" i="1" dirty="0">
                <a:solidFill>
                  <a:schemeClr val="accent1">
                    <a:lumMod val="75000"/>
                  </a:schemeClr>
                </a:solidFill>
                <a:latin typeface="+mj-lt"/>
              </a:rPr>
              <a:t>– </a:t>
            </a:r>
            <a:r>
              <a:rPr lang="en-GB" sz="1600" b="1" i="1" dirty="0">
                <a:solidFill>
                  <a:schemeClr val="accent1">
                    <a:lumMod val="75000"/>
                  </a:schemeClr>
                </a:solidFill>
                <a:latin typeface="+mj-lt"/>
              </a:rPr>
              <a:t>Delivery of electricity access by an entity which is part publically and part privately owned or by a mix of publically and privately owned entities or using a combination of public and private </a:t>
            </a:r>
            <a:r>
              <a:rPr lang="en-GB" sz="1600" b="1" i="1" dirty="0" smtClean="0">
                <a:solidFill>
                  <a:schemeClr val="accent1">
                    <a:lumMod val="75000"/>
                  </a:schemeClr>
                </a:solidFill>
                <a:latin typeface="+mj-lt"/>
              </a:rPr>
              <a:t>finance</a:t>
            </a:r>
          </a:p>
          <a:p>
            <a:pPr>
              <a:spcBef>
                <a:spcPts val="600"/>
              </a:spcBef>
            </a:pPr>
            <a:r>
              <a:rPr lang="en-GB" sz="1600" dirty="0" smtClean="0">
                <a:latin typeface="+mj-lt"/>
              </a:rPr>
              <a:t>This </a:t>
            </a:r>
            <a:r>
              <a:rPr lang="en-GB" sz="1600" dirty="0">
                <a:latin typeface="+mj-lt"/>
              </a:rPr>
              <a:t>includes cases where:</a:t>
            </a:r>
            <a:br>
              <a:rPr lang="en-GB" sz="1600" dirty="0">
                <a:latin typeface="+mj-lt"/>
              </a:rPr>
            </a:br>
            <a:r>
              <a:rPr lang="en-GB" sz="1600" dirty="0" smtClean="0">
                <a:latin typeface="+mj-lt"/>
              </a:rPr>
              <a:t>- a </a:t>
            </a:r>
            <a:r>
              <a:rPr lang="en-GB" sz="1600" dirty="0">
                <a:latin typeface="+mj-lt"/>
              </a:rPr>
              <a:t>joint venture has been created between </a:t>
            </a:r>
            <a:r>
              <a:rPr lang="en-GB" sz="1600" dirty="0" smtClean="0">
                <a:latin typeface="+mj-lt"/>
              </a:rPr>
              <a:t>a </a:t>
            </a:r>
            <a:r>
              <a:rPr lang="en-GB" sz="1600" dirty="0">
                <a:latin typeface="+mj-lt"/>
              </a:rPr>
              <a:t>state-owned organisation and a private company to provide </a:t>
            </a:r>
            <a:r>
              <a:rPr lang="en-GB" sz="1600" dirty="0" smtClean="0">
                <a:latin typeface="+mj-lt"/>
              </a:rPr>
              <a:t>electricity</a:t>
            </a:r>
          </a:p>
          <a:p>
            <a:r>
              <a:rPr lang="en-GB" sz="1600" dirty="0" smtClean="0">
                <a:latin typeface="+mj-lt"/>
              </a:rPr>
              <a:t>- one </a:t>
            </a:r>
            <a:r>
              <a:rPr lang="en-GB" sz="1600" dirty="0">
                <a:latin typeface="+mj-lt"/>
              </a:rPr>
              <a:t>or more state-owned organisation fill some of the functions along the market </a:t>
            </a:r>
            <a:r>
              <a:rPr lang="en-GB" sz="1600" dirty="0" smtClean="0">
                <a:latin typeface="+mj-lt"/>
              </a:rPr>
              <a:t>chain</a:t>
            </a:r>
            <a:r>
              <a:rPr lang="en-GB" sz="1600" baseline="30000" dirty="0" smtClean="0">
                <a:latin typeface="+mj-lt"/>
              </a:rPr>
              <a:t>1</a:t>
            </a:r>
            <a:r>
              <a:rPr lang="en-GB" sz="1600" dirty="0" smtClean="0">
                <a:latin typeface="+mj-lt"/>
              </a:rPr>
              <a:t>, </a:t>
            </a:r>
            <a:r>
              <a:rPr lang="en-GB" sz="1600" dirty="0">
                <a:latin typeface="+mj-lt"/>
              </a:rPr>
              <a:t>while others are filled by private businesses</a:t>
            </a:r>
            <a:br>
              <a:rPr lang="en-GB" sz="1600" dirty="0">
                <a:latin typeface="+mj-lt"/>
              </a:rPr>
            </a:br>
            <a:r>
              <a:rPr lang="en-GB" sz="1600" dirty="0" smtClean="0">
                <a:latin typeface="+mj-lt"/>
              </a:rPr>
              <a:t>- electricity </a:t>
            </a:r>
            <a:r>
              <a:rPr lang="en-GB" sz="1600" dirty="0">
                <a:latin typeface="+mj-lt"/>
              </a:rPr>
              <a:t>provision is undertaken by private businesses with public financial support (subsidies, grants, loans </a:t>
            </a:r>
            <a:r>
              <a:rPr lang="en-GB" sz="1600" dirty="0" err="1">
                <a:latin typeface="+mj-lt"/>
              </a:rPr>
              <a:t>etc</a:t>
            </a:r>
            <a:r>
              <a:rPr lang="en-GB" sz="1600" dirty="0">
                <a:latin typeface="+mj-lt"/>
              </a:rPr>
              <a:t>)    </a:t>
            </a:r>
            <a:br>
              <a:rPr lang="en-GB" sz="1600" dirty="0">
                <a:latin typeface="+mj-lt"/>
              </a:rPr>
            </a:br>
            <a:r>
              <a:rPr lang="en-GB" sz="1600" dirty="0">
                <a:latin typeface="+mj-lt"/>
              </a:rPr>
              <a:t/>
            </a:r>
            <a:br>
              <a:rPr lang="en-GB" sz="1600" dirty="0">
                <a:latin typeface="+mj-lt"/>
              </a:rPr>
            </a:br>
            <a:r>
              <a:rPr lang="en-GB" b="1" i="1" dirty="0" smtClean="0">
                <a:solidFill>
                  <a:schemeClr val="accent1">
                    <a:lumMod val="75000"/>
                  </a:schemeClr>
                </a:solidFill>
                <a:latin typeface="+mj-lt"/>
              </a:rPr>
              <a:t>Interactions </a:t>
            </a:r>
            <a:r>
              <a:rPr lang="en-GB" b="1" i="1" dirty="0">
                <a:solidFill>
                  <a:schemeClr val="accent1">
                    <a:lumMod val="75000"/>
                  </a:schemeClr>
                </a:solidFill>
                <a:latin typeface="+mj-lt"/>
              </a:rPr>
              <a:t>with other NEA Categories:</a:t>
            </a:r>
            <a:r>
              <a:rPr lang="en-GB" dirty="0">
                <a:solidFill>
                  <a:schemeClr val="accent1">
                    <a:lumMod val="75000"/>
                  </a:schemeClr>
                </a:solidFill>
                <a:latin typeface="+mj-lt"/>
              </a:rPr>
              <a:t>  </a:t>
            </a:r>
            <a:r>
              <a:rPr lang="en-GB" sz="1600" dirty="0">
                <a:latin typeface="+mj-lt"/>
              </a:rPr>
              <a:t/>
            </a:r>
            <a:br>
              <a:rPr lang="en-GB" sz="1600" dirty="0">
                <a:latin typeface="+mj-lt"/>
              </a:rPr>
            </a:br>
            <a:r>
              <a:rPr lang="en-GB" sz="1600" dirty="0">
                <a:latin typeface="+mj-lt"/>
              </a:rPr>
              <a:t/>
            </a:r>
            <a:br>
              <a:rPr lang="en-GB" sz="1600" dirty="0">
                <a:latin typeface="+mj-lt"/>
              </a:rPr>
            </a:br>
            <a:r>
              <a:rPr lang="en-GB" sz="1600" b="1" i="1" dirty="0">
                <a:solidFill>
                  <a:schemeClr val="accent1">
                    <a:lumMod val="75000"/>
                  </a:schemeClr>
                </a:solidFill>
                <a:latin typeface="+mj-lt"/>
              </a:rPr>
              <a:t>Technologies: </a:t>
            </a:r>
            <a:endParaRPr lang="en-GB" sz="1600" b="1" i="1" dirty="0" smtClean="0">
              <a:solidFill>
                <a:schemeClr val="accent1">
                  <a:lumMod val="75000"/>
                </a:schemeClr>
              </a:solidFill>
              <a:latin typeface="+mj-lt"/>
            </a:endParaRPr>
          </a:p>
          <a:p>
            <a:pPr>
              <a:spcBef>
                <a:spcPts val="600"/>
              </a:spcBef>
            </a:pPr>
            <a:r>
              <a:rPr lang="en-GB" sz="1600" dirty="0" smtClean="0">
                <a:latin typeface="+mj-lt"/>
              </a:rPr>
              <a:t>Public-private </a:t>
            </a:r>
            <a:r>
              <a:rPr lang="en-GB" sz="1600" dirty="0">
                <a:latin typeface="+mj-lt"/>
              </a:rPr>
              <a:t>models for grid systems might include:</a:t>
            </a:r>
          </a:p>
          <a:p>
            <a:pPr marL="285750" lvl="0" indent="-285750">
              <a:buFont typeface="Arial" panose="020B0604020202020204" pitchFamily="34" charset="0"/>
              <a:buChar char="•"/>
            </a:pPr>
            <a:r>
              <a:rPr lang="en-GB" sz="1600" dirty="0" smtClean="0">
                <a:latin typeface="+mj-lt"/>
              </a:rPr>
              <a:t>Publically </a:t>
            </a:r>
            <a:r>
              <a:rPr lang="en-GB" sz="1600" dirty="0">
                <a:latin typeface="+mj-lt"/>
              </a:rPr>
              <a:t>owned generation and transmission combined with privately owned distribution; </a:t>
            </a:r>
            <a:endParaRPr lang="en-GB" sz="1600" dirty="0" smtClean="0">
              <a:latin typeface="+mj-lt"/>
            </a:endParaRPr>
          </a:p>
          <a:p>
            <a:pPr marL="285750" lvl="0" indent="-285750">
              <a:buFont typeface="Arial" panose="020B0604020202020204" pitchFamily="34" charset="0"/>
              <a:buChar char="•"/>
            </a:pPr>
            <a:r>
              <a:rPr lang="en-GB" sz="1600" dirty="0" smtClean="0">
                <a:latin typeface="+mj-lt"/>
              </a:rPr>
              <a:t>Independent </a:t>
            </a:r>
            <a:r>
              <a:rPr lang="en-GB" sz="1600" dirty="0">
                <a:latin typeface="+mj-lt"/>
              </a:rPr>
              <a:t>Power Producers (IPPs) connected to a publically owned transmission/distribution system</a:t>
            </a:r>
            <a:r>
              <a:rPr lang="en-GB" sz="1600" dirty="0" smtClean="0">
                <a:latin typeface="+mj-lt"/>
              </a:rPr>
              <a:t>;</a:t>
            </a:r>
          </a:p>
          <a:p>
            <a:pPr marL="285750" lvl="0" indent="-285750">
              <a:buFont typeface="Arial" panose="020B0604020202020204" pitchFamily="34" charset="0"/>
              <a:buChar char="•"/>
            </a:pPr>
            <a:r>
              <a:rPr lang="en-GB" sz="1600" dirty="0" smtClean="0">
                <a:latin typeface="+mj-lt"/>
              </a:rPr>
              <a:t>A </a:t>
            </a:r>
            <a:r>
              <a:rPr lang="en-GB" sz="1600" dirty="0">
                <a:latin typeface="+mj-lt"/>
              </a:rPr>
              <a:t>privately owned grid system using grants from public sources to connect new users. </a:t>
            </a:r>
            <a:endParaRPr lang="en-GB" sz="1600" dirty="0" smtClean="0">
              <a:latin typeface="+mj-lt"/>
            </a:endParaRPr>
          </a:p>
          <a:p>
            <a:pPr>
              <a:spcBef>
                <a:spcPts val="600"/>
              </a:spcBef>
            </a:pPr>
            <a:r>
              <a:rPr lang="en-GB" sz="1600" dirty="0" smtClean="0">
                <a:latin typeface="+mj-lt"/>
              </a:rPr>
              <a:t>For </a:t>
            </a:r>
            <a:r>
              <a:rPr lang="en-GB" sz="1600" dirty="0">
                <a:latin typeface="+mj-lt"/>
              </a:rPr>
              <a:t>grid connected </a:t>
            </a:r>
            <a:r>
              <a:rPr lang="en-GB" sz="1600" dirty="0" smtClean="0">
                <a:latin typeface="+mj-lt"/>
              </a:rPr>
              <a:t>mini-grids </a:t>
            </a:r>
            <a:r>
              <a:rPr lang="en-GB" sz="1600" dirty="0">
                <a:latin typeface="+mj-lt"/>
              </a:rPr>
              <a:t>and distribution systems:</a:t>
            </a:r>
          </a:p>
          <a:p>
            <a:pPr marL="285750" lvl="0" indent="-285750">
              <a:buFont typeface="Arial" panose="020B0604020202020204" pitchFamily="34" charset="0"/>
              <a:buChar char="•"/>
            </a:pPr>
            <a:r>
              <a:rPr lang="en-GB" sz="1600" dirty="0" smtClean="0">
                <a:latin typeface="+mj-lt"/>
              </a:rPr>
              <a:t>mini-grids </a:t>
            </a:r>
            <a:r>
              <a:rPr lang="en-GB" sz="1600" dirty="0">
                <a:latin typeface="+mj-lt"/>
              </a:rPr>
              <a:t>owned by a private developer connected to the (publically-owned) main grid, and thereby drawing on publically owned generation to meet demand; </a:t>
            </a:r>
            <a:endParaRPr lang="en-GB" sz="1600" dirty="0" smtClean="0">
              <a:latin typeface="+mj-lt"/>
            </a:endParaRPr>
          </a:p>
          <a:p>
            <a:pPr marL="285750" lvl="0" indent="-285750">
              <a:buFont typeface="Arial" panose="020B0604020202020204" pitchFamily="34" charset="0"/>
              <a:buChar char="•"/>
            </a:pPr>
            <a:r>
              <a:rPr lang="en-GB" sz="1600" dirty="0" smtClean="0">
                <a:latin typeface="+mj-lt"/>
              </a:rPr>
              <a:t>A </a:t>
            </a:r>
            <a:r>
              <a:rPr lang="en-GB" sz="1600" dirty="0">
                <a:latin typeface="+mj-lt"/>
              </a:rPr>
              <a:t>private company, or public-private joint venture, taking on operation of a section of the publically-owned grid distribution system</a:t>
            </a:r>
            <a:r>
              <a:rPr lang="en-GB" sz="1600" dirty="0" smtClean="0">
                <a:latin typeface="+mj-lt"/>
              </a:rPr>
              <a:t>;</a:t>
            </a:r>
          </a:p>
          <a:p>
            <a:pPr marL="285750" lvl="0" indent="-285750">
              <a:buFont typeface="Arial" panose="020B0604020202020204" pitchFamily="34" charset="0"/>
              <a:buChar char="•"/>
            </a:pPr>
            <a:r>
              <a:rPr lang="en-GB" sz="1600" dirty="0" smtClean="0">
                <a:latin typeface="+mj-lt"/>
              </a:rPr>
              <a:t>Public </a:t>
            </a:r>
            <a:r>
              <a:rPr lang="en-GB" sz="1600" dirty="0">
                <a:latin typeface="+mj-lt"/>
              </a:rPr>
              <a:t>grants or subsidies supporting development of a privately-owned </a:t>
            </a:r>
            <a:r>
              <a:rPr lang="en-GB" sz="1600" dirty="0" smtClean="0">
                <a:latin typeface="+mj-lt"/>
              </a:rPr>
              <a:t>mini-grid </a:t>
            </a:r>
            <a:r>
              <a:rPr lang="en-GB" sz="1600" dirty="0">
                <a:latin typeface="+mj-lt"/>
              </a:rPr>
              <a:t>or distribution </a:t>
            </a:r>
            <a:r>
              <a:rPr lang="en-GB" sz="1600" dirty="0" smtClean="0">
                <a:latin typeface="+mj-lt"/>
              </a:rPr>
              <a:t>system.</a:t>
            </a:r>
          </a:p>
          <a:p>
            <a:r>
              <a:rPr lang="en-GB" sz="1600" dirty="0" smtClean="0">
                <a:latin typeface="+mj-lt"/>
              </a:rPr>
              <a:t/>
            </a:r>
            <a:br>
              <a:rPr lang="en-GB" sz="1600" dirty="0" smtClean="0">
                <a:latin typeface="+mj-lt"/>
              </a:rPr>
            </a:br>
            <a:r>
              <a:rPr lang="en-GB" sz="1600" dirty="0" smtClean="0">
                <a:latin typeface="+mj-lt"/>
              </a:rPr>
              <a:t/>
            </a:r>
            <a:br>
              <a:rPr lang="en-GB" sz="1600" dirty="0" smtClean="0">
                <a:latin typeface="+mj-lt"/>
              </a:rPr>
            </a:br>
            <a:endParaRPr lang="en-GB" sz="1600" dirty="0">
              <a:latin typeface="+mj-lt"/>
            </a:endParaRPr>
          </a:p>
        </p:txBody>
      </p:sp>
      <p:sp>
        <p:nvSpPr>
          <p:cNvPr id="6" name="TextBox 5"/>
          <p:cNvSpPr txBox="1"/>
          <p:nvPr/>
        </p:nvSpPr>
        <p:spPr>
          <a:xfrm>
            <a:off x="239868" y="6116931"/>
            <a:ext cx="7062951" cy="830997"/>
          </a:xfrm>
          <a:prstGeom prst="rect">
            <a:avLst/>
          </a:prstGeom>
          <a:noFill/>
        </p:spPr>
        <p:txBody>
          <a:bodyPr wrap="square" rtlCol="0">
            <a:spAutoFit/>
          </a:bodyPr>
          <a:lstStyle/>
          <a:p>
            <a:r>
              <a:rPr lang="en-GB" sz="1200" baseline="30000" dirty="0" smtClean="0"/>
              <a:t>1 </a:t>
            </a:r>
            <a:r>
              <a:rPr lang="en-GB" sz="1200" dirty="0" smtClean="0">
                <a:hlinkClick r:id="rId4"/>
              </a:rPr>
              <a:t>https</a:t>
            </a:r>
            <a:r>
              <a:rPr lang="en-GB" sz="1200" dirty="0">
                <a:hlinkClick r:id="rId4"/>
              </a:rPr>
              <a:t>://</a:t>
            </a:r>
            <a:r>
              <a:rPr lang="en-GB" sz="1200" dirty="0" smtClean="0">
                <a:hlinkClick r:id="rId4"/>
              </a:rPr>
              <a:t>policy.practicalaction.org/component/dspace/item/building-energy-access-markets-a-value-chain-analysis-of-key-energy-market-1</a:t>
            </a:r>
            <a:endParaRPr lang="en-GB" sz="1200" dirty="0" smtClean="0"/>
          </a:p>
          <a:p>
            <a:endParaRPr lang="en-GB" sz="1200" dirty="0" smtClean="0"/>
          </a:p>
          <a:p>
            <a:endParaRPr lang="en-GB" sz="1200" dirty="0"/>
          </a:p>
        </p:txBody>
      </p:sp>
      <p:sp>
        <p:nvSpPr>
          <p:cNvPr id="7" name="TextBox 6"/>
          <p:cNvSpPr txBox="1"/>
          <p:nvPr/>
        </p:nvSpPr>
        <p:spPr>
          <a:xfrm>
            <a:off x="10788316" y="6488668"/>
            <a:ext cx="1414075"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8" name="TextBox 7">
            <a:hlinkClick r:id="rId2" action="ppaction://hlinksldjump"/>
          </p:cNvPr>
          <p:cNvSpPr txBox="1"/>
          <p:nvPr/>
        </p:nvSpPr>
        <p:spPr>
          <a:xfrm>
            <a:off x="10788316" y="611933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Tree>
    <p:extLst>
      <p:ext uri="{BB962C8B-B14F-4D97-AF65-F5344CB8AC3E}">
        <p14:creationId xmlns:p14="http://schemas.microsoft.com/office/powerpoint/2010/main" val="304723948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617037" cy="6601807"/>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Public-Private </a:t>
            </a:r>
            <a:r>
              <a:rPr lang="en-GB" sz="4000" b="1" dirty="0">
                <a:solidFill>
                  <a:schemeClr val="accent1">
                    <a:lumMod val="75000"/>
                  </a:schemeClr>
                </a:solidFill>
                <a:latin typeface="+mj-lt"/>
                <a:ea typeface="+mj-ea"/>
                <a:cs typeface="+mj-cs"/>
              </a:rPr>
              <a:t>Partnership Delivery Model  </a:t>
            </a: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rPr>
              <a:t>Technologies:</a:t>
            </a:r>
            <a:r>
              <a:rPr lang="en-GB" sz="1600" b="1" i="1" dirty="0">
                <a:solidFill>
                  <a:schemeClr val="accent1">
                    <a:lumMod val="75000"/>
                  </a:schemeClr>
                </a:solidFill>
              </a:rPr>
              <a:t> </a:t>
            </a:r>
          </a:p>
          <a:p>
            <a:pPr>
              <a:spcBef>
                <a:spcPts val="600"/>
              </a:spcBef>
            </a:pPr>
            <a:r>
              <a:rPr lang="en-GB" sz="1600" dirty="0" smtClean="0">
                <a:latin typeface="+mj-lt"/>
              </a:rPr>
              <a:t>For </a:t>
            </a:r>
            <a:r>
              <a:rPr lang="en-GB" sz="1600" dirty="0">
                <a:latin typeface="+mj-lt"/>
              </a:rPr>
              <a:t>isolated </a:t>
            </a:r>
            <a:r>
              <a:rPr lang="en-GB" sz="1600" dirty="0" smtClean="0">
                <a:latin typeface="+mj-lt"/>
              </a:rPr>
              <a:t>mini-grids</a:t>
            </a:r>
            <a:r>
              <a:rPr lang="en-GB" sz="1600" dirty="0">
                <a:latin typeface="+mj-lt"/>
              </a:rPr>
              <a:t>:</a:t>
            </a:r>
          </a:p>
          <a:p>
            <a:pPr marL="285750" lvl="0" indent="-285750">
              <a:buFont typeface="Arial" panose="020B0604020202020204" pitchFamily="34" charset="0"/>
              <a:buChar char="•"/>
            </a:pPr>
            <a:r>
              <a:rPr lang="en-GB" sz="1600" dirty="0" smtClean="0">
                <a:latin typeface="+mj-lt"/>
              </a:rPr>
              <a:t>mini-grids </a:t>
            </a:r>
            <a:r>
              <a:rPr lang="en-GB" sz="1600" dirty="0">
                <a:latin typeface="+mj-lt"/>
              </a:rPr>
              <a:t>developed on a Build-Own-Operate-Transfer basis (initially owned and operated by a private developer, but transferred to public ownership at the end of a concession period</a:t>
            </a:r>
            <a:r>
              <a:rPr lang="en-GB" sz="1600" dirty="0" smtClean="0">
                <a:latin typeface="+mj-lt"/>
              </a:rPr>
              <a:t>);</a:t>
            </a:r>
          </a:p>
          <a:p>
            <a:pPr marL="285750" lvl="0" indent="-285750">
              <a:buFont typeface="Arial" panose="020B0604020202020204" pitchFamily="34" charset="0"/>
              <a:buChar char="•"/>
            </a:pPr>
            <a:r>
              <a:rPr lang="en-GB" sz="1600" dirty="0" smtClean="0">
                <a:latin typeface="+mj-lt"/>
              </a:rPr>
              <a:t>mini-grids </a:t>
            </a:r>
            <a:r>
              <a:rPr lang="en-GB" sz="1600" dirty="0">
                <a:latin typeface="+mj-lt"/>
              </a:rPr>
              <a:t>built and operated by a public-private joint venture</a:t>
            </a:r>
            <a:r>
              <a:rPr lang="en-GB" sz="1600" dirty="0" smtClean="0">
                <a:latin typeface="+mj-lt"/>
              </a:rPr>
              <a:t>;</a:t>
            </a:r>
          </a:p>
          <a:p>
            <a:pPr marL="285750" lvl="0" indent="-285750">
              <a:buFont typeface="Arial" panose="020B0604020202020204" pitchFamily="34" charset="0"/>
              <a:buChar char="•"/>
            </a:pPr>
            <a:r>
              <a:rPr lang="en-GB" sz="1600" dirty="0" smtClean="0">
                <a:latin typeface="+mj-lt"/>
              </a:rPr>
              <a:t>Public </a:t>
            </a:r>
            <a:r>
              <a:rPr lang="en-GB" sz="1600" dirty="0">
                <a:latin typeface="+mj-lt"/>
              </a:rPr>
              <a:t>grants or subsidies supporting development of a privately-owned </a:t>
            </a:r>
            <a:r>
              <a:rPr lang="en-GB" sz="1600" dirty="0" smtClean="0">
                <a:latin typeface="+mj-lt"/>
              </a:rPr>
              <a:t>mini-grid.</a:t>
            </a:r>
          </a:p>
          <a:p>
            <a:pPr lvl="0"/>
            <a:endParaRPr lang="en-GB" sz="1600" dirty="0">
              <a:latin typeface="+mj-lt"/>
            </a:endParaRPr>
          </a:p>
          <a:p>
            <a:r>
              <a:rPr lang="en-GB" sz="1600" dirty="0">
                <a:latin typeface="+mj-lt"/>
              </a:rPr>
              <a:t>Use of public finance (grants, subsidies and loans) to enhance affordability and support market growth often results in a public-private model for standalone systems, even when there is a purely private-sector chain of manufacturers, importers, distributors and retailers. There could also be benefits in some circumstances from government energy agencies becoming directly involved in the standalone system market, by forming a joint entity to supply systems or by taking on one of the roles along the value chain (</a:t>
            </a:r>
            <a:r>
              <a:rPr lang="en-GB" sz="1600" dirty="0" err="1">
                <a:latin typeface="+mj-lt"/>
              </a:rPr>
              <a:t>eg</a:t>
            </a:r>
            <a:r>
              <a:rPr lang="en-GB" sz="1600" dirty="0">
                <a:latin typeface="+mj-lt"/>
              </a:rPr>
              <a:t> providing a distribution service for all system providers), as a means of supporting market development</a:t>
            </a:r>
            <a:r>
              <a:rPr lang="en-GB" sz="1600" dirty="0" smtClean="0">
                <a:latin typeface="+mj-lt"/>
              </a:rPr>
              <a:t>.</a:t>
            </a:r>
          </a:p>
          <a:p>
            <a:endParaRPr lang="en-GB" sz="16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Legal </a:t>
            </a:r>
            <a:r>
              <a:rPr lang="en-GB" sz="1600" b="1" i="1" dirty="0">
                <a:solidFill>
                  <a:schemeClr val="accent1">
                    <a:lumMod val="75000"/>
                  </a:schemeClr>
                </a:solidFill>
                <a:latin typeface="+mj-lt"/>
                <a:ea typeface="+mj-ea"/>
                <a:cs typeface="+mj-cs"/>
              </a:rPr>
              <a:t>basis</a:t>
            </a:r>
            <a:r>
              <a:rPr lang="en-GB" sz="1600" b="1" i="1" dirty="0" smtClean="0">
                <a:solidFill>
                  <a:schemeClr val="accent1">
                    <a:lumMod val="75000"/>
                  </a:schemeClr>
                </a:solidFill>
                <a:latin typeface="+mj-lt"/>
                <a:ea typeface="+mj-ea"/>
                <a:cs typeface="+mj-cs"/>
              </a:rPr>
              <a:t>: </a:t>
            </a:r>
            <a:r>
              <a:rPr lang="en-GB" sz="1600" dirty="0">
                <a:latin typeface="+mj-lt"/>
              </a:rPr>
              <a:t>Because a public-private model involves private ownership and investment, an explicit legal framework will be required for any form of electrification which involves significant long-term capital investment in order to attract private finance and allow for price regulation to protect users. A concession, which offers protection from competition, will provide the greatest attraction for private financiers. Where no long-term capital investment is involved, as with standalone systems sold directly to users, no legal control (beyond that for any business) may be necessary – however if there is partial public sector ownership, a transparent legal framework </a:t>
            </a:r>
            <a:endParaRPr lang="en-GB" sz="1600" dirty="0" smtClean="0">
              <a:latin typeface="+mj-lt"/>
            </a:endParaRPr>
          </a:p>
          <a:p>
            <a:r>
              <a:rPr lang="en-GB" sz="1600" dirty="0" smtClean="0">
                <a:latin typeface="+mj-lt"/>
              </a:rPr>
              <a:t>may </a:t>
            </a:r>
            <a:r>
              <a:rPr lang="en-GB" sz="1600" dirty="0">
                <a:latin typeface="+mj-lt"/>
              </a:rPr>
              <a:t>be required to convince private market participants that they are not facing unfair competition, and also to ensure that </a:t>
            </a:r>
            <a:endParaRPr lang="en-GB" sz="1600" dirty="0" smtClean="0">
              <a:latin typeface="+mj-lt"/>
            </a:endParaRPr>
          </a:p>
          <a:p>
            <a:r>
              <a:rPr lang="en-GB" sz="1600" dirty="0" smtClean="0">
                <a:latin typeface="+mj-lt"/>
              </a:rPr>
              <a:t>any </a:t>
            </a:r>
            <a:r>
              <a:rPr lang="en-GB" sz="1600" dirty="0">
                <a:latin typeface="+mj-lt"/>
              </a:rPr>
              <a:t>public finance is not being misused. </a:t>
            </a:r>
            <a:r>
              <a:rPr lang="en-GB" sz="1600" b="1" i="1" dirty="0">
                <a:solidFill>
                  <a:schemeClr val="accent1">
                    <a:lumMod val="75000"/>
                  </a:schemeClr>
                </a:solidFill>
                <a:latin typeface="+mj-lt"/>
              </a:rPr>
              <a:t/>
            </a:r>
            <a:br>
              <a:rPr lang="en-GB" sz="1600" b="1" i="1" dirty="0">
                <a:solidFill>
                  <a:schemeClr val="accent1">
                    <a:lumMod val="75000"/>
                  </a:schemeClr>
                </a:solidFill>
                <a:latin typeface="+mj-lt"/>
              </a:rPr>
            </a:br>
            <a:r>
              <a:rPr lang="en-GB" sz="1600" dirty="0"/>
              <a:t/>
            </a:r>
            <a:br>
              <a:rPr lang="en-GB" sz="1600" dirty="0"/>
            </a:br>
            <a:r>
              <a:rPr lang="en-GB" sz="1600" dirty="0" smtClean="0">
                <a:solidFill>
                  <a:srgbClr val="FF0000"/>
                </a:solidFill>
              </a:rPr>
              <a:t> </a:t>
            </a:r>
            <a:r>
              <a:rPr lang="en-GB" sz="1600" dirty="0"/>
              <a:t/>
            </a:r>
            <a:br>
              <a:rPr lang="en-GB" sz="1600" dirty="0"/>
            </a:br>
            <a:endParaRPr lang="en-GB" sz="1600" dirty="0">
              <a:latin typeface="+mj-lt"/>
              <a:ea typeface="+mj-ea"/>
              <a:cs typeface="+mj-cs"/>
            </a:endParaRPr>
          </a:p>
        </p:txBody>
      </p:sp>
      <p:sp>
        <p:nvSpPr>
          <p:cNvPr id="3" name="TextBox 2">
            <a:hlinkClick r:id="rId2" action="ppaction://hlinksldjump"/>
          </p:cNvPr>
          <p:cNvSpPr txBox="1"/>
          <p:nvPr/>
        </p:nvSpPr>
        <p:spPr>
          <a:xfrm>
            <a:off x="10813312"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2" y="5360155"/>
            <a:ext cx="137868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6829534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617037" cy="6032421"/>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Public-Private </a:t>
            </a:r>
            <a:r>
              <a:rPr lang="en-GB" sz="4000" b="1" dirty="0">
                <a:solidFill>
                  <a:schemeClr val="accent1">
                    <a:lumMod val="75000"/>
                  </a:schemeClr>
                </a:solidFill>
                <a:latin typeface="+mj-lt"/>
                <a:ea typeface="+mj-ea"/>
                <a:cs typeface="+mj-cs"/>
              </a:rPr>
              <a:t>Partnership Delivery Model  </a:t>
            </a: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a:t>
            </a:r>
            <a:r>
              <a:rPr lang="en-GB" sz="1600" dirty="0" smtClean="0"/>
              <a:t>: </a:t>
            </a:r>
            <a:r>
              <a:rPr lang="en-GB" sz="1600" dirty="0">
                <a:latin typeface="+mj-lt"/>
              </a:rPr>
              <a:t>Where significant capital investment is involved, a transparent framework for </a:t>
            </a:r>
            <a:r>
              <a:rPr lang="en-GB" sz="1600" dirty="0" smtClean="0">
                <a:latin typeface="+mj-lt"/>
              </a:rPr>
              <a:t>price/tariff </a:t>
            </a:r>
            <a:r>
              <a:rPr lang="en-GB" sz="1600" dirty="0">
                <a:latin typeface="+mj-lt"/>
              </a:rPr>
              <a:t>regulation is likely to be required to attract the private element into any public-private partnership. Tariff regulation will also protect users and provide a means of ensuring that public finance is not being misused or exploited by the private sector. It may also demonstrate to private market participants that they are not facing unfair competition from partially publically-owned market participants. </a:t>
            </a:r>
            <a:r>
              <a:rPr lang="en-GB" sz="1600" dirty="0" smtClean="0">
                <a:latin typeface="+mj-lt"/>
              </a:rPr>
              <a:t/>
            </a:r>
            <a:br>
              <a:rPr lang="en-GB" sz="1600" dirty="0" smtClean="0">
                <a:latin typeface="+mj-lt"/>
              </a:rPr>
            </a:br>
            <a:endParaRPr lang="en-GB" sz="1600" dirty="0">
              <a:latin typeface="+mj-lt"/>
            </a:endParaRPr>
          </a:p>
          <a:p>
            <a:r>
              <a:rPr lang="en-GB" sz="1600" b="1" i="1" dirty="0" smtClean="0">
                <a:solidFill>
                  <a:schemeClr val="accent1">
                    <a:lumMod val="75000"/>
                  </a:schemeClr>
                </a:solidFill>
                <a:latin typeface="+mj-lt"/>
                <a:ea typeface="+mj-ea"/>
                <a:cs typeface="+mj-cs"/>
              </a:rPr>
              <a:t>Finance</a:t>
            </a:r>
            <a:r>
              <a:rPr lang="en-GB" sz="1600" i="1" dirty="0" smtClean="0"/>
              <a:t>: </a:t>
            </a:r>
            <a:r>
              <a:rPr lang="en-GB" sz="1600" dirty="0" smtClean="0">
                <a:latin typeface="+mj-lt"/>
              </a:rPr>
              <a:t>All </a:t>
            </a:r>
            <a:r>
              <a:rPr lang="en-GB" sz="1600" dirty="0">
                <a:latin typeface="+mj-lt"/>
              </a:rPr>
              <a:t>public-private partnerships will involve a combination of private and public finance. Private finance will come through ownership and investment in, and loans to electricity providers. Public finance may come through these routes, but may also be through various forms of grant, subsidy, tax exemption or </a:t>
            </a:r>
            <a:r>
              <a:rPr lang="en-GB" sz="1600" dirty="0" smtClean="0">
                <a:latin typeface="+mj-lt"/>
              </a:rPr>
              <a:t>guarantee. Ultimately </a:t>
            </a:r>
            <a:r>
              <a:rPr lang="en-GB" sz="1600" dirty="0">
                <a:latin typeface="+mj-lt"/>
              </a:rPr>
              <a:t>public-private models, like other forms of electricity provision, will rely on connection </a:t>
            </a:r>
            <a:r>
              <a:rPr lang="en-GB" sz="1600" dirty="0" smtClean="0">
                <a:latin typeface="+mj-lt"/>
              </a:rPr>
              <a:t>and ongoing charges</a:t>
            </a:r>
            <a:r>
              <a:rPr lang="en-GB" sz="1600" dirty="0">
                <a:latin typeface="+mj-lt"/>
              </a:rPr>
              <a:t>, </a:t>
            </a:r>
            <a:r>
              <a:rPr lang="en-GB" sz="1600" dirty="0" smtClean="0">
                <a:latin typeface="+mj-lt"/>
              </a:rPr>
              <a:t>and </a:t>
            </a:r>
            <a:r>
              <a:rPr lang="en-GB" sz="1600" dirty="0">
                <a:latin typeface="+mj-lt"/>
              </a:rPr>
              <a:t>standalone system purchases from users. For multi-user systems (grids and </a:t>
            </a:r>
            <a:r>
              <a:rPr lang="en-GB" sz="1600" dirty="0" smtClean="0">
                <a:latin typeface="+mj-lt"/>
              </a:rPr>
              <a:t>mini-grids</a:t>
            </a:r>
            <a:r>
              <a:rPr lang="en-GB" sz="1600" dirty="0">
                <a:latin typeface="+mj-lt"/>
              </a:rPr>
              <a:t>) there is also likely to be some element of cross-subsidy between users. </a:t>
            </a:r>
            <a:br>
              <a:rPr lang="en-GB" sz="1600" dirty="0">
                <a:latin typeface="+mj-lt"/>
              </a:rPr>
            </a:br>
            <a:endParaRPr lang="en-GB" sz="1600" dirty="0"/>
          </a:p>
          <a:p>
            <a:r>
              <a:rPr lang="en-GB" sz="1600" b="1" i="1" dirty="0">
                <a:solidFill>
                  <a:schemeClr val="accent1">
                    <a:lumMod val="75000"/>
                  </a:schemeClr>
                </a:solidFill>
              </a:rPr>
              <a:t>Non-Financial </a:t>
            </a:r>
            <a:r>
              <a:rPr lang="en-GB" sz="1600" b="1" i="1" dirty="0" smtClean="0">
                <a:solidFill>
                  <a:schemeClr val="accent1">
                    <a:lumMod val="75000"/>
                  </a:schemeClr>
                </a:solidFill>
                <a:latin typeface="+mj-lt"/>
                <a:ea typeface="+mj-ea"/>
                <a:cs typeface="+mj-cs"/>
              </a:rPr>
              <a:t>Interventions</a:t>
            </a:r>
            <a:r>
              <a:rPr lang="en-GB" sz="1600" i="1" dirty="0" smtClean="0"/>
              <a:t>: </a:t>
            </a:r>
            <a:r>
              <a:rPr lang="en-GB" sz="1600" dirty="0">
                <a:latin typeface="+mj-lt"/>
              </a:rPr>
              <a:t>National energy planning is key to establishing the optimum mix of technologies to meet electrification needs across the country, regardless of the delivery model employed. Institutional restructuring may be needed to establish public-private partnerships and capacity building or technical assistance may be required if the key actors lack the capacity to undertake regulatory reform or design arrangements for public financial support.  Awareness raising amongst users and other potential market actors and service providers, as well as training (capacity building) to develop the skilled workforce needed by new energy access businesses can be beneficial alongside financial forms of public support. Public-private partnership may also provide the means to bring in new technology, with the private sector providing the technology know-how while the public sector bears the risk inherent in new technology which private investors may be reluctant to take on. </a:t>
            </a:r>
            <a:br>
              <a:rPr lang="en-GB" sz="1600" dirty="0">
                <a:latin typeface="+mj-lt"/>
              </a:rPr>
            </a:br>
            <a:r>
              <a:rPr lang="en-GB" sz="1600" dirty="0"/>
              <a:t/>
            </a:r>
            <a:br>
              <a:rPr lang="en-GB" sz="1600" dirty="0"/>
            </a:br>
            <a:endParaRPr lang="en-GB" sz="1600" dirty="0">
              <a:latin typeface="+mj-lt"/>
              <a:ea typeface="+mj-ea"/>
              <a:cs typeface="+mj-cs"/>
            </a:endParaRPr>
          </a:p>
        </p:txBody>
      </p:sp>
      <p:sp>
        <p:nvSpPr>
          <p:cNvPr id="3" name="TextBox 2">
            <a:hlinkClick r:id="rId2" action="ppaction://hlinksldjump"/>
          </p:cNvPr>
          <p:cNvSpPr txBox="1"/>
          <p:nvPr/>
        </p:nvSpPr>
        <p:spPr>
          <a:xfrm>
            <a:off x="10813312" y="572264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2" y="5352196"/>
            <a:ext cx="137868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10266246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trommast_stadt_04.jpg"/>
          <p:cNvPicPr>
            <a:picLocks noChangeAspect="1"/>
          </p:cNvPicPr>
          <p:nvPr/>
        </p:nvPicPr>
        <p:blipFill>
          <a:blip r:embed="rId2" cstate="screen"/>
          <a:srcRect/>
          <a:stretch>
            <a:fillRect/>
          </a:stretch>
        </p:blipFill>
        <p:spPr>
          <a:xfrm>
            <a:off x="0" y="4279392"/>
            <a:ext cx="9065361" cy="2455163"/>
          </a:xfrm>
          <a:prstGeom prst="rect">
            <a:avLst/>
          </a:prstGeom>
        </p:spPr>
      </p:pic>
      <p:sp>
        <p:nvSpPr>
          <p:cNvPr id="5" name="Rectangle 4"/>
          <p:cNvSpPr/>
          <p:nvPr/>
        </p:nvSpPr>
        <p:spPr>
          <a:xfrm>
            <a:off x="227255" y="120674"/>
            <a:ext cx="11752119" cy="5047536"/>
          </a:xfrm>
          <a:prstGeom prst="rect">
            <a:avLst/>
          </a:prstGeom>
        </p:spPr>
        <p:txBody>
          <a:bodyPr wrap="square">
            <a:spAutoFit/>
          </a:bodyPr>
          <a:lstStyle/>
          <a:p>
            <a:r>
              <a:rPr lang="en-GB" sz="4000" b="1" dirty="0">
                <a:solidFill>
                  <a:schemeClr val="accent1">
                    <a:lumMod val="75000"/>
                  </a:schemeClr>
                </a:solidFill>
                <a:latin typeface="+mj-lt"/>
                <a:ea typeface="+mj-ea"/>
                <a:cs typeface="+mj-cs"/>
              </a:rPr>
              <a:t>Public-Private Partnership Delivery Model </a:t>
            </a: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a:t>
            </a:r>
            <a:r>
              <a:rPr lang="en-GB" sz="1600" b="1" i="1" dirty="0" smtClean="0">
                <a:solidFill>
                  <a:schemeClr val="accent1">
                    <a:lumMod val="75000"/>
                  </a:schemeClr>
                </a:solidFill>
                <a:latin typeface="+mj-lt"/>
                <a:ea typeface="+mj-ea"/>
                <a:cs typeface="+mj-cs"/>
              </a:rPr>
              <a:t>Disadvantages: </a:t>
            </a:r>
            <a:r>
              <a:rPr lang="en-GB" sz="1600" dirty="0">
                <a:latin typeface="+mj-lt"/>
              </a:rPr>
              <a:t>Public-Private partnerships offer the potential to combine the benefits of both models, with public security being combined with private efficiency, innovation and flexibility. Bringing in private finance can extend the capacity for electricity provision beyond that which the public sector alone can offer, while public financial support can be used to attract private finance and make electricity affordable for users.  </a:t>
            </a:r>
            <a:r>
              <a:rPr lang="en-GB" sz="1600" dirty="0" smtClean="0">
                <a:latin typeface="+mj-lt"/>
              </a:rPr>
              <a:t>Combining </a:t>
            </a:r>
            <a:r>
              <a:rPr lang="en-GB" sz="1600" dirty="0">
                <a:latin typeface="+mj-lt"/>
              </a:rPr>
              <a:t>public and private inputs is not, however, simple. Significant expertise is required to ensure that private investment is attracted while making optimum use of public resources. Moreover the appropriate form of public-private partnership will change as markets develop and levels of electricity access increase – and this must be recognised while at the same time creating regimes which can give the private sector the confidence in the future they require to invest</a:t>
            </a:r>
            <a:r>
              <a:rPr lang="en-GB" sz="1600" dirty="0" smtClean="0">
                <a:latin typeface="+mj-lt"/>
              </a:rPr>
              <a:t>.</a:t>
            </a:r>
            <a:r>
              <a:rPr lang="en-GB" sz="1600" dirty="0">
                <a:latin typeface="+mj-lt"/>
              </a:rPr>
              <a:t/>
            </a:r>
            <a:br>
              <a:rPr lang="en-GB" sz="1600" dirty="0">
                <a:latin typeface="+mj-lt"/>
              </a:rPr>
            </a:br>
            <a:endParaRPr lang="en-GB" sz="1600" b="1" i="1" dirty="0" smtClean="0">
              <a:solidFill>
                <a:schemeClr val="accent1">
                  <a:lumMod val="75000"/>
                </a:schemeClr>
              </a:solidFill>
              <a:latin typeface="+mj-lt"/>
              <a:ea typeface="+mj-ea"/>
              <a:cs typeface="+mj-cs"/>
            </a:endParaRPr>
          </a:p>
          <a:p>
            <a:pPr lvl="0"/>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r>
              <a:rPr lang="en-GB" sz="1600" b="1" i="1" dirty="0" smtClean="0">
                <a:solidFill>
                  <a:schemeClr val="accent1">
                    <a:lumMod val="75000"/>
                  </a:schemeClr>
                </a:solidFill>
                <a:latin typeface="+mj-lt"/>
                <a:ea typeface="+mj-ea"/>
                <a:cs typeface="+mj-cs"/>
              </a:rPr>
              <a:t>:</a:t>
            </a:r>
            <a:r>
              <a:rPr lang="en-GB" sz="1600" b="1" i="1" dirty="0">
                <a:solidFill>
                  <a:schemeClr val="accent1">
                    <a:lumMod val="75000"/>
                  </a:schemeClr>
                </a:solidFill>
              </a:rPr>
              <a:t/>
            </a:r>
            <a:br>
              <a:rPr lang="en-GB" sz="1600" b="1" i="1" dirty="0">
                <a:solidFill>
                  <a:schemeClr val="accent1">
                    <a:lumMod val="75000"/>
                  </a:schemeClr>
                </a:solidFill>
              </a:rPr>
            </a:br>
            <a:r>
              <a:rPr lang="en-GB" sz="1600" b="1" i="1" dirty="0">
                <a:solidFill>
                  <a:schemeClr val="accent1">
                    <a:lumMod val="75000"/>
                  </a:schemeClr>
                </a:solidFill>
              </a:rPr>
              <a:t/>
            </a:r>
            <a:br>
              <a:rPr lang="en-GB" sz="1600" b="1" i="1" dirty="0">
                <a:solidFill>
                  <a:schemeClr val="accent1">
                    <a:lumMod val="75000"/>
                  </a:schemeClr>
                </a:solidFill>
              </a:rPr>
            </a:br>
            <a:r>
              <a:rPr lang="en-GB" sz="1600" dirty="0" smtClean="0">
                <a:latin typeface="+mj-lt"/>
              </a:rPr>
              <a:t>Clean </a:t>
            </a:r>
            <a:r>
              <a:rPr lang="en-GB" sz="1600" dirty="0">
                <a:latin typeface="+mj-lt"/>
              </a:rPr>
              <a:t>Energy Solutions Centre &amp; </a:t>
            </a:r>
            <a:r>
              <a:rPr lang="en-GB" sz="1600" dirty="0" err="1">
                <a:latin typeface="+mj-lt"/>
              </a:rPr>
              <a:t>iied</a:t>
            </a:r>
            <a:r>
              <a:rPr lang="en-GB" sz="1600" dirty="0">
                <a:latin typeface="+mj-lt"/>
              </a:rPr>
              <a:t>. (2015). Policies to Spur Energy </a:t>
            </a:r>
            <a:r>
              <a:rPr lang="en-GB" sz="1600" dirty="0" smtClean="0">
                <a:latin typeface="+mj-lt"/>
              </a:rPr>
              <a:t>Access</a:t>
            </a:r>
          </a:p>
          <a:p>
            <a:pPr lvl="0"/>
            <a:r>
              <a:rPr lang="en-GB" sz="1600" u="sng" dirty="0" smtClean="0">
                <a:latin typeface="+mj-lt"/>
                <a:hlinkClick r:id="rId3"/>
              </a:rPr>
              <a:t>https</a:t>
            </a:r>
            <a:r>
              <a:rPr lang="en-GB" sz="1600" u="sng" dirty="0">
                <a:latin typeface="+mj-lt"/>
                <a:hlinkClick r:id="rId3"/>
              </a:rPr>
              <a:t>://</a:t>
            </a:r>
            <a:r>
              <a:rPr lang="en-GB" sz="1600" u="sng" dirty="0" smtClean="0">
                <a:latin typeface="+mj-lt"/>
                <a:hlinkClick r:id="rId3"/>
              </a:rPr>
              <a:t>cleanenergysolutions.org/resources/policies-spur-energy-access</a:t>
            </a:r>
            <a:endParaRPr lang="en-GB" sz="1600" u="sng" dirty="0" smtClean="0">
              <a:latin typeface="+mj-lt"/>
            </a:endParaRPr>
          </a:p>
          <a:p>
            <a:pPr lvl="0"/>
            <a:endParaRPr lang="en-GB" sz="1600" dirty="0"/>
          </a:p>
          <a:p>
            <a:r>
              <a:rPr lang="en-GB" sz="1600" dirty="0"/>
              <a:t/>
            </a:r>
            <a:br>
              <a:rPr lang="en-GB" sz="1600" dirty="0"/>
            </a:br>
            <a:r>
              <a:rPr lang="en-GB" sz="1600" dirty="0"/>
              <a:t/>
            </a:r>
            <a:br>
              <a:rPr lang="en-GB" sz="1600" dirty="0"/>
            </a:br>
            <a:endParaRPr lang="en-GB" sz="1600" dirty="0"/>
          </a:p>
          <a:p>
            <a:endParaRPr lang="en-GB" sz="1600" dirty="0">
              <a:latin typeface="+mj-lt"/>
              <a:ea typeface="+mj-ea"/>
              <a:cs typeface="+mj-cs"/>
            </a:endParaRPr>
          </a:p>
        </p:txBody>
      </p:sp>
      <p:sp>
        <p:nvSpPr>
          <p:cNvPr id="6" name="TextBox 5">
            <a:hlinkClick r:id="rId4" action="ppaction://hlinksldjump"/>
          </p:cNvPr>
          <p:cNvSpPr txBox="1"/>
          <p:nvPr/>
        </p:nvSpPr>
        <p:spPr>
          <a:xfrm>
            <a:off x="10813312"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7" name="TextBox 6">
            <a:hlinkClick r:id="rId4" action="ppaction://hlinksldjump"/>
          </p:cNvPr>
          <p:cNvSpPr txBox="1"/>
          <p:nvPr/>
        </p:nvSpPr>
        <p:spPr>
          <a:xfrm>
            <a:off x="10813312" y="5363370"/>
            <a:ext cx="138241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863305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525" y="74178"/>
            <a:ext cx="11070771" cy="852983"/>
          </a:xfrm>
        </p:spPr>
        <p:txBody>
          <a:bodyPr>
            <a:normAutofit/>
          </a:bodyPr>
          <a:lstStyle/>
          <a:p>
            <a:r>
              <a:rPr lang="en-GB" b="1" dirty="0" smtClean="0">
                <a:solidFill>
                  <a:schemeClr val="accent1">
                    <a:lumMod val="75000"/>
                  </a:schemeClr>
                </a:solidFill>
              </a:rPr>
              <a:t>National Approach </a:t>
            </a:r>
            <a:r>
              <a:rPr lang="en-GB" b="1" dirty="0">
                <a:solidFill>
                  <a:schemeClr val="accent1">
                    <a:lumMod val="75000"/>
                  </a:schemeClr>
                </a:solidFill>
              </a:rPr>
              <a:t>to </a:t>
            </a:r>
            <a:r>
              <a:rPr lang="en-GB" b="1" dirty="0" smtClean="0">
                <a:solidFill>
                  <a:schemeClr val="accent1">
                    <a:lumMod val="75000"/>
                  </a:schemeClr>
                </a:solidFill>
              </a:rPr>
              <a:t>Electrification - Boundaries:</a:t>
            </a:r>
            <a:endParaRPr lang="en-GB" sz="1800" dirty="0"/>
          </a:p>
        </p:txBody>
      </p:sp>
      <p:sp>
        <p:nvSpPr>
          <p:cNvPr id="3" name="Title 1"/>
          <p:cNvSpPr txBox="1">
            <a:spLocks/>
          </p:cNvSpPr>
          <p:nvPr/>
        </p:nvSpPr>
        <p:spPr>
          <a:xfrm>
            <a:off x="259773" y="854424"/>
            <a:ext cx="11835245" cy="5878885"/>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1800" dirty="0"/>
          </a:p>
        </p:txBody>
      </p:sp>
      <p:sp>
        <p:nvSpPr>
          <p:cNvPr id="4" name="Title 1"/>
          <p:cNvSpPr txBox="1">
            <a:spLocks/>
          </p:cNvSpPr>
          <p:nvPr/>
        </p:nvSpPr>
        <p:spPr>
          <a:xfrm>
            <a:off x="232239" y="1073807"/>
            <a:ext cx="11708124" cy="5784193"/>
          </a:xfrm>
          <a:prstGeom prst="rect">
            <a:avLst/>
          </a:prstGeom>
        </p:spPr>
        <p:txBody>
          <a:bodyPr vert="horz" lIns="91440" tIns="45720" rIns="91440" bIns="45720" rtlCol="0" anchor="t">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588"/>
            <a:r>
              <a:rPr lang="en-GB" sz="2500" dirty="0" smtClean="0">
                <a:solidFill>
                  <a:schemeClr val="accent1">
                    <a:lumMod val="75000"/>
                  </a:schemeClr>
                </a:solidFill>
              </a:rPr>
              <a:t>The purpose of this Option Review Tool is to support analysis of NEA and assist in identifying options and so improving NEA design.  </a:t>
            </a:r>
          </a:p>
          <a:p>
            <a:pPr marL="1588"/>
            <a:endParaRPr lang="en-GB" sz="2500" dirty="0">
              <a:solidFill>
                <a:schemeClr val="accent1">
                  <a:lumMod val="75000"/>
                </a:schemeClr>
              </a:solidFill>
            </a:endParaRPr>
          </a:p>
          <a:p>
            <a:pPr marL="1588"/>
            <a:r>
              <a:rPr lang="en-GB" sz="2500" u="sng" dirty="0" smtClean="0">
                <a:solidFill>
                  <a:schemeClr val="accent1">
                    <a:lumMod val="75000"/>
                  </a:schemeClr>
                </a:solidFill>
              </a:rPr>
              <a:t>A country may have more than one NEA and a critical first step is to set boundaries around the NEA</a:t>
            </a:r>
            <a:r>
              <a:rPr lang="en-GB" sz="2500" dirty="0" smtClean="0">
                <a:solidFill>
                  <a:schemeClr val="accent1">
                    <a:lumMod val="75000"/>
                  </a:schemeClr>
                </a:solidFill>
              </a:rPr>
              <a:t>:</a:t>
            </a:r>
          </a:p>
          <a:p>
            <a:pPr marL="1588"/>
            <a:endParaRPr lang="en-GB" sz="2500" dirty="0" smtClean="0">
              <a:solidFill>
                <a:schemeClr val="accent1">
                  <a:lumMod val="75000"/>
                </a:schemeClr>
              </a:solidFill>
            </a:endParaRPr>
          </a:p>
          <a:p>
            <a:pPr marL="344488" indent="-342900">
              <a:buFont typeface="Arial" panose="020B0604020202020204" pitchFamily="34" charset="0"/>
              <a:buChar char="•"/>
            </a:pPr>
            <a:r>
              <a:rPr lang="en-GB" sz="2500" dirty="0" smtClean="0">
                <a:solidFill>
                  <a:schemeClr val="accent1">
                    <a:lumMod val="75000"/>
                  </a:schemeClr>
                </a:solidFill>
              </a:rPr>
              <a:t>These need to be wide enough to include policies and interventions which interact</a:t>
            </a:r>
          </a:p>
          <a:p>
            <a:pPr marL="344488" indent="-342900">
              <a:buFont typeface="Arial" panose="020B0604020202020204" pitchFamily="34" charset="0"/>
              <a:buChar char="•"/>
            </a:pPr>
            <a:endParaRPr lang="en-GB" sz="2500" dirty="0" smtClean="0">
              <a:solidFill>
                <a:schemeClr val="accent1">
                  <a:lumMod val="75000"/>
                </a:schemeClr>
              </a:solidFill>
            </a:endParaRPr>
          </a:p>
          <a:p>
            <a:pPr marL="344488" indent="-342900">
              <a:buFont typeface="Arial" panose="020B0604020202020204" pitchFamily="34" charset="0"/>
              <a:buChar char="•"/>
            </a:pPr>
            <a:r>
              <a:rPr lang="en-GB" sz="2500" u="sng" dirty="0" smtClean="0">
                <a:solidFill>
                  <a:schemeClr val="accent1">
                    <a:lumMod val="75000"/>
                  </a:schemeClr>
                </a:solidFill>
              </a:rPr>
              <a:t>But</a:t>
            </a:r>
            <a:r>
              <a:rPr lang="en-GB" sz="2500" dirty="0" smtClean="0">
                <a:solidFill>
                  <a:schemeClr val="accent1">
                    <a:lumMod val="75000"/>
                  </a:schemeClr>
                </a:solidFill>
              </a:rPr>
              <a:t> they need to be narrow enough to support meaningful analysis (impossible if every category of NEA activity is included) </a:t>
            </a:r>
          </a:p>
          <a:p>
            <a:pPr marL="344488" indent="-342900">
              <a:buFont typeface="Arial" panose="020B0604020202020204" pitchFamily="34" charset="0"/>
              <a:buChar char="•"/>
            </a:pPr>
            <a:endParaRPr lang="en-GB" sz="2500" dirty="0">
              <a:solidFill>
                <a:schemeClr val="accent1">
                  <a:lumMod val="75000"/>
                </a:schemeClr>
              </a:solidFill>
            </a:endParaRPr>
          </a:p>
          <a:p>
            <a:pPr marL="1588"/>
            <a:r>
              <a:rPr lang="en-GB" sz="2500" dirty="0" smtClean="0">
                <a:solidFill>
                  <a:schemeClr val="accent1">
                    <a:lumMod val="75000"/>
                  </a:schemeClr>
                </a:solidFill>
              </a:rPr>
              <a:t>There are no absolute rules, but some suggestions: </a:t>
            </a:r>
          </a:p>
          <a:p>
            <a:pPr marL="344488" indent="-342900">
              <a:buFont typeface="Arial" panose="020B0604020202020204" pitchFamily="34" charset="0"/>
              <a:buChar char="•"/>
            </a:pPr>
            <a:endParaRPr lang="en-GB" sz="2600" dirty="0" smtClean="0">
              <a:solidFill>
                <a:schemeClr val="accent1">
                  <a:lumMod val="75000"/>
                </a:schemeClr>
              </a:solidFill>
            </a:endParaRPr>
          </a:p>
          <a:p>
            <a:pPr marL="344488" indent="-342900">
              <a:buFont typeface="Arial" panose="020B0604020202020204" pitchFamily="34" charset="0"/>
              <a:buChar char="•"/>
            </a:pPr>
            <a:r>
              <a:rPr lang="en-GB" sz="2600" dirty="0" smtClean="0">
                <a:solidFill>
                  <a:schemeClr val="accent1">
                    <a:lumMod val="75000"/>
                  </a:schemeClr>
                </a:solidFill>
              </a:rPr>
              <a:t>Set time boundaries – Approaches change over time </a:t>
            </a:r>
            <a:endParaRPr lang="en-GB" sz="2600" dirty="0">
              <a:solidFill>
                <a:schemeClr val="accent1">
                  <a:lumMod val="75000"/>
                </a:schemeClr>
              </a:solidFill>
            </a:endParaRPr>
          </a:p>
          <a:p>
            <a:pPr marL="344488" indent="-342900">
              <a:buFont typeface="Arial" panose="020B0604020202020204" pitchFamily="34" charset="0"/>
              <a:buChar char="•"/>
            </a:pPr>
            <a:endParaRPr lang="en-GB" sz="2600" dirty="0" smtClean="0">
              <a:solidFill>
                <a:schemeClr val="accent1">
                  <a:lumMod val="75000"/>
                </a:schemeClr>
              </a:solidFill>
            </a:endParaRPr>
          </a:p>
          <a:p>
            <a:pPr marL="344488" indent="-342900">
              <a:buFont typeface="Arial" panose="020B0604020202020204" pitchFamily="34" charset="0"/>
              <a:buChar char="•"/>
            </a:pPr>
            <a:r>
              <a:rPr lang="en-GB" sz="2600" dirty="0" smtClean="0">
                <a:solidFill>
                  <a:schemeClr val="accent1">
                    <a:lumMod val="75000"/>
                  </a:schemeClr>
                </a:solidFill>
              </a:rPr>
              <a:t>Consider looking at one technology </a:t>
            </a:r>
            <a:r>
              <a:rPr lang="en-GB" sz="2600" u="sng" dirty="0" smtClean="0">
                <a:solidFill>
                  <a:schemeClr val="accent1">
                    <a:lumMod val="75000"/>
                  </a:schemeClr>
                </a:solidFill>
              </a:rPr>
              <a:t>or</a:t>
            </a:r>
            <a:r>
              <a:rPr lang="en-GB" sz="2600" dirty="0" smtClean="0">
                <a:solidFill>
                  <a:schemeClr val="accent1">
                    <a:lumMod val="75000"/>
                  </a:schemeClr>
                </a:solidFill>
              </a:rPr>
              <a:t> one type of </a:t>
            </a:r>
            <a:r>
              <a:rPr lang="en-GB" sz="2600" dirty="0">
                <a:solidFill>
                  <a:schemeClr val="accent1">
                    <a:lumMod val="75000"/>
                  </a:schemeClr>
                </a:solidFill>
              </a:rPr>
              <a:t>delivery </a:t>
            </a:r>
            <a:r>
              <a:rPr lang="en-GB" sz="2600" dirty="0" smtClean="0">
                <a:solidFill>
                  <a:schemeClr val="accent1">
                    <a:lumMod val="75000"/>
                  </a:schemeClr>
                </a:solidFill>
              </a:rPr>
              <a:t>model </a:t>
            </a:r>
            <a:r>
              <a:rPr lang="en-GB" sz="2600" dirty="0">
                <a:solidFill>
                  <a:schemeClr val="accent1">
                    <a:lumMod val="75000"/>
                  </a:schemeClr>
                </a:solidFill>
              </a:rPr>
              <a:t>at a time </a:t>
            </a:r>
            <a:endParaRPr lang="en-GB" sz="2600" dirty="0" smtClean="0">
              <a:solidFill>
                <a:schemeClr val="accent1">
                  <a:lumMod val="75000"/>
                </a:schemeClr>
              </a:solidFill>
            </a:endParaRPr>
          </a:p>
          <a:p>
            <a:pPr marL="344488" indent="-342900">
              <a:buFont typeface="Arial" panose="020B0604020202020204" pitchFamily="34" charset="0"/>
              <a:buChar char="•"/>
            </a:pPr>
            <a:endParaRPr lang="en-GB" sz="2600" dirty="0" smtClean="0">
              <a:solidFill>
                <a:schemeClr val="accent1">
                  <a:lumMod val="75000"/>
                </a:schemeClr>
              </a:solidFill>
            </a:endParaRPr>
          </a:p>
          <a:p>
            <a:pPr marL="344488" indent="-342900">
              <a:buFont typeface="Arial" panose="020B0604020202020204" pitchFamily="34" charset="0"/>
              <a:buChar char="•"/>
            </a:pPr>
            <a:r>
              <a:rPr lang="en-GB" sz="2600" dirty="0" smtClean="0">
                <a:solidFill>
                  <a:schemeClr val="accent1">
                    <a:lumMod val="75000"/>
                  </a:schemeClr>
                </a:solidFill>
              </a:rPr>
              <a:t>Are different approaches most relevant in different areas of the country (</a:t>
            </a:r>
            <a:r>
              <a:rPr lang="en-GB" sz="2600" dirty="0" err="1" smtClean="0">
                <a:solidFill>
                  <a:schemeClr val="accent1">
                    <a:lumMod val="75000"/>
                  </a:schemeClr>
                </a:solidFill>
              </a:rPr>
              <a:t>eg</a:t>
            </a:r>
            <a:r>
              <a:rPr lang="en-GB" sz="2600" dirty="0" smtClean="0">
                <a:solidFill>
                  <a:schemeClr val="accent1">
                    <a:lumMod val="75000"/>
                  </a:schemeClr>
                </a:solidFill>
              </a:rPr>
              <a:t> urban/rural  or regions) or for different user groups (households, SMEs </a:t>
            </a:r>
            <a:r>
              <a:rPr lang="en-GB" sz="2600" dirty="0" err="1" smtClean="0">
                <a:solidFill>
                  <a:schemeClr val="accent1">
                    <a:lumMod val="75000"/>
                  </a:schemeClr>
                </a:solidFill>
              </a:rPr>
              <a:t>etc</a:t>
            </a:r>
            <a:r>
              <a:rPr lang="en-GB" sz="2600" dirty="0" smtClean="0">
                <a:solidFill>
                  <a:schemeClr val="accent1">
                    <a:lumMod val="75000"/>
                  </a:schemeClr>
                </a:solidFill>
              </a:rPr>
              <a:t>)?</a:t>
            </a:r>
          </a:p>
          <a:p>
            <a:pPr marL="344488" indent="-342900">
              <a:buFont typeface="Arial" panose="020B0604020202020204" pitchFamily="34" charset="0"/>
              <a:buChar char="•"/>
            </a:pPr>
            <a:endParaRPr lang="en-GB" sz="2600" dirty="0" smtClean="0">
              <a:solidFill>
                <a:schemeClr val="accent1">
                  <a:lumMod val="75000"/>
                </a:schemeClr>
              </a:solidFill>
            </a:endParaRPr>
          </a:p>
          <a:p>
            <a:pPr marL="344488" indent="-342900">
              <a:buFont typeface="Arial" panose="020B0604020202020204" pitchFamily="34" charset="0"/>
              <a:buChar char="•"/>
            </a:pPr>
            <a:r>
              <a:rPr lang="en-GB" sz="2600" dirty="0" smtClean="0">
                <a:solidFill>
                  <a:schemeClr val="accent1">
                    <a:lumMod val="75000"/>
                  </a:schemeClr>
                </a:solidFill>
              </a:rPr>
              <a:t>Do not split single, coherent, programmes  designed to include multiple categories </a:t>
            </a:r>
          </a:p>
          <a:p>
            <a:pPr marL="344488" indent="-342900">
              <a:buFont typeface="Arial" panose="020B0604020202020204" pitchFamily="34" charset="0"/>
              <a:buChar char="•"/>
            </a:pPr>
            <a:endParaRPr lang="en-GB" sz="2600" dirty="0">
              <a:solidFill>
                <a:schemeClr val="accent1">
                  <a:lumMod val="75000"/>
                </a:schemeClr>
              </a:solidFill>
            </a:endParaRPr>
          </a:p>
          <a:p>
            <a:pPr marL="1588"/>
            <a:r>
              <a:rPr lang="en-GB" sz="2600" dirty="0" smtClean="0">
                <a:solidFill>
                  <a:schemeClr val="accent1">
                    <a:lumMod val="75000"/>
                  </a:schemeClr>
                </a:solidFill>
              </a:rPr>
              <a:t>Set boundaries iteratively – aim to include 1(at most 2) types of technology, delivery  model,                         legal basis and form of tariff regulation - and revise boundaries to optimise the balance between encompassing relevant aspects and ease of analysis.</a:t>
            </a:r>
            <a:endParaRPr lang="en-GB" sz="2600" dirty="0">
              <a:solidFill>
                <a:schemeClr val="accent1">
                  <a:lumMod val="75000"/>
                </a:schemeClr>
              </a:solidFill>
            </a:endParaRPr>
          </a:p>
          <a:p>
            <a:pPr marL="344488" indent="-342900">
              <a:buFont typeface="Arial" panose="020B0604020202020204" pitchFamily="34" charset="0"/>
              <a:buChar char="•"/>
            </a:pPr>
            <a:endParaRPr lang="en-GB" sz="2600" b="1" dirty="0">
              <a:solidFill>
                <a:schemeClr val="accent1">
                  <a:lumMod val="75000"/>
                </a:schemeClr>
              </a:solidFill>
            </a:endParaRPr>
          </a:p>
          <a:p>
            <a:pPr marL="344488" indent="-342900">
              <a:buFont typeface="Arial" panose="020B0604020202020204" pitchFamily="34" charset="0"/>
              <a:buChar char="•"/>
            </a:pPr>
            <a:endParaRPr lang="en-GB" sz="2600" b="1" dirty="0">
              <a:solidFill>
                <a:schemeClr val="accent1">
                  <a:lumMod val="75000"/>
                </a:schemeClr>
              </a:solidFill>
            </a:endParaRPr>
          </a:p>
          <a:p>
            <a:endParaRPr lang="en-GB" sz="1800" dirty="0"/>
          </a:p>
          <a:p>
            <a:endParaRPr lang="en-GB" sz="1800" dirty="0" smtClean="0"/>
          </a:p>
        </p:txBody>
      </p:sp>
      <p:sp>
        <p:nvSpPr>
          <p:cNvPr id="7" name="TextBox 6"/>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8" name="TextBox 7"/>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sp>
        <p:nvSpPr>
          <p:cNvPr id="9" name="TextBox 8">
            <a:hlinkClick r:id="rId4" action="ppaction://hlinksldjump"/>
          </p:cNvPr>
          <p:cNvSpPr txBox="1"/>
          <p:nvPr/>
        </p:nvSpPr>
        <p:spPr>
          <a:xfrm>
            <a:off x="10813312" y="5736548"/>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10" name="TextBox 9">
            <a:hlinkClick r:id="rId4" action="ppaction://hlinksldjump"/>
          </p:cNvPr>
          <p:cNvSpPr txBox="1"/>
          <p:nvPr/>
        </p:nvSpPr>
        <p:spPr>
          <a:xfrm>
            <a:off x="10813312" y="5367216"/>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409703795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inigrid.jpg"/>
          <p:cNvPicPr>
            <a:picLocks noChangeAspect="1"/>
          </p:cNvPicPr>
          <p:nvPr/>
        </p:nvPicPr>
        <p:blipFill>
          <a:blip r:embed="rId2" cstate="screen"/>
          <a:srcRect/>
          <a:stretch>
            <a:fillRect/>
          </a:stretch>
        </p:blipFill>
        <p:spPr>
          <a:xfrm>
            <a:off x="9407347" y="2088085"/>
            <a:ext cx="2784653" cy="2880360"/>
          </a:xfrm>
          <a:prstGeom prst="rect">
            <a:avLst/>
          </a:prstGeom>
        </p:spPr>
      </p:pic>
      <p:sp>
        <p:nvSpPr>
          <p:cNvPr id="3" name="TextBox 2">
            <a:hlinkClick r:id="rId3" action="ppaction://hlinksldjump"/>
          </p:cNvPr>
          <p:cNvSpPr txBox="1"/>
          <p:nvPr/>
        </p:nvSpPr>
        <p:spPr>
          <a:xfrm>
            <a:off x="10798951" y="612912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Rectangle 4"/>
          <p:cNvSpPr/>
          <p:nvPr/>
        </p:nvSpPr>
        <p:spPr>
          <a:xfrm>
            <a:off x="199667" y="118822"/>
            <a:ext cx="11752119" cy="707886"/>
          </a:xfrm>
          <a:prstGeom prst="rect">
            <a:avLst/>
          </a:prstGeom>
        </p:spPr>
        <p:txBody>
          <a:bodyPr wrap="square">
            <a:spAutoFit/>
          </a:bodyPr>
          <a:lstStyle/>
          <a:p>
            <a:r>
              <a:rPr lang="en-GB" sz="4000" b="1" dirty="0">
                <a:solidFill>
                  <a:schemeClr val="accent1">
                    <a:lumMod val="75000"/>
                  </a:schemeClr>
                </a:solidFill>
                <a:latin typeface="+mj-lt"/>
                <a:ea typeface="+mj-ea"/>
                <a:cs typeface="+mj-cs"/>
              </a:rPr>
              <a:t>Public-Private Partnership </a:t>
            </a:r>
            <a:r>
              <a:rPr lang="en-GB" sz="4000" b="1">
                <a:solidFill>
                  <a:schemeClr val="accent1">
                    <a:lumMod val="75000"/>
                  </a:schemeClr>
                </a:solidFill>
                <a:latin typeface="+mj-lt"/>
                <a:ea typeface="+mj-ea"/>
                <a:cs typeface="+mj-cs"/>
              </a:rPr>
              <a:t>Delivery </a:t>
            </a:r>
            <a:r>
              <a:rPr lang="en-GB" sz="4000" b="1" smtClean="0">
                <a:solidFill>
                  <a:schemeClr val="accent1">
                    <a:lumMod val="75000"/>
                  </a:schemeClr>
                </a:solidFill>
                <a:latin typeface="+mj-lt"/>
                <a:ea typeface="+mj-ea"/>
                <a:cs typeface="+mj-cs"/>
              </a:rPr>
              <a:t>Model</a:t>
            </a:r>
            <a:endParaRPr lang="en-GB" sz="1600" dirty="0">
              <a:latin typeface="+mj-lt"/>
              <a:ea typeface="+mj-ea"/>
              <a:cs typeface="+mj-cs"/>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2391420"/>
              </p:ext>
            </p:extLst>
          </p:nvPr>
        </p:nvGraphicFramePr>
        <p:xfrm>
          <a:off x="2558143" y="1053097"/>
          <a:ext cx="6836228" cy="5123871"/>
        </p:xfrm>
        <a:graphic>
          <a:graphicData uri="http://schemas.openxmlformats.org/drawingml/2006/table">
            <a:tbl>
              <a:tblPr/>
              <a:tblGrid>
                <a:gridCol w="4771883">
                  <a:extLst>
                    <a:ext uri="{9D8B030D-6E8A-4147-A177-3AD203B41FA5}">
                      <a16:colId xmlns:a16="http://schemas.microsoft.com/office/drawing/2014/main" val="20000"/>
                    </a:ext>
                  </a:extLst>
                </a:gridCol>
                <a:gridCol w="2064345">
                  <a:extLst>
                    <a:ext uri="{9D8B030D-6E8A-4147-A177-3AD203B41FA5}">
                      <a16:colId xmlns:a16="http://schemas.microsoft.com/office/drawing/2014/main" val="20001"/>
                    </a:ext>
                  </a:extLst>
                </a:gridCol>
              </a:tblGrid>
              <a:tr h="1076442">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Public-Private Partnership</a:t>
                      </a:r>
                    </a:p>
                  </a:txBody>
                  <a:tcPr marL="9141" marR="9141" marT="9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0"/>
                  </a:ext>
                </a:extLst>
              </a:tr>
              <a:tr h="269111">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1"/>
                  </a:ext>
                </a:extLst>
              </a:tr>
              <a:tr h="269111">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2"/>
                  </a:ext>
                </a:extLst>
              </a:tr>
              <a:tr h="269111">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3"/>
                  </a:ext>
                </a:extLst>
              </a:tr>
              <a:tr h="269111">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4"/>
                  </a:ext>
                </a:extLst>
              </a:tr>
              <a:tr h="269111">
                <a:tc>
                  <a:txBody>
                    <a:bodyPr/>
                    <a:lstStyle/>
                    <a:p>
                      <a:pPr algn="l" fontAlgn="b"/>
                      <a:r>
                        <a:rPr lang="en-GB" sz="1600" b="0" i="0" u="none" strike="noStrike" smtClean="0">
                          <a:solidFill>
                            <a:srgbClr val="000000"/>
                          </a:solidFill>
                          <a:effectLst/>
                          <a:latin typeface="Calibri"/>
                        </a:rPr>
                        <a:t>Ethiopia, Solar Market </a:t>
                      </a:r>
                      <a:r>
                        <a:rPr lang="en-GB" sz="1600" b="0" i="0" u="none" strike="noStrike" dirty="0">
                          <a:solidFill>
                            <a:srgbClr val="000000"/>
                          </a:solidFill>
                          <a:effectLst/>
                          <a:latin typeface="Calibri"/>
                        </a:rPr>
                        <a:t>Development</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5"/>
                  </a:ext>
                </a:extLst>
              </a:tr>
              <a:tr h="269111">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6"/>
                  </a:ext>
                </a:extLst>
              </a:tr>
              <a:tr h="269111">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1"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7"/>
                  </a:ext>
                </a:extLst>
              </a:tr>
              <a:tr h="269111">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2"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8"/>
                  </a:ext>
                </a:extLst>
              </a:tr>
              <a:tr h="269111">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3"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09"/>
                  </a:ext>
                </a:extLst>
              </a:tr>
              <a:tr h="269111">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4"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10"/>
                  </a:ext>
                </a:extLst>
              </a:tr>
              <a:tr h="269111">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5"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11"/>
                  </a:ext>
                </a:extLst>
              </a:tr>
              <a:tr h="269111">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6"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12"/>
                  </a:ext>
                </a:extLst>
              </a:tr>
              <a:tr h="269111">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7" action="ppaction://hlinksldjump"/>
                        </a:rPr>
                        <a:t>Go To Example </a:t>
                      </a:r>
                      <a:endParaRPr lang="en-GB" sz="1600" b="0" i="0" u="none" strike="noStrike" dirty="0" smtClean="0">
                        <a:solidFill>
                          <a:srgbClr val="000000"/>
                        </a:solidFill>
                        <a:effectLst/>
                        <a:latin typeface="+mn-lt"/>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13"/>
                  </a:ext>
                </a:extLst>
              </a:tr>
              <a:tr h="269111">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9875">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8"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FF"/>
                    </a:solidFill>
                  </a:tcPr>
                </a:tc>
                <a:extLst>
                  <a:ext uri="{0D108BD9-81ED-4DB2-BD59-A6C34878D82A}">
                    <a16:rowId xmlns:a16="http://schemas.microsoft.com/office/drawing/2014/main" val="10015"/>
                  </a:ext>
                </a:extLst>
              </a:tr>
            </a:tbl>
          </a:graphicData>
        </a:graphic>
      </p:graphicFrame>
      <p:sp>
        <p:nvSpPr>
          <p:cNvPr id="8" name="TextBox 7"/>
          <p:cNvSpPr txBox="1"/>
          <p:nvPr/>
        </p:nvSpPr>
        <p:spPr>
          <a:xfrm>
            <a:off x="10813312" y="6496576"/>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9" action="ppaction://hlinksldjump"/>
              </a:rPr>
              <a:t>PREVIOUS</a:t>
            </a:r>
            <a:endParaRPr lang="en-GB" dirty="0"/>
          </a:p>
        </p:txBody>
      </p:sp>
    </p:spTree>
    <p:extLst>
      <p:ext uri="{BB962C8B-B14F-4D97-AF65-F5344CB8AC3E}">
        <p14:creationId xmlns:p14="http://schemas.microsoft.com/office/powerpoint/2010/main" val="270891483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63" y="227539"/>
            <a:ext cx="11984182" cy="6996222"/>
          </a:xfrm>
        </p:spPr>
        <p:txBody>
          <a:bodyPr anchor="t">
            <a:normAutofit/>
          </a:bodyPr>
          <a:lstStyle/>
          <a:p>
            <a:pPr>
              <a:lnSpc>
                <a:spcPct val="80000"/>
              </a:lnSpc>
            </a:pPr>
            <a:r>
              <a:rPr lang="en-GB" sz="4000" b="1" dirty="0" smtClean="0">
                <a:solidFill>
                  <a:schemeClr val="accent1">
                    <a:lumMod val="75000"/>
                  </a:schemeClr>
                </a:solidFill>
              </a:rPr>
              <a:t>Concession</a:t>
            </a:r>
            <a:r>
              <a:rPr lang="en-GB" dirty="0" smtClean="0"/>
              <a:t/>
            </a:r>
            <a:br>
              <a:rPr lang="en-GB" dirty="0" smtClean="0"/>
            </a:br>
            <a:r>
              <a:rPr lang="en-GB" sz="1200" dirty="0" smtClean="0"/>
              <a:t> </a:t>
            </a:r>
            <a:r>
              <a:rPr lang="en-GB" sz="1800" dirty="0" smtClean="0"/>
              <a:t/>
            </a:r>
            <a:br>
              <a:rPr lang="en-GB" sz="1800" dirty="0" smtClean="0"/>
            </a:br>
            <a:r>
              <a:rPr lang="en-GB" sz="1800" b="1" i="1" dirty="0" smtClean="0">
                <a:solidFill>
                  <a:schemeClr val="accent1">
                    <a:lumMod val="75000"/>
                  </a:schemeClr>
                </a:solidFill>
              </a:rPr>
              <a:t>Definition</a:t>
            </a:r>
            <a:r>
              <a:rPr lang="en-GB" sz="1800" dirty="0" smtClean="0"/>
              <a:t> </a:t>
            </a:r>
            <a:r>
              <a:rPr lang="en-GB" sz="1800" dirty="0">
                <a:solidFill>
                  <a:schemeClr val="accent1">
                    <a:lumMod val="75000"/>
                  </a:schemeClr>
                </a:solidFill>
              </a:rPr>
              <a:t>– </a:t>
            </a:r>
            <a:r>
              <a:rPr lang="en-GB" sz="1800" dirty="0" smtClean="0">
                <a:solidFill>
                  <a:schemeClr val="accent1">
                    <a:lumMod val="75000"/>
                  </a:schemeClr>
                </a:solidFill>
              </a:rPr>
              <a:t> </a:t>
            </a:r>
            <a:r>
              <a:rPr lang="en-GB" sz="1600" b="1" i="1" dirty="0">
                <a:solidFill>
                  <a:schemeClr val="accent1">
                    <a:lumMod val="75000"/>
                  </a:schemeClr>
                </a:solidFill>
              </a:rPr>
              <a:t>An exclusive right (monopoly) granted by government to </a:t>
            </a:r>
            <a:r>
              <a:rPr lang="en-GB" sz="1600" b="1" i="1" dirty="0" smtClean="0">
                <a:solidFill>
                  <a:schemeClr val="accent1">
                    <a:lumMod val="75000"/>
                  </a:schemeClr>
                </a:solidFill>
              </a:rPr>
              <a:t>sell </a:t>
            </a:r>
            <a:r>
              <a:rPr lang="en-GB" sz="1600" b="1" i="1" dirty="0">
                <a:solidFill>
                  <a:schemeClr val="accent1">
                    <a:lumMod val="75000"/>
                  </a:schemeClr>
                </a:solidFill>
              </a:rPr>
              <a:t>electricity or </a:t>
            </a:r>
            <a:r>
              <a:rPr lang="en-GB" sz="1600" b="1" i="1" dirty="0" smtClean="0">
                <a:solidFill>
                  <a:schemeClr val="accent1">
                    <a:lumMod val="75000"/>
                  </a:schemeClr>
                </a:solidFill>
              </a:rPr>
              <a:t>standalone systems</a:t>
            </a:r>
            <a:r>
              <a:rPr lang="en-GB" sz="1600" b="1" i="1" dirty="0">
                <a:solidFill>
                  <a:schemeClr val="accent1">
                    <a:lumMod val="75000"/>
                  </a:schemeClr>
                </a:solidFill>
              </a:rPr>
              <a:t/>
            </a:r>
            <a:br>
              <a:rPr lang="en-GB" sz="1600" b="1" i="1" dirty="0">
                <a:solidFill>
                  <a:schemeClr val="accent1">
                    <a:lumMod val="75000"/>
                  </a:schemeClr>
                </a:solidFill>
              </a:rPr>
            </a:br>
            <a:r>
              <a:rPr lang="en-GB" sz="900" dirty="0" smtClean="0">
                <a:solidFill>
                  <a:schemeClr val="accent1">
                    <a:lumMod val="75000"/>
                  </a:schemeClr>
                </a:solidFill>
              </a:rPr>
              <a:t> </a:t>
            </a:r>
            <a:r>
              <a:rPr lang="en-GB" sz="1800" dirty="0" smtClean="0">
                <a:solidFill>
                  <a:schemeClr val="accent1">
                    <a:lumMod val="75000"/>
                  </a:schemeClr>
                </a:solidFill>
              </a:rPr>
              <a:t/>
            </a:r>
            <a:br>
              <a:rPr lang="en-GB" sz="1800" dirty="0" smtClean="0">
                <a:solidFill>
                  <a:schemeClr val="accent1">
                    <a:lumMod val="75000"/>
                  </a:schemeClr>
                </a:solidFill>
              </a:rPr>
            </a:br>
            <a:r>
              <a:rPr lang="en-GB" sz="1600" dirty="0" smtClean="0"/>
              <a:t>A </a:t>
            </a:r>
            <a:r>
              <a:rPr lang="en-GB" sz="1600" dirty="0"/>
              <a:t>concession may:</a:t>
            </a:r>
            <a:br>
              <a:rPr lang="en-GB" sz="1600" dirty="0"/>
            </a:br>
            <a:r>
              <a:rPr lang="en-GB" sz="1600" dirty="0" smtClean="0"/>
              <a:t>- Cover </a:t>
            </a:r>
            <a:r>
              <a:rPr lang="en-GB" sz="1600" dirty="0"/>
              <a:t>the entire country or a specific </a:t>
            </a:r>
            <a:r>
              <a:rPr lang="en-GB" sz="1600" dirty="0" smtClean="0"/>
              <a:t>area</a:t>
            </a:r>
            <a:r>
              <a:rPr lang="en-GB" sz="1600" dirty="0"/>
              <a:t/>
            </a:r>
            <a:br>
              <a:rPr lang="en-GB" sz="1600" dirty="0"/>
            </a:br>
            <a:r>
              <a:rPr lang="en-GB" sz="1600" dirty="0" smtClean="0"/>
              <a:t>- Be </a:t>
            </a:r>
            <a:r>
              <a:rPr lang="en-GB" sz="1600" dirty="0"/>
              <a:t>time-limited or unlimited</a:t>
            </a:r>
            <a:br>
              <a:rPr lang="en-GB" sz="1600" dirty="0"/>
            </a:br>
            <a:r>
              <a:rPr lang="en-GB" sz="1600" dirty="0" smtClean="0"/>
              <a:t>- Relate </a:t>
            </a:r>
            <a:r>
              <a:rPr lang="en-GB" sz="1600" dirty="0"/>
              <a:t>to one, several, or all means of electricity provision</a:t>
            </a:r>
            <a:br>
              <a:rPr lang="en-GB" sz="1600" dirty="0"/>
            </a:br>
            <a:r>
              <a:rPr lang="en-GB" sz="1600" dirty="0" smtClean="0"/>
              <a:t>Concessions </a:t>
            </a:r>
            <a:r>
              <a:rPr lang="en-GB" sz="1600" dirty="0"/>
              <a:t>are usually granted to attract private investment by guaranteeing the investor protection from competition, or to protect public investment.</a:t>
            </a:r>
            <a:br>
              <a:rPr lang="en-GB" sz="1600" dirty="0"/>
            </a:br>
            <a:r>
              <a:rPr lang="en-GB" sz="1300" dirty="0" smtClean="0"/>
              <a:t> </a:t>
            </a:r>
            <a:r>
              <a:rPr lang="en-GB" sz="1800" dirty="0"/>
              <a:t/>
            </a:r>
            <a:br>
              <a:rPr lang="en-GB" sz="1800" dirty="0"/>
            </a:br>
            <a:r>
              <a:rPr lang="en-GB" sz="1800" b="1" i="1" dirty="0" smtClean="0">
                <a:solidFill>
                  <a:schemeClr val="accent1">
                    <a:lumMod val="75000"/>
                  </a:schemeClr>
                </a:solidFill>
              </a:rPr>
              <a:t>Interactions </a:t>
            </a:r>
            <a:r>
              <a:rPr lang="en-GB" sz="1800" b="1" i="1" dirty="0">
                <a:solidFill>
                  <a:schemeClr val="accent1">
                    <a:lumMod val="75000"/>
                  </a:schemeClr>
                </a:solidFill>
              </a:rPr>
              <a:t>with other NEA Categories:</a:t>
            </a:r>
            <a:r>
              <a:rPr lang="en-GB" sz="1800" dirty="0">
                <a:solidFill>
                  <a:schemeClr val="accent1">
                    <a:lumMod val="75000"/>
                  </a:schemeClr>
                </a:solidFill>
              </a:rPr>
              <a:t>  </a:t>
            </a:r>
            <a:r>
              <a:rPr lang="en-GB" sz="1800" dirty="0"/>
              <a:t/>
            </a:r>
            <a:br>
              <a:rPr lang="en-GB" sz="1800" dirty="0"/>
            </a:br>
            <a:r>
              <a:rPr lang="en-GB" sz="900" dirty="0" smtClean="0"/>
              <a:t> </a:t>
            </a:r>
            <a:r>
              <a:rPr lang="en-GB" sz="1800" dirty="0"/>
              <a:t/>
            </a:r>
            <a:br>
              <a:rPr lang="en-GB" sz="1800" dirty="0"/>
            </a:br>
            <a:r>
              <a:rPr lang="en-GB" sz="1600" b="1" i="1" dirty="0" smtClean="0">
                <a:solidFill>
                  <a:schemeClr val="accent1">
                    <a:lumMod val="75000"/>
                  </a:schemeClr>
                </a:solidFill>
              </a:rPr>
              <a:t>Technologies: </a:t>
            </a:r>
            <a:r>
              <a:rPr lang="en-GB" sz="1600" dirty="0"/>
              <a:t>Grid systems and larger grid-connected </a:t>
            </a:r>
            <a:r>
              <a:rPr lang="en-GB" sz="1600" dirty="0" smtClean="0"/>
              <a:t>mini-grids </a:t>
            </a:r>
            <a:r>
              <a:rPr lang="en-GB" sz="1600" dirty="0"/>
              <a:t>/ distribution systems and isolated </a:t>
            </a:r>
            <a:r>
              <a:rPr lang="en-GB" sz="1600" dirty="0" smtClean="0"/>
              <a:t>mini-grids </a:t>
            </a:r>
            <a:r>
              <a:rPr lang="en-GB" sz="1600" dirty="0"/>
              <a:t>almost always require concessions (because of the substantial investment </a:t>
            </a:r>
            <a:r>
              <a:rPr lang="en-GB" sz="1600" dirty="0" smtClean="0"/>
              <a:t>required). </a:t>
            </a:r>
            <a:r>
              <a:rPr lang="en-GB" sz="1600" dirty="0"/>
              <a:t>As a result, the right to transmit and sell electricity is often reserved to the national grid </a:t>
            </a:r>
            <a:r>
              <a:rPr lang="en-GB" sz="1600" dirty="0" smtClean="0"/>
              <a:t>company and/or mini-grid/distribution </a:t>
            </a:r>
            <a:r>
              <a:rPr lang="en-GB" sz="1600" dirty="0"/>
              <a:t>system </a:t>
            </a:r>
            <a:r>
              <a:rPr lang="en-GB" sz="1600" dirty="0" smtClean="0"/>
              <a:t>operator </a:t>
            </a:r>
            <a:r>
              <a:rPr lang="en-GB" sz="1600" dirty="0"/>
              <a:t>(at least within the area </a:t>
            </a:r>
            <a:r>
              <a:rPr lang="en-GB" sz="1600" dirty="0" smtClean="0"/>
              <a:t>they reach). </a:t>
            </a:r>
            <a:r>
              <a:rPr lang="en-GB" sz="1600" dirty="0"/>
              <a:t>For smaller </a:t>
            </a:r>
            <a:r>
              <a:rPr lang="en-GB" sz="1600" dirty="0" smtClean="0"/>
              <a:t>mini-grids</a:t>
            </a:r>
            <a:r>
              <a:rPr lang="en-GB" sz="1600" dirty="0"/>
              <a:t>, with </a:t>
            </a:r>
            <a:r>
              <a:rPr lang="en-GB" sz="1600" dirty="0" smtClean="0"/>
              <a:t>lower, </a:t>
            </a:r>
            <a:r>
              <a:rPr lang="en-GB" sz="1600" dirty="0"/>
              <a:t>shorter-term capital investment, a </a:t>
            </a:r>
            <a:r>
              <a:rPr lang="en-GB" sz="1600" dirty="0" smtClean="0"/>
              <a:t>license </a:t>
            </a:r>
            <a:r>
              <a:rPr lang="en-GB" sz="1600" dirty="0"/>
              <a:t>(which grants a non-exclusive right to sell electricity) may be seen as more appropriate, and </a:t>
            </a:r>
            <a:r>
              <a:rPr lang="en-GB" sz="1600" dirty="0" smtClean="0"/>
              <a:t>mini-grids </a:t>
            </a:r>
            <a:r>
              <a:rPr lang="en-GB" sz="1600" dirty="0"/>
              <a:t>below a certain size are often unregulated. </a:t>
            </a:r>
            <a:r>
              <a:rPr lang="en-GB" sz="1600" dirty="0" smtClean="0"/>
              <a:t> A </a:t>
            </a:r>
            <a:r>
              <a:rPr lang="en-GB" sz="1600" dirty="0"/>
              <a:t>key question for private </a:t>
            </a:r>
            <a:r>
              <a:rPr lang="en-GB" sz="1600" dirty="0" smtClean="0"/>
              <a:t>mini-grid </a:t>
            </a:r>
            <a:r>
              <a:rPr lang="en-GB" sz="1600" dirty="0"/>
              <a:t>investors will be what happens when the main grid arrives? Grid extension into a </a:t>
            </a:r>
            <a:r>
              <a:rPr lang="en-GB" sz="1600" dirty="0" smtClean="0"/>
              <a:t>mini-grid </a:t>
            </a:r>
            <a:r>
              <a:rPr lang="en-GB" sz="1600" dirty="0"/>
              <a:t>concession area within the concession period may be prohibited, or there may be explicit provision for compensation and transfer of assets to grid ownership. Grid and </a:t>
            </a:r>
            <a:r>
              <a:rPr lang="en-GB" sz="1600" dirty="0" smtClean="0"/>
              <a:t>mini-grid </a:t>
            </a:r>
            <a:r>
              <a:rPr lang="en-GB" sz="1600" dirty="0"/>
              <a:t>concessions thus often interrelate (with each preventing or having explicit provision for </a:t>
            </a:r>
            <a:r>
              <a:rPr lang="en-GB" sz="1600" dirty="0" smtClean="0"/>
              <a:t>extending </a:t>
            </a:r>
            <a:r>
              <a:rPr lang="en-GB" sz="1600" dirty="0"/>
              <a:t>into the other’s area</a:t>
            </a:r>
            <a:r>
              <a:rPr lang="en-GB" sz="1600" dirty="0" smtClean="0"/>
              <a:t>).</a:t>
            </a:r>
            <a:r>
              <a:rPr lang="en-GB" sz="900" dirty="0" smtClean="0"/>
              <a:t/>
            </a:r>
            <a:br>
              <a:rPr lang="en-GB" sz="900" dirty="0" smtClean="0"/>
            </a:br>
            <a:r>
              <a:rPr lang="en-GB" sz="900" dirty="0"/>
              <a:t/>
            </a:r>
            <a:br>
              <a:rPr lang="en-GB" sz="900" dirty="0"/>
            </a:br>
            <a:r>
              <a:rPr lang="en-GB" sz="1600" dirty="0"/>
              <a:t>Concessions are more rarely used for standalone systems. </a:t>
            </a:r>
            <a:r>
              <a:rPr lang="en-GB" sz="1600" dirty="0" smtClean="0"/>
              <a:t> This </a:t>
            </a:r>
            <a:r>
              <a:rPr lang="en-GB" sz="1600" dirty="0"/>
              <a:t>reflects policy-makers’ perception of them as product retailers rather than infrastructure providers, but also that without long-term fixed capital </a:t>
            </a:r>
            <a:r>
              <a:rPr lang="en-GB" sz="1600" dirty="0" smtClean="0"/>
              <a:t>investment </a:t>
            </a:r>
            <a:r>
              <a:rPr lang="en-GB" sz="1600" dirty="0"/>
              <a:t>private companies have not needed the protection of a concession to attract private capital (and would regard it </a:t>
            </a:r>
            <a:r>
              <a:rPr lang="en-GB" sz="1600" dirty="0" smtClean="0"/>
              <a:t>as </a:t>
            </a:r>
            <a:r>
              <a:rPr lang="en-GB" sz="1600" dirty="0"/>
              <a:t>a regulatory burden). Concessions may however be </a:t>
            </a:r>
            <a:r>
              <a:rPr lang="en-GB" sz="1600" dirty="0" smtClean="0"/>
              <a:t>used to </a:t>
            </a:r>
            <a:r>
              <a:rPr lang="en-GB" sz="1600" dirty="0"/>
              <a:t>bring standalone system companies into a market which they might otherwise be unwilling to </a:t>
            </a:r>
            <a:r>
              <a:rPr lang="en-GB" sz="1600" dirty="0" smtClean="0"/>
              <a:t>enter. </a:t>
            </a:r>
            <a:r>
              <a:rPr lang="en-GB" sz="1600" dirty="0"/>
              <a:t>It’s also possible </a:t>
            </a:r>
            <a:r>
              <a:rPr lang="en-GB" sz="1600" dirty="0" smtClean="0"/>
              <a:t>where </a:t>
            </a:r>
            <a:r>
              <a:rPr lang="en-GB" sz="1600" dirty="0"/>
              <a:t>pay-as-you-go </a:t>
            </a:r>
            <a:r>
              <a:rPr lang="en-GB" sz="1600" dirty="0" smtClean="0"/>
              <a:t>arrangements</a:t>
            </a:r>
            <a:br>
              <a:rPr lang="en-GB" sz="1600" dirty="0" smtClean="0"/>
            </a:br>
            <a:r>
              <a:rPr lang="en-GB" sz="1600" dirty="0" smtClean="0"/>
              <a:t>are used, </a:t>
            </a:r>
            <a:r>
              <a:rPr lang="en-GB" sz="1600" dirty="0"/>
              <a:t>where </a:t>
            </a:r>
            <a:r>
              <a:rPr lang="en-GB" sz="1600" dirty="0" smtClean="0"/>
              <a:t>the provider retains </a:t>
            </a:r>
            <a:r>
              <a:rPr lang="en-GB" sz="1600" dirty="0"/>
              <a:t>ownership of the system until the user has bought it through monthly payments, or even </a:t>
            </a:r>
            <a:r>
              <a:rPr lang="en-GB" sz="1600" dirty="0" smtClean="0"/>
              <a:t/>
            </a:r>
            <a:br>
              <a:rPr lang="en-GB" sz="1600" dirty="0" smtClean="0"/>
            </a:br>
            <a:r>
              <a:rPr lang="en-GB" sz="1600" dirty="0" smtClean="0"/>
              <a:t>over </a:t>
            </a:r>
            <a:r>
              <a:rPr lang="en-GB" sz="1600" dirty="0"/>
              <a:t>its full life with the user </a:t>
            </a:r>
            <a:r>
              <a:rPr lang="en-GB" sz="1600" dirty="0" smtClean="0"/>
              <a:t>paying </a:t>
            </a:r>
            <a:r>
              <a:rPr lang="en-GB" sz="1600" dirty="0"/>
              <a:t>for electricity used, a concession arrangement may be appropriate</a:t>
            </a:r>
            <a:r>
              <a:rPr lang="en-GB" sz="1600" dirty="0" smtClean="0"/>
              <a:t>. </a:t>
            </a:r>
            <a:r>
              <a:rPr lang="en-GB" sz="1600" dirty="0"/>
              <a:t>Where grid or </a:t>
            </a:r>
            <a:r>
              <a:rPr lang="en-GB" sz="1600" dirty="0" smtClean="0"/>
              <a:t>mini-grid </a:t>
            </a:r>
            <a:br>
              <a:rPr lang="en-GB" sz="1600" dirty="0" smtClean="0"/>
            </a:br>
            <a:r>
              <a:rPr lang="en-GB" sz="1600" dirty="0" smtClean="0"/>
              <a:t>concessions </a:t>
            </a:r>
            <a:r>
              <a:rPr lang="en-GB" sz="1600" dirty="0"/>
              <a:t>are set up, these rarely forbid </a:t>
            </a:r>
            <a:r>
              <a:rPr lang="en-GB" sz="1600" dirty="0" smtClean="0"/>
              <a:t>sale </a:t>
            </a:r>
            <a:r>
              <a:rPr lang="en-GB" sz="1600" dirty="0"/>
              <a:t>of standalone systems by others, and vice versa, though standalone systems </a:t>
            </a:r>
            <a:r>
              <a:rPr lang="en-GB" sz="1600" dirty="0" smtClean="0"/>
              <a:t/>
            </a:r>
            <a:br>
              <a:rPr lang="en-GB" sz="1600" dirty="0" smtClean="0"/>
            </a:br>
            <a:r>
              <a:rPr lang="en-GB" sz="1600" dirty="0" smtClean="0"/>
              <a:t>may </a:t>
            </a:r>
            <a:r>
              <a:rPr lang="en-GB" sz="1600" dirty="0"/>
              <a:t>be included as one means of providing electricity within an integrated electricity concession encompassing </a:t>
            </a:r>
            <a:r>
              <a:rPr lang="en-GB" sz="1600" dirty="0" smtClean="0"/>
              <a:t>mini-grid </a:t>
            </a:r>
            <a:br>
              <a:rPr lang="en-GB" sz="1600" dirty="0" smtClean="0"/>
            </a:br>
            <a:r>
              <a:rPr lang="en-GB" sz="1600" dirty="0" smtClean="0"/>
              <a:t>and/or </a:t>
            </a:r>
            <a:r>
              <a:rPr lang="en-GB" sz="1600" dirty="0"/>
              <a:t>grid access</a:t>
            </a:r>
            <a:r>
              <a:rPr lang="en-GB" sz="1600" dirty="0" smtClean="0"/>
              <a:t>.</a:t>
            </a:r>
            <a:endParaRPr lang="en-GB" sz="1600" dirty="0"/>
          </a:p>
        </p:txBody>
      </p:sp>
      <p:sp>
        <p:nvSpPr>
          <p:cNvPr id="3" name="TextBox 2">
            <a:hlinkClick r:id="rId2" action="ppaction://hlinksldjump"/>
          </p:cNvPr>
          <p:cNvSpPr txBox="1"/>
          <p:nvPr/>
        </p:nvSpPr>
        <p:spPr>
          <a:xfrm>
            <a:off x="10813312" y="609689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23945" y="5715806"/>
            <a:ext cx="1373217"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304723948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170227" cy="6524863"/>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Concession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Delivery </a:t>
            </a:r>
            <a:r>
              <a:rPr lang="en-GB" sz="1600" b="1" i="1" dirty="0" smtClean="0">
                <a:solidFill>
                  <a:schemeClr val="accent1">
                    <a:lumMod val="75000"/>
                  </a:schemeClr>
                </a:solidFill>
                <a:latin typeface="+mj-lt"/>
                <a:ea typeface="+mj-ea"/>
                <a:cs typeface="+mj-cs"/>
              </a:rPr>
              <a:t>models</a:t>
            </a:r>
            <a:r>
              <a:rPr lang="en-GB" sz="1600" i="1" dirty="0" smtClean="0">
                <a:latin typeface="+mj-lt"/>
              </a:rPr>
              <a:t>: </a:t>
            </a:r>
            <a:r>
              <a:rPr lang="en-GB" sz="1600" dirty="0" smtClean="0">
                <a:latin typeface="+mj-lt"/>
              </a:rPr>
              <a:t>Public </a:t>
            </a:r>
            <a:r>
              <a:rPr lang="en-GB" sz="1600" dirty="0">
                <a:latin typeface="+mj-lt"/>
              </a:rPr>
              <a:t>delivery models are frequently combined with </a:t>
            </a:r>
            <a:r>
              <a:rPr lang="en-GB" sz="1600" dirty="0" smtClean="0">
                <a:latin typeface="+mj-lt"/>
              </a:rPr>
              <a:t>what are effectively concessions</a:t>
            </a:r>
            <a:r>
              <a:rPr lang="en-GB" sz="1600" dirty="0">
                <a:latin typeface="+mj-lt"/>
              </a:rPr>
              <a:t>, though </a:t>
            </a:r>
            <a:r>
              <a:rPr lang="en-GB" sz="1600" dirty="0" smtClean="0">
                <a:latin typeface="+mj-lt"/>
              </a:rPr>
              <a:t>the monopoly may be created by, </a:t>
            </a:r>
            <a:r>
              <a:rPr lang="en-GB" sz="1600" dirty="0">
                <a:latin typeface="+mj-lt"/>
              </a:rPr>
              <a:t>for instance, </a:t>
            </a:r>
            <a:r>
              <a:rPr lang="en-GB" sz="1600" dirty="0" smtClean="0">
                <a:latin typeface="+mj-lt"/>
              </a:rPr>
              <a:t>reserving </a:t>
            </a:r>
            <a:r>
              <a:rPr lang="en-GB" sz="1600" dirty="0">
                <a:latin typeface="+mj-lt"/>
              </a:rPr>
              <a:t>the right to sell electricity to a national utility </a:t>
            </a:r>
            <a:r>
              <a:rPr lang="en-GB" sz="1600" dirty="0" smtClean="0">
                <a:latin typeface="+mj-lt"/>
              </a:rPr>
              <a:t>company, and may not therefore be labelled as a concession. </a:t>
            </a:r>
            <a:r>
              <a:rPr lang="en-GB" sz="1600" dirty="0">
                <a:latin typeface="+mj-lt"/>
              </a:rPr>
              <a:t>Oversight and control may then be through organisational hierarchy rather than any explicit regulatory framework. Concessions are used to attract private participation in private and public-private models and may be the means through which public-private models are established. </a:t>
            </a:r>
            <a:endParaRPr lang="en-GB" sz="1600" dirty="0" smtClean="0">
              <a:latin typeface="+mj-lt"/>
            </a:endParaRPr>
          </a:p>
          <a:p>
            <a:endParaRPr lang="en-GB" sz="1600" b="1" i="1" dirty="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Price/Tariff regulation</a:t>
            </a:r>
            <a:r>
              <a:rPr lang="en-GB" sz="1600" dirty="0" smtClean="0">
                <a:latin typeface="+mj-lt"/>
              </a:rPr>
              <a:t>: </a:t>
            </a:r>
            <a:r>
              <a:rPr lang="en-GB" sz="1600" dirty="0">
                <a:latin typeface="+mj-lt"/>
              </a:rPr>
              <a:t>Where a concession is granted </a:t>
            </a:r>
            <a:r>
              <a:rPr lang="en-GB" sz="1600" dirty="0" smtClean="0">
                <a:latin typeface="+mj-lt"/>
              </a:rPr>
              <a:t>prices </a:t>
            </a:r>
            <a:r>
              <a:rPr lang="en-GB" sz="1600" dirty="0">
                <a:latin typeface="+mj-lt"/>
              </a:rPr>
              <a:t>will almost certainly be regulated both to enable private investors to estimate revenues over the concession period and to protect users and ensure that the concessionaire is not over-exploiting their monopoly position.  This regulation may be through the terms of the concession itself, rather than through a wider framework. </a:t>
            </a:r>
            <a:r>
              <a:rPr lang="en-GB" sz="1600" dirty="0" smtClean="0">
                <a:latin typeface="+mj-lt"/>
              </a:rPr>
              <a:t>Prices  </a:t>
            </a:r>
            <a:r>
              <a:rPr lang="en-GB" sz="1600" dirty="0">
                <a:latin typeface="+mj-lt"/>
              </a:rPr>
              <a:t>may be set on either a uniform or an individual basis</a:t>
            </a:r>
            <a:r>
              <a:rPr lang="en-GB" sz="1600" dirty="0" smtClean="0">
                <a:latin typeface="+mj-lt"/>
              </a:rPr>
              <a:t>.</a:t>
            </a:r>
            <a:br>
              <a:rPr lang="en-GB" sz="1600" dirty="0" smtClean="0">
                <a:latin typeface="+mj-lt"/>
              </a:rPr>
            </a:br>
            <a:endParaRPr lang="en-GB" sz="1600" dirty="0">
              <a:latin typeface="+mj-lt"/>
            </a:endParaRPr>
          </a:p>
          <a:p>
            <a:r>
              <a:rPr lang="en-GB" sz="1600" b="1" i="1" dirty="0" smtClean="0">
                <a:solidFill>
                  <a:schemeClr val="accent1">
                    <a:lumMod val="75000"/>
                  </a:schemeClr>
                </a:solidFill>
                <a:latin typeface="+mj-lt"/>
                <a:ea typeface="+mj-ea"/>
                <a:cs typeface="+mj-cs"/>
              </a:rPr>
              <a:t>Finance</a:t>
            </a:r>
            <a:r>
              <a:rPr lang="en-GB" sz="1600" i="1" dirty="0" smtClean="0">
                <a:latin typeface="+mj-lt"/>
              </a:rPr>
              <a:t>: </a:t>
            </a:r>
            <a:r>
              <a:rPr lang="en-GB" sz="1600" dirty="0">
                <a:latin typeface="+mj-lt"/>
              </a:rPr>
              <a:t>A concession is a means of attracting private finance, by offering the investor higher levels of sales (in the absence of competition) and lower risk in predicting those sales. It may also be used to protect public investment in infrastructure such as grid systems, and as a means of channelling public financial support into electricity provision.</a:t>
            </a:r>
            <a:endParaRPr lang="en-GB" sz="1600" dirty="0" smtClean="0">
              <a:latin typeface="+mj-lt"/>
              <a:ea typeface="+mj-ea"/>
              <a:cs typeface="+mj-cs"/>
            </a:endParaRPr>
          </a:p>
          <a:p>
            <a:endParaRPr lang="en-GB" sz="1600" dirty="0" smtClean="0">
              <a:latin typeface="+mj-lt"/>
            </a:endParaRPr>
          </a:p>
          <a:p>
            <a:r>
              <a:rPr lang="en-GB" sz="1600" b="1" i="1" dirty="0">
                <a:solidFill>
                  <a:schemeClr val="accent1">
                    <a:lumMod val="75000"/>
                  </a:schemeClr>
                </a:solidFill>
                <a:latin typeface="+mj-lt"/>
                <a:ea typeface="+mj-ea"/>
                <a:cs typeface="+mj-cs"/>
              </a:rPr>
              <a:t>Non-Financial Interventions</a:t>
            </a:r>
            <a:r>
              <a:rPr lang="en-GB" sz="1600" i="1" dirty="0" smtClean="0">
                <a:latin typeface="+mj-lt"/>
              </a:rPr>
              <a:t>: </a:t>
            </a:r>
            <a:r>
              <a:rPr lang="en-GB" sz="1600" dirty="0">
                <a:latin typeface="+mj-lt"/>
              </a:rPr>
              <a:t>National energy planning is key to establishing the optimum mix of technologies to meet electrification needs across the country, regardless of the regulatory model employed. Institutional restructuring (</a:t>
            </a:r>
            <a:r>
              <a:rPr lang="en-GB" sz="1600" dirty="0" err="1">
                <a:latin typeface="+mj-lt"/>
              </a:rPr>
              <a:t>eg</a:t>
            </a:r>
            <a:r>
              <a:rPr lang="en-GB" sz="1600" dirty="0">
                <a:latin typeface="+mj-lt"/>
              </a:rPr>
              <a:t> of the national utility company) and regulatory reform may be needed to enable concessions to be established and capacity building or technical assistance may be required if the key actors lack the capacity to undertake this regulatory reform or design concession arrangements.  </a:t>
            </a:r>
            <a:endParaRPr lang="en-GB" sz="1600" dirty="0" smtClean="0">
              <a:latin typeface="+mj-lt"/>
            </a:endParaRPr>
          </a:p>
          <a:p>
            <a:r>
              <a:rPr lang="en-GB" sz="1600" dirty="0" smtClean="0">
                <a:latin typeface="+mj-lt"/>
              </a:rPr>
              <a:t>Awareness raising </a:t>
            </a:r>
            <a:r>
              <a:rPr lang="en-GB" sz="1600" dirty="0">
                <a:latin typeface="+mj-lt"/>
              </a:rPr>
              <a:t>and demand promotion amongst users and service providers, as well as training (capacity building) </a:t>
            </a:r>
            <a:endParaRPr lang="en-GB" sz="1600" dirty="0" smtClean="0">
              <a:latin typeface="+mj-lt"/>
            </a:endParaRPr>
          </a:p>
          <a:p>
            <a:r>
              <a:rPr lang="en-GB" sz="1600" dirty="0" smtClean="0">
                <a:latin typeface="+mj-lt"/>
              </a:rPr>
              <a:t>to </a:t>
            </a:r>
            <a:r>
              <a:rPr lang="en-GB" sz="1600" dirty="0">
                <a:latin typeface="+mj-lt"/>
              </a:rPr>
              <a:t>develop the </a:t>
            </a:r>
            <a:r>
              <a:rPr lang="en-GB" sz="1600" dirty="0" smtClean="0">
                <a:latin typeface="+mj-lt"/>
              </a:rPr>
              <a:t>skilled workforce </a:t>
            </a:r>
            <a:r>
              <a:rPr lang="en-GB" sz="1600" dirty="0">
                <a:latin typeface="+mj-lt"/>
              </a:rPr>
              <a:t>needed by concessionaires can be beneficial alongside financial forms of public support. </a:t>
            </a:r>
          </a:p>
          <a:p>
            <a:endParaRPr lang="en-GB" sz="1600" dirty="0">
              <a:latin typeface="+mj-lt"/>
              <a:ea typeface="+mj-ea"/>
              <a:cs typeface="+mj-cs"/>
            </a:endParaRPr>
          </a:p>
        </p:txBody>
      </p:sp>
      <p:sp>
        <p:nvSpPr>
          <p:cNvPr id="3" name="TextBox 2">
            <a:hlinkClick r:id="rId2" action="ppaction://hlinksldjump"/>
          </p:cNvPr>
          <p:cNvSpPr txBox="1"/>
          <p:nvPr/>
        </p:nvSpPr>
        <p:spPr>
          <a:xfrm>
            <a:off x="10821675" y="5728791"/>
            <a:ext cx="1370325"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2" y="5347705"/>
            <a:ext cx="1357357"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21676" y="6103155"/>
            <a:ext cx="1380716"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68295349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17040"/>
            <a:ext cx="11752119" cy="5224507"/>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Concession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pPr lvl="0">
              <a:lnSpc>
                <a:spcPct val="90000"/>
              </a:lnSpc>
            </a:pPr>
            <a:r>
              <a:rPr lang="en-GB" sz="1600" b="1" i="1" dirty="0" smtClean="0">
                <a:solidFill>
                  <a:schemeClr val="accent1">
                    <a:lumMod val="75000"/>
                  </a:schemeClr>
                </a:solidFill>
                <a:latin typeface="+mj-lt"/>
                <a:ea typeface="+mj-ea"/>
                <a:cs typeface="+mj-cs"/>
              </a:rPr>
              <a:t>Advantages and Disadvantages: </a:t>
            </a:r>
            <a:r>
              <a:rPr lang="en-GB" sz="1600" dirty="0" smtClean="0">
                <a:latin typeface="+mj-lt"/>
              </a:rPr>
              <a:t>The key advantage of a concession is that, by removing the potential for others to sell within the concession area, it allows demand to be captured by a single supplier, giving them economies of scale, and makes it easier to forecast volume of sales and so easier for investors to forecast future revenues (whereas license-based price/tariff regulation only reduces price uncertainty). As well as attracting more private finance this may  reduce required return on investment and hence finance costs, but it also removes the benefits of competition once the concession has been granted and so places heavier demand on regulation to protect users, though potential providers may be required to compete for the concession through a tender process. Concession approaches can be rigid, and require significant capacity within regulatory authorities to design approaches which attract private finance while avoiding over-exploitation of users. Concessions also, by their nature, create boundaries and so push investors towards project finance and thinking by limiting their ability to expand their business beyond pre-set borders or to continue it beyond the end of a concession period. For capital-intensive infrastructure-based means of electrification (grid and mini-grids), however, a concession may just represent recognition of a natural monopoly and the need for explicit arrangements for arrival of the grid, and it is for these that a concession is most likely to be appropriate.</a:t>
            </a:r>
            <a:r>
              <a:rPr lang="en-GB" sz="1100" dirty="0" smtClean="0">
                <a:latin typeface="+mj-lt"/>
                <a:ea typeface="+mj-ea"/>
                <a:cs typeface="+mj-cs"/>
              </a:rPr>
              <a:t/>
            </a:r>
            <a:br>
              <a:rPr lang="en-GB" sz="1100" dirty="0" smtClean="0">
                <a:latin typeface="+mj-lt"/>
                <a:ea typeface="+mj-ea"/>
                <a:cs typeface="+mj-cs"/>
              </a:rPr>
            </a:br>
            <a:r>
              <a:rPr lang="en-GB" sz="1100" dirty="0" smtClean="0">
                <a:latin typeface="+mj-lt"/>
                <a:ea typeface="+mj-ea"/>
                <a:cs typeface="+mj-cs"/>
              </a:rPr>
              <a:t> </a:t>
            </a:r>
            <a:r>
              <a:rPr lang="en-GB" sz="1600" dirty="0" smtClean="0">
                <a:latin typeface="+mj-lt"/>
                <a:ea typeface="+mj-ea"/>
                <a:cs typeface="+mj-cs"/>
              </a:rPr>
              <a:t/>
            </a:r>
            <a:br>
              <a:rPr lang="en-GB" sz="1600" dirty="0" smtClean="0">
                <a:latin typeface="+mj-lt"/>
                <a:ea typeface="+mj-ea"/>
                <a:cs typeface="+mj-cs"/>
              </a:rPr>
            </a:br>
            <a:r>
              <a:rPr lang="en-GB" sz="1600" b="1" i="1" dirty="0" smtClean="0">
                <a:solidFill>
                  <a:schemeClr val="accent1">
                    <a:lumMod val="75000"/>
                  </a:schemeClr>
                </a:solidFill>
                <a:latin typeface="+mj-lt"/>
                <a:ea typeface="+mj-ea"/>
                <a:cs typeface="+mj-cs"/>
              </a:rPr>
              <a:t>Further Information and Guidance:</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 </a:t>
            </a:r>
            <a:r>
              <a:rPr lang="en-GB" sz="1600" dirty="0" smtClean="0">
                <a:latin typeface="+mj-lt"/>
              </a:rPr>
              <a:t>EUEI PDF (2014), Mini-grid Policy Toolkit: Policy and Business Frameworks for Successful Mini-grid Roll-outs </a:t>
            </a:r>
            <a:r>
              <a:rPr lang="en-GB" sz="1600" u="sng" dirty="0" smtClean="0">
                <a:latin typeface="+mj-lt"/>
                <a:hlinkClick r:id="rId2"/>
              </a:rPr>
              <a:t>http://www.euei-pdf.org/sites/default/files/field_publication_file/RECP_mini-grid_Policy_Toolkit_1pageview_%28pdf%2C_17.6MB%2C_EN_0.pdf</a:t>
            </a:r>
            <a:endParaRPr lang="en-GB" sz="1600" dirty="0" smtClean="0">
              <a:latin typeface="+mj-lt"/>
            </a:endParaRPr>
          </a:p>
          <a:p>
            <a:pPr lvl="0">
              <a:lnSpc>
                <a:spcPct val="90000"/>
              </a:lnSpc>
            </a:pPr>
            <a:r>
              <a:rPr lang="en-GB" sz="1600" dirty="0" smtClean="0">
                <a:latin typeface="+mj-lt"/>
              </a:rPr>
              <a:t>- IRENA (2016), Policies and regulations to support renewable energy mini-grid development through private sector involvement </a:t>
            </a:r>
            <a:r>
              <a:rPr lang="en-GB" sz="1600" u="sng" dirty="0" smtClean="0">
                <a:latin typeface="+mj-lt"/>
                <a:hlinkClick r:id="rId3"/>
              </a:rPr>
              <a:t>http://www.irena.org/DocumentDownloads/Publications/IRENA_Policies_Regulations_mini-grids_2016.pdf</a:t>
            </a:r>
            <a:endParaRPr lang="en-GB" sz="1600" dirty="0" smtClean="0">
              <a:latin typeface="+mj-lt"/>
            </a:endParaRPr>
          </a:p>
          <a:p>
            <a:pPr lvl="0">
              <a:lnSpc>
                <a:spcPct val="90000"/>
              </a:lnSpc>
            </a:pPr>
            <a:r>
              <a:rPr lang="en-GB" sz="1600" dirty="0" smtClean="0">
                <a:latin typeface="+mj-lt"/>
              </a:rPr>
              <a:t>- Senegal. </a:t>
            </a:r>
            <a:r>
              <a:rPr lang="en-GB" sz="1600" dirty="0" err="1" smtClean="0">
                <a:latin typeface="+mj-lt"/>
              </a:rPr>
              <a:t>Agence</a:t>
            </a:r>
            <a:r>
              <a:rPr lang="en-GB" sz="1600" dirty="0" smtClean="0">
                <a:latin typeface="+mj-lt"/>
              </a:rPr>
              <a:t> </a:t>
            </a:r>
            <a:r>
              <a:rPr lang="en-GB" sz="1600" dirty="0" err="1" smtClean="0">
                <a:latin typeface="+mj-lt"/>
              </a:rPr>
              <a:t>Senegalaise</a:t>
            </a:r>
            <a:r>
              <a:rPr lang="en-GB" sz="1600" dirty="0" smtClean="0">
                <a:latin typeface="+mj-lt"/>
              </a:rPr>
              <a:t> </a:t>
            </a:r>
            <a:r>
              <a:rPr lang="en-GB" sz="1600" dirty="0" err="1" smtClean="0">
                <a:latin typeface="+mj-lt"/>
              </a:rPr>
              <a:t>d’Electrification</a:t>
            </a:r>
            <a:r>
              <a:rPr lang="en-GB" sz="1600" dirty="0" smtClean="0">
                <a:latin typeface="+mj-lt"/>
              </a:rPr>
              <a:t> </a:t>
            </a:r>
            <a:r>
              <a:rPr lang="en-GB" sz="1600" dirty="0" err="1" smtClean="0">
                <a:latin typeface="+mj-lt"/>
              </a:rPr>
              <a:t>Rurale</a:t>
            </a:r>
            <a:r>
              <a:rPr lang="en-GB" sz="1600" dirty="0" smtClean="0">
                <a:latin typeface="+mj-lt"/>
              </a:rPr>
              <a:t> (2009), Concession </a:t>
            </a:r>
            <a:r>
              <a:rPr lang="en-GB" sz="1600" dirty="0" err="1" smtClean="0">
                <a:latin typeface="+mj-lt"/>
              </a:rPr>
              <a:t>d’Electrification</a:t>
            </a:r>
            <a:r>
              <a:rPr lang="en-GB" sz="1600" dirty="0" smtClean="0">
                <a:latin typeface="+mj-lt"/>
              </a:rPr>
              <a:t> </a:t>
            </a:r>
            <a:r>
              <a:rPr lang="en-GB" sz="1600" dirty="0" err="1" smtClean="0">
                <a:latin typeface="+mj-lt"/>
              </a:rPr>
              <a:t>Rurale</a:t>
            </a:r>
            <a:r>
              <a:rPr lang="en-GB" sz="1600" dirty="0" smtClean="0">
                <a:latin typeface="+mj-lt"/>
              </a:rPr>
              <a:t> au Senegal, The Africa Electrification Initiative (AEI) Workshop, Maputo, Mozambique 9-12 </a:t>
            </a:r>
            <a:r>
              <a:rPr lang="en-GB" sz="1600" dirty="0" err="1" smtClean="0">
                <a:latin typeface="+mj-lt"/>
              </a:rPr>
              <a:t>Juin</a:t>
            </a:r>
            <a:r>
              <a:rPr lang="en-GB" sz="1600" dirty="0" smtClean="0">
                <a:latin typeface="+mj-lt"/>
              </a:rPr>
              <a:t> 2009. </a:t>
            </a:r>
            <a:r>
              <a:rPr lang="en-GB" sz="1600" u="sng" dirty="0" smtClean="0">
                <a:latin typeface="+mj-lt"/>
                <a:hlinkClick r:id="rId4"/>
              </a:rPr>
              <a:t>http://siteresources.worldbank.org/EXTAFRREGTOPENERGY/Resources/717305-1264695610003/6743444-1268073657582/15.4.Senegal.pdf</a:t>
            </a:r>
            <a:endParaRPr lang="en-GB" sz="1600" dirty="0">
              <a:latin typeface="+mj-lt"/>
              <a:ea typeface="+mj-ea"/>
              <a:cs typeface="+mj-cs"/>
            </a:endParaRPr>
          </a:p>
        </p:txBody>
      </p:sp>
      <p:sp>
        <p:nvSpPr>
          <p:cNvPr id="6" name="TextBox 5">
            <a:hlinkClick r:id="rId5" action="ppaction://hlinksldjump"/>
          </p:cNvPr>
          <p:cNvSpPr txBox="1"/>
          <p:nvPr/>
        </p:nvSpPr>
        <p:spPr>
          <a:xfrm>
            <a:off x="10806009" y="572264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7" name="TextBox 6">
            <a:hlinkClick r:id="rId5" action="ppaction://hlinksldjump"/>
          </p:cNvPr>
          <p:cNvSpPr txBox="1"/>
          <p:nvPr/>
        </p:nvSpPr>
        <p:spPr>
          <a:xfrm>
            <a:off x="10806010" y="5326007"/>
            <a:ext cx="1380520"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7" action="ppaction://hlinksldjump"/>
              </a:rPr>
              <a:t>NEXT</a:t>
            </a:r>
            <a:endParaRPr lang="en-GB" b="1" dirty="0"/>
          </a:p>
        </p:txBody>
      </p:sp>
      <p:sp>
        <p:nvSpPr>
          <p:cNvPr id="9" name="TextBox 8"/>
          <p:cNvSpPr txBox="1"/>
          <p:nvPr/>
        </p:nvSpPr>
        <p:spPr>
          <a:xfrm>
            <a:off x="10802921"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sp>
        <p:nvSpPr>
          <p:cNvPr id="11" name="TextBox 10"/>
          <p:cNvSpPr txBox="1"/>
          <p:nvPr/>
        </p:nvSpPr>
        <p:spPr>
          <a:xfrm>
            <a:off x="248456" y="5210867"/>
            <a:ext cx="10260422" cy="1449628"/>
          </a:xfrm>
          <a:prstGeom prst="rect">
            <a:avLst/>
          </a:prstGeom>
          <a:noFill/>
        </p:spPr>
        <p:txBody>
          <a:bodyPr wrap="square" rtlCol="0">
            <a:spAutoFit/>
          </a:bodyPr>
          <a:lstStyle/>
          <a:p>
            <a:pPr>
              <a:lnSpc>
                <a:spcPct val="90000"/>
              </a:lnSpc>
            </a:pPr>
            <a:r>
              <a:rPr lang="en-GB" sz="1600" dirty="0" smtClean="0">
                <a:latin typeface="+mj-lt"/>
              </a:rPr>
              <a:t>- World </a:t>
            </a:r>
            <a:r>
              <a:rPr lang="en-GB" sz="1600" dirty="0">
                <a:latin typeface="+mj-lt"/>
              </a:rPr>
              <a:t>Bank, (2000), Regulatory Approaches to Rural Electrification and Renewable Energy: Case Studies from Six Developing Countries </a:t>
            </a:r>
            <a:r>
              <a:rPr lang="en-GB" sz="1600" u="sng" dirty="0">
                <a:latin typeface="+mj-lt"/>
                <a:hlinkClick r:id="rId9"/>
              </a:rPr>
              <a:t>http://www.martinot.info/Martinot_Reiche_WB.pdf</a:t>
            </a:r>
            <a:endParaRPr lang="en-GB" sz="1600" dirty="0">
              <a:latin typeface="+mj-lt"/>
            </a:endParaRPr>
          </a:p>
          <a:p>
            <a:pPr lvl="0">
              <a:lnSpc>
                <a:spcPct val="90000"/>
              </a:lnSpc>
            </a:pPr>
            <a:r>
              <a:rPr lang="en-GB" sz="1600" dirty="0" smtClean="0">
                <a:latin typeface="+mj-lt"/>
              </a:rPr>
              <a:t>- Senegal</a:t>
            </a:r>
            <a:r>
              <a:rPr lang="en-GB" sz="1600" dirty="0">
                <a:latin typeface="+mj-lt"/>
              </a:rPr>
              <a:t>. OBA (2007), OBA in Senegal – Designing Technology-Neutral Concessions for Rural Electrification </a:t>
            </a:r>
            <a:r>
              <a:rPr lang="en-GB" sz="1600" u="sng" dirty="0">
                <a:latin typeface="+mj-lt"/>
                <a:hlinkClick r:id="rId10"/>
              </a:rPr>
              <a:t>https://openknowledge.worldbank.org/bitstream/handle/10986/11034/396090SN0OBApp1140Electric01PUBLIC1.pdf?sequence=1&amp;isAllowed=y</a:t>
            </a:r>
            <a:endParaRPr lang="en-GB" sz="1600" dirty="0">
              <a:latin typeface="+mj-lt"/>
            </a:endParaRPr>
          </a:p>
          <a:p>
            <a:pPr>
              <a:lnSpc>
                <a:spcPct val="90000"/>
              </a:lnSpc>
            </a:pPr>
            <a:endParaRPr lang="en-GB" dirty="0"/>
          </a:p>
        </p:txBody>
      </p:sp>
    </p:spTree>
    <p:extLst>
      <p:ext uri="{BB962C8B-B14F-4D97-AF65-F5344CB8AC3E}">
        <p14:creationId xmlns:p14="http://schemas.microsoft.com/office/powerpoint/2010/main" val="86330592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05.jpg"/>
          <p:cNvPicPr>
            <a:picLocks noChangeAspect="1"/>
          </p:cNvPicPr>
          <p:nvPr/>
        </p:nvPicPr>
        <p:blipFill>
          <a:blip r:embed="rId2" cstate="screen"/>
          <a:srcRect/>
          <a:stretch>
            <a:fillRect/>
          </a:stretch>
        </p:blipFill>
        <p:spPr>
          <a:xfrm flipH="1">
            <a:off x="9243646" y="1629918"/>
            <a:ext cx="2508328" cy="3598164"/>
          </a:xfrm>
          <a:prstGeom prst="rect">
            <a:avLst/>
          </a:prstGeom>
        </p:spPr>
      </p:pic>
      <p:sp>
        <p:nvSpPr>
          <p:cNvPr id="3" name="TextBox 2">
            <a:hlinkClick r:id="rId3" action="ppaction://hlinksldjump"/>
          </p:cNvPr>
          <p:cNvSpPr txBox="1"/>
          <p:nvPr/>
        </p:nvSpPr>
        <p:spPr>
          <a:xfrm>
            <a:off x="10813312" y="611332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Rectangle 4"/>
          <p:cNvSpPr/>
          <p:nvPr/>
        </p:nvSpPr>
        <p:spPr>
          <a:xfrm>
            <a:off x="219940" y="120670"/>
            <a:ext cx="11752119" cy="707886"/>
          </a:xfrm>
          <a:prstGeom prst="rect">
            <a:avLst/>
          </a:prstGeom>
        </p:spPr>
        <p:txBody>
          <a:bodyPr wrap="square">
            <a:spAutoFit/>
          </a:bodyPr>
          <a:lstStyle/>
          <a:p>
            <a:r>
              <a:rPr lang="en-GB" sz="4000" b="1" smtClean="0">
                <a:solidFill>
                  <a:schemeClr val="accent1">
                    <a:lumMod val="75000"/>
                  </a:schemeClr>
                </a:solidFill>
                <a:latin typeface="+mj-lt"/>
                <a:ea typeface="+mj-ea"/>
                <a:cs typeface="+mj-cs"/>
              </a:rPr>
              <a:t>Concession</a:t>
            </a:r>
            <a:endParaRPr lang="en-GB" sz="1600" dirty="0">
              <a:latin typeface="+mj-lt"/>
              <a:ea typeface="+mj-ea"/>
              <a:cs typeface="+mj-cs"/>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692304993"/>
              </p:ext>
            </p:extLst>
          </p:nvPr>
        </p:nvGraphicFramePr>
        <p:xfrm>
          <a:off x="2667000" y="1053096"/>
          <a:ext cx="6574971" cy="5123870"/>
        </p:xfrm>
        <a:graphic>
          <a:graphicData uri="http://schemas.openxmlformats.org/drawingml/2006/table">
            <a:tbl>
              <a:tblPr/>
              <a:tblGrid>
                <a:gridCol w="4685373">
                  <a:extLst>
                    <a:ext uri="{9D8B030D-6E8A-4147-A177-3AD203B41FA5}">
                      <a16:colId xmlns:a16="http://schemas.microsoft.com/office/drawing/2014/main" val="20000"/>
                    </a:ext>
                  </a:extLst>
                </a:gridCol>
                <a:gridCol w="1889598">
                  <a:extLst>
                    <a:ext uri="{9D8B030D-6E8A-4147-A177-3AD203B41FA5}">
                      <a16:colId xmlns:a16="http://schemas.microsoft.com/office/drawing/2014/main" val="20001"/>
                    </a:ext>
                  </a:extLst>
                </a:gridCol>
              </a:tblGrid>
              <a:tr h="1076441">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Concession</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00"/>
                  </a:ext>
                </a:extLst>
              </a:tr>
              <a:tr h="269111">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01"/>
                  </a:ext>
                </a:extLst>
              </a:tr>
              <a:tr h="269111">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02"/>
                  </a:ext>
                </a:extLst>
              </a:tr>
              <a:tr h="269111">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9111">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04"/>
                  </a:ext>
                </a:extLst>
              </a:tr>
              <a:tr h="269111">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9111">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9111">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07"/>
                  </a:ext>
                </a:extLst>
              </a:tr>
              <a:tr h="269111">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9111">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09"/>
                  </a:ext>
                </a:extLst>
              </a:tr>
              <a:tr h="269111">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10"/>
                  </a:ext>
                </a:extLst>
              </a:tr>
              <a:tr h="269111">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9111">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1"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12"/>
                  </a:ext>
                </a:extLst>
              </a:tr>
              <a:tr h="269111">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69111">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2"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14"/>
                  </a:ext>
                </a:extLst>
              </a:tr>
              <a:tr h="279875">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3"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9000"/>
                    </a:solidFill>
                  </a:tcPr>
                </a:tc>
                <a:extLst>
                  <a:ext uri="{0D108BD9-81ED-4DB2-BD59-A6C34878D82A}">
                    <a16:rowId xmlns:a16="http://schemas.microsoft.com/office/drawing/2014/main" val="10015"/>
                  </a:ext>
                </a:extLst>
              </a:tr>
            </a:tbl>
          </a:graphicData>
        </a:graphic>
      </p:graphicFrame>
      <p:sp>
        <p:nvSpPr>
          <p:cNvPr id="9" name="TextBox 8"/>
          <p:cNvSpPr txBox="1"/>
          <p:nvPr/>
        </p:nvSpPr>
        <p:spPr>
          <a:xfrm>
            <a:off x="10813312" y="6485943"/>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4" action="ppaction://hlinksldjump"/>
              </a:rPr>
              <a:t>PREVIOUS</a:t>
            </a:r>
            <a:endParaRPr lang="en-GB" dirty="0"/>
          </a:p>
        </p:txBody>
      </p:sp>
    </p:spTree>
    <p:extLst>
      <p:ext uri="{BB962C8B-B14F-4D97-AF65-F5344CB8AC3E}">
        <p14:creationId xmlns:p14="http://schemas.microsoft.com/office/powerpoint/2010/main" val="165275097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142" y="-214828"/>
            <a:ext cx="11859491" cy="7221684"/>
          </a:xfrm>
        </p:spPr>
        <p:txBody>
          <a:bodyPr>
            <a:normAutofit fontScale="90000"/>
          </a:bodyPr>
          <a:lstStyle/>
          <a:p>
            <a:r>
              <a:rPr lang="en-GB" b="1" dirty="0" smtClean="0">
                <a:solidFill>
                  <a:schemeClr val="accent1">
                    <a:lumMod val="75000"/>
                  </a:schemeClr>
                </a:solidFill>
              </a:rPr>
              <a:t>License:</a:t>
            </a:r>
            <a:r>
              <a:rPr lang="en-GB" dirty="0" smtClean="0"/>
              <a:t/>
            </a:r>
            <a:br>
              <a:rPr lang="en-GB" dirty="0" smtClean="0"/>
            </a:br>
            <a:r>
              <a:rPr lang="en-GB" sz="1800" dirty="0" smtClean="0"/>
              <a:t> </a:t>
            </a:r>
            <a:br>
              <a:rPr lang="en-GB" sz="1800" dirty="0" smtClean="0"/>
            </a:br>
            <a:r>
              <a:rPr lang="en-GB" sz="2000" b="1" i="1" dirty="0" smtClean="0">
                <a:solidFill>
                  <a:schemeClr val="accent1">
                    <a:lumMod val="75000"/>
                  </a:schemeClr>
                </a:solidFill>
              </a:rPr>
              <a:t>Definition</a:t>
            </a:r>
            <a:r>
              <a:rPr lang="en-GB" sz="1800" dirty="0" smtClean="0"/>
              <a:t> </a:t>
            </a:r>
            <a:r>
              <a:rPr lang="en-GB" sz="1800" dirty="0"/>
              <a:t>– </a:t>
            </a:r>
            <a:r>
              <a:rPr lang="en-GB" sz="1800" b="1" i="1" dirty="0">
                <a:solidFill>
                  <a:schemeClr val="accent1">
                    <a:lumMod val="75000"/>
                  </a:schemeClr>
                </a:solidFill>
              </a:rPr>
              <a:t>A non-exclusive permission granted by government (or regulator) to sell electricity </a:t>
            </a:r>
            <a:r>
              <a:rPr lang="en-GB" sz="1800" b="1" i="1" dirty="0" smtClean="0">
                <a:solidFill>
                  <a:schemeClr val="accent1">
                    <a:lumMod val="75000"/>
                  </a:schemeClr>
                </a:solidFill>
              </a:rPr>
              <a:t>or standalone systems. </a:t>
            </a:r>
            <a:r>
              <a:rPr lang="en-GB" sz="1800" b="1" i="1" dirty="0">
                <a:solidFill>
                  <a:schemeClr val="accent1">
                    <a:lumMod val="75000"/>
                  </a:schemeClr>
                </a:solidFill>
              </a:rPr>
              <a:t/>
            </a:r>
            <a:br>
              <a:rPr lang="en-GB" sz="1800" b="1" i="1" dirty="0">
                <a:solidFill>
                  <a:schemeClr val="accent1">
                    <a:lumMod val="75000"/>
                  </a:schemeClr>
                </a:solidFill>
              </a:rPr>
            </a:br>
            <a:r>
              <a:rPr lang="en-GB" sz="1400" b="1" i="1" dirty="0">
                <a:solidFill>
                  <a:schemeClr val="accent1">
                    <a:lumMod val="75000"/>
                  </a:schemeClr>
                </a:solidFill>
              </a:rPr>
              <a:t/>
            </a:r>
            <a:br>
              <a:rPr lang="en-GB" sz="1400" b="1" i="1" dirty="0">
                <a:solidFill>
                  <a:schemeClr val="accent1">
                    <a:lumMod val="75000"/>
                  </a:schemeClr>
                </a:solidFill>
              </a:rPr>
            </a:br>
            <a:r>
              <a:rPr lang="en-GB" sz="1800" dirty="0"/>
              <a:t>Licenses are employed to enable regulatory authorities to control who provides electricity or electricity goods, to ensure that they meet quality and safety standards and to allow price controls. At the same time licensing is a means of making clear that electricity providers are entitled to sell – without which private financiers may be reluctant to </a:t>
            </a:r>
            <a:r>
              <a:rPr lang="en-GB" sz="1800" dirty="0" smtClean="0"/>
              <a:t>invest. A </a:t>
            </a:r>
            <a:r>
              <a:rPr lang="en-GB" sz="1800" dirty="0"/>
              <a:t>license may:</a:t>
            </a:r>
            <a:br>
              <a:rPr lang="en-GB" sz="1800" dirty="0"/>
            </a:br>
            <a:r>
              <a:rPr lang="en-GB" sz="1800" dirty="0" smtClean="0"/>
              <a:t>- Cover </a:t>
            </a:r>
            <a:r>
              <a:rPr lang="en-GB" sz="1800" dirty="0"/>
              <a:t>the entire country or a specific area or project</a:t>
            </a:r>
            <a:br>
              <a:rPr lang="en-GB" sz="1800" dirty="0"/>
            </a:br>
            <a:r>
              <a:rPr lang="en-GB" sz="1800" dirty="0" smtClean="0"/>
              <a:t>- Be </a:t>
            </a:r>
            <a:r>
              <a:rPr lang="en-GB" sz="1800" dirty="0"/>
              <a:t>time-limited or unlimited</a:t>
            </a:r>
            <a:br>
              <a:rPr lang="en-GB" sz="1800" dirty="0"/>
            </a:br>
            <a:r>
              <a:rPr lang="en-GB" sz="1800" dirty="0" smtClean="0"/>
              <a:t>- Relate </a:t>
            </a:r>
            <a:r>
              <a:rPr lang="en-GB" sz="1800" dirty="0"/>
              <a:t>to one, several, or all means of electricity provision</a:t>
            </a:r>
            <a:br>
              <a:rPr lang="en-GB" sz="1800" dirty="0"/>
            </a:br>
            <a:r>
              <a:rPr lang="en-GB" sz="1400" dirty="0"/>
              <a:t/>
            </a:r>
            <a:br>
              <a:rPr lang="en-GB" sz="1400" dirty="0"/>
            </a:br>
            <a:r>
              <a:rPr lang="en-GB" sz="2000" b="1" i="1" dirty="0" smtClean="0">
                <a:solidFill>
                  <a:schemeClr val="accent1">
                    <a:lumMod val="75000"/>
                  </a:schemeClr>
                </a:solidFill>
              </a:rPr>
              <a:t>Interactions </a:t>
            </a:r>
            <a:r>
              <a:rPr lang="en-GB" sz="2000" b="1" i="1" dirty="0">
                <a:solidFill>
                  <a:schemeClr val="accent1">
                    <a:lumMod val="75000"/>
                  </a:schemeClr>
                </a:solidFill>
              </a:rPr>
              <a:t>with other NEA Categories:</a:t>
            </a:r>
            <a:r>
              <a:rPr lang="en-GB" sz="2000" dirty="0">
                <a:solidFill>
                  <a:schemeClr val="accent1">
                    <a:lumMod val="75000"/>
                  </a:schemeClr>
                </a:solidFill>
              </a:rPr>
              <a:t>  </a:t>
            </a:r>
            <a:r>
              <a:rPr lang="en-GB" sz="1800" dirty="0"/>
              <a:t/>
            </a:r>
            <a:br>
              <a:rPr lang="en-GB" sz="1800" dirty="0"/>
            </a:br>
            <a:r>
              <a:rPr lang="en-GB" sz="1800" dirty="0"/>
              <a:t/>
            </a:r>
            <a:br>
              <a:rPr lang="en-GB" sz="1800" dirty="0"/>
            </a:br>
            <a:r>
              <a:rPr lang="en-GB" sz="1800" b="1" i="1" dirty="0" smtClean="0">
                <a:solidFill>
                  <a:schemeClr val="accent1">
                    <a:lumMod val="75000"/>
                  </a:schemeClr>
                </a:solidFill>
              </a:rPr>
              <a:t>Technologies: </a:t>
            </a:r>
            <a:r>
              <a:rPr lang="en-GB" sz="1800" dirty="0"/>
              <a:t>Grid systems and larger grid-connected </a:t>
            </a:r>
            <a:r>
              <a:rPr lang="en-GB" sz="1800" dirty="0" smtClean="0"/>
              <a:t>mini-grids </a:t>
            </a:r>
            <a:r>
              <a:rPr lang="en-GB" sz="1800" dirty="0"/>
              <a:t>/ distribution systems are usually licensed through a concession arrangement as, often, are larger isolated </a:t>
            </a:r>
            <a:r>
              <a:rPr lang="en-GB" sz="1800" dirty="0" smtClean="0"/>
              <a:t>mini-grids. For </a:t>
            </a:r>
            <a:r>
              <a:rPr lang="en-GB" sz="1800" dirty="0"/>
              <a:t>smaller </a:t>
            </a:r>
            <a:r>
              <a:rPr lang="en-GB" sz="1800" dirty="0" smtClean="0"/>
              <a:t>mini-grids</a:t>
            </a:r>
            <a:r>
              <a:rPr lang="en-GB" sz="1800" dirty="0"/>
              <a:t>, with lower and shorter-term capital investment, a licensing regime (with its non-exclusive right to sell electricity) may be more appropriate, with greater flexibility and a generally less demanding process balancing lack of protection from competition for the investor, while still providing the means to protect users through </a:t>
            </a:r>
            <a:r>
              <a:rPr lang="en-GB" sz="1800" dirty="0" smtClean="0"/>
              <a:t>price/tariff </a:t>
            </a:r>
            <a:r>
              <a:rPr lang="en-GB" sz="1800" dirty="0"/>
              <a:t>regulation and setting technical and safety standards. </a:t>
            </a:r>
            <a:r>
              <a:rPr lang="en-GB" sz="1800" dirty="0" smtClean="0"/>
              <a:t>(mini-grids </a:t>
            </a:r>
            <a:r>
              <a:rPr lang="en-GB" sz="1800" dirty="0"/>
              <a:t>below a certain size, are often unregulated, as the administrative burden (and costs) of regulation are seen as disproportionate to the protection it would provide to investors and users, and the right to operate instead being granted through a general derogation from licensing).  </a:t>
            </a:r>
            <a:r>
              <a:rPr lang="en-GB" sz="1800" dirty="0" smtClean="0"/>
              <a:t>Without </a:t>
            </a:r>
            <a:r>
              <a:rPr lang="en-GB" sz="1800" dirty="0"/>
              <a:t>a concession, a key question for private </a:t>
            </a:r>
            <a:r>
              <a:rPr lang="en-GB" sz="1800" dirty="0" smtClean="0"/>
              <a:t>mini-grid </a:t>
            </a:r>
            <a:r>
              <a:rPr lang="en-GB" sz="1800" dirty="0"/>
              <a:t>licensees will be what happens when the main grid arrives, and it may be beneficial to establish a compensation regime in the event of grid extension, to encourage private </a:t>
            </a:r>
            <a:r>
              <a:rPr lang="en-GB" sz="1800" dirty="0" smtClean="0"/>
              <a:t>mini-grid </a:t>
            </a:r>
            <a:r>
              <a:rPr lang="en-GB" sz="1800" dirty="0"/>
              <a:t>investment in the interim. </a:t>
            </a:r>
            <a:r>
              <a:rPr lang="en-GB" sz="1800" dirty="0" smtClean="0"/>
              <a:t> Standalone </a:t>
            </a:r>
            <a:r>
              <a:rPr lang="en-GB" sz="1800" dirty="0"/>
              <a:t>system providers are rarely subject to licensing (beyond general business licensing requirements) though they may be required to meet certain standards in order to access subsidies and tax exemptions. In part this reflects both policy-makers’ and businesses’ perception that as product retailers rather than infrastructure providers or sellers of electricity itself they do not require licensing. Also, without long-term fixed capital investment, private companies have not needed the protection of a concession or license </a:t>
            </a:r>
            <a:r>
              <a:rPr lang="en-GB" sz="1800" dirty="0" smtClean="0"/>
              <a:t/>
            </a:r>
            <a:br>
              <a:rPr lang="en-GB" sz="1800" dirty="0" smtClean="0"/>
            </a:br>
            <a:r>
              <a:rPr lang="en-GB" sz="1800" dirty="0" smtClean="0"/>
              <a:t>to </a:t>
            </a:r>
            <a:r>
              <a:rPr lang="en-GB" sz="1800" dirty="0"/>
              <a:t>attract </a:t>
            </a:r>
            <a:r>
              <a:rPr lang="en-GB" sz="1800" dirty="0" smtClean="0"/>
              <a:t>private </a:t>
            </a:r>
            <a:r>
              <a:rPr lang="en-GB" sz="1800" dirty="0"/>
              <a:t>capital (and would regard it simply as a regulatory burden).  With standalone system providers increasingly </a:t>
            </a:r>
            <a:r>
              <a:rPr lang="en-GB" sz="1800" dirty="0" smtClean="0"/>
              <a:t/>
            </a:r>
            <a:br>
              <a:rPr lang="en-GB" sz="1800" dirty="0" smtClean="0"/>
            </a:br>
            <a:r>
              <a:rPr lang="en-GB" sz="1800" dirty="0" smtClean="0"/>
              <a:t>looking to </a:t>
            </a:r>
            <a:r>
              <a:rPr lang="en-GB" sz="1800" dirty="0"/>
              <a:t>pay-as-you-go arrangements, </a:t>
            </a:r>
            <a:r>
              <a:rPr lang="en-GB" sz="1800" dirty="0" smtClean="0"/>
              <a:t>where </a:t>
            </a:r>
            <a:r>
              <a:rPr lang="en-GB" sz="1800" dirty="0"/>
              <a:t>they retain ownership of the system until the user has bought it through </a:t>
            </a:r>
            <a:r>
              <a:rPr lang="en-GB" sz="1800" dirty="0" smtClean="0"/>
              <a:t/>
            </a:r>
            <a:br>
              <a:rPr lang="en-GB" sz="1800" dirty="0" smtClean="0"/>
            </a:br>
            <a:r>
              <a:rPr lang="en-GB" sz="1800" dirty="0" smtClean="0"/>
              <a:t>monthly payments</a:t>
            </a:r>
            <a:r>
              <a:rPr lang="en-GB" sz="1800" dirty="0"/>
              <a:t>, or even over its full life with the user simply paying for electricity used, more formal regulation of </a:t>
            </a:r>
            <a:r>
              <a:rPr lang="en-GB" sz="1800" dirty="0" smtClean="0"/>
              <a:t/>
            </a:r>
            <a:br>
              <a:rPr lang="en-GB" sz="1800" dirty="0" smtClean="0"/>
            </a:br>
            <a:r>
              <a:rPr lang="en-GB" sz="1800" dirty="0" smtClean="0"/>
              <a:t>standalone system </a:t>
            </a:r>
            <a:r>
              <a:rPr lang="en-GB" sz="1800" dirty="0"/>
              <a:t>businesses may become more appropriate</a:t>
            </a:r>
            <a:r>
              <a:rPr lang="en-GB" sz="1800" dirty="0" smtClean="0"/>
              <a:t>.</a:t>
            </a:r>
            <a:endParaRPr lang="en-GB" sz="1800" dirty="0"/>
          </a:p>
        </p:txBody>
      </p:sp>
      <p:sp>
        <p:nvSpPr>
          <p:cNvPr id="3" name="TextBox 2">
            <a:hlinkClick r:id="rId2" action="ppaction://hlinksldjump"/>
          </p:cNvPr>
          <p:cNvSpPr txBox="1"/>
          <p:nvPr/>
        </p:nvSpPr>
        <p:spPr>
          <a:xfrm>
            <a:off x="10798949" y="611933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949" y="5748883"/>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185440243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931" y="125248"/>
            <a:ext cx="11170227" cy="6278642"/>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License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Delivery Model: </a:t>
            </a:r>
            <a:r>
              <a:rPr lang="en-GB" sz="1600" dirty="0">
                <a:latin typeface="+mj-lt"/>
              </a:rPr>
              <a:t>Licensing may be regarded as unnecessary with a public delivery model, since one arm of the state is granting a license to another, though it can act as a mechanism for establishing independent and transparent oversight.  </a:t>
            </a:r>
            <a:r>
              <a:rPr lang="en-GB" sz="1600" dirty="0" smtClean="0">
                <a:latin typeface="+mj-lt"/>
              </a:rPr>
              <a:t>With </a:t>
            </a:r>
            <a:r>
              <a:rPr lang="en-GB" sz="1600" dirty="0">
                <a:latin typeface="+mj-lt"/>
              </a:rPr>
              <a:t>private and public-private delivery models, licensing is used to explicitly establish the right for the licensee to sell electricity (or a technology used to provide electricity) as the basis for attracting private participation and protecting users through standards and price controls.</a:t>
            </a:r>
          </a:p>
          <a:p>
            <a:endParaRPr lang="en-GB" sz="16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a:t>
            </a:r>
            <a:r>
              <a:rPr lang="en-GB" sz="1600" dirty="0" smtClean="0">
                <a:latin typeface="+mj-lt"/>
              </a:rPr>
              <a:t>: </a:t>
            </a:r>
            <a:r>
              <a:rPr lang="en-GB" sz="1600" dirty="0">
                <a:latin typeface="+mj-lt"/>
              </a:rPr>
              <a:t>One of the purposes of licensing </a:t>
            </a:r>
            <a:r>
              <a:rPr lang="en-GB" sz="1600" dirty="0" smtClean="0">
                <a:latin typeface="+mj-lt"/>
              </a:rPr>
              <a:t>is to </a:t>
            </a:r>
            <a:r>
              <a:rPr lang="en-GB" sz="1600" dirty="0">
                <a:latin typeface="+mj-lt"/>
              </a:rPr>
              <a:t>provide the vehicle and framework for </a:t>
            </a:r>
            <a:r>
              <a:rPr lang="en-GB" sz="1600" dirty="0" smtClean="0">
                <a:latin typeface="+mj-lt"/>
              </a:rPr>
              <a:t>price/tariff </a:t>
            </a:r>
            <a:r>
              <a:rPr lang="en-GB" sz="1600" dirty="0">
                <a:latin typeface="+mj-lt"/>
              </a:rPr>
              <a:t>regulation, with license withdrawal being the sanction for failure to comply with </a:t>
            </a:r>
            <a:r>
              <a:rPr lang="en-GB" sz="1600" dirty="0" smtClean="0">
                <a:latin typeface="+mj-lt"/>
              </a:rPr>
              <a:t>price/tariff </a:t>
            </a:r>
            <a:r>
              <a:rPr lang="en-GB" sz="1600" dirty="0">
                <a:latin typeface="+mj-lt"/>
              </a:rPr>
              <a:t>regulation. </a:t>
            </a:r>
            <a:r>
              <a:rPr lang="en-GB" sz="1600" dirty="0" smtClean="0">
                <a:latin typeface="+mj-lt"/>
              </a:rPr>
              <a:t>Prices </a:t>
            </a:r>
            <a:r>
              <a:rPr lang="en-GB" sz="1600" dirty="0">
                <a:latin typeface="+mj-lt"/>
              </a:rPr>
              <a:t>may be set on either a uniform or an individual basis. </a:t>
            </a:r>
            <a:endParaRPr lang="en-GB" sz="1600" dirty="0" smtClean="0">
              <a:latin typeface="+mj-lt"/>
            </a:endParaRPr>
          </a:p>
          <a:p>
            <a:endParaRPr lang="en-GB" sz="1600" dirty="0">
              <a:latin typeface="+mj-lt"/>
            </a:endParaRPr>
          </a:p>
          <a:p>
            <a:r>
              <a:rPr lang="en-GB" sz="1600" b="1" i="1" dirty="0">
                <a:solidFill>
                  <a:schemeClr val="accent1">
                    <a:lumMod val="75000"/>
                  </a:schemeClr>
                </a:solidFill>
                <a:latin typeface="+mj-lt"/>
                <a:ea typeface="+mj-ea"/>
                <a:cs typeface="+mj-cs"/>
              </a:rPr>
              <a:t>Finance</a:t>
            </a:r>
            <a:r>
              <a:rPr lang="en-GB" sz="1600" i="1" dirty="0" smtClean="0">
                <a:latin typeface="+mj-lt"/>
              </a:rPr>
              <a:t>: </a:t>
            </a:r>
            <a:r>
              <a:rPr lang="en-GB" sz="1600" dirty="0">
                <a:latin typeface="+mj-lt"/>
              </a:rPr>
              <a:t>The right to sell conveyed by a license is the most fundamental requirement for attracting private finance. A licensing regime may also provide a transparent regulatory framework to attract private investment (see below), and may be linked to access to grants, subsidies, tax exemptions and guarantees. </a:t>
            </a:r>
            <a:endParaRPr lang="en-GB" sz="1600" dirty="0" smtClean="0">
              <a:latin typeface="+mj-lt"/>
            </a:endParaRPr>
          </a:p>
          <a:p>
            <a:endParaRPr lang="en-GB" sz="1600" dirty="0">
              <a:latin typeface="+mj-lt"/>
            </a:endParaRPr>
          </a:p>
          <a:p>
            <a:r>
              <a:rPr lang="en-GB" sz="1600" b="1" i="1" dirty="0">
                <a:solidFill>
                  <a:schemeClr val="accent1">
                    <a:lumMod val="75000"/>
                  </a:schemeClr>
                </a:solidFill>
              </a:rPr>
              <a:t>Non-Financial </a:t>
            </a:r>
            <a:r>
              <a:rPr lang="en-GB" sz="1600" b="1" i="1" dirty="0" smtClean="0">
                <a:solidFill>
                  <a:schemeClr val="accent1">
                    <a:lumMod val="75000"/>
                  </a:schemeClr>
                </a:solidFill>
                <a:latin typeface="+mj-lt"/>
                <a:ea typeface="+mj-ea"/>
                <a:cs typeface="+mj-cs"/>
              </a:rPr>
              <a:t>Interventions</a:t>
            </a:r>
            <a:r>
              <a:rPr lang="en-GB" sz="1600" i="1" dirty="0" smtClean="0">
                <a:latin typeface="+mj-lt"/>
              </a:rPr>
              <a:t>: </a:t>
            </a:r>
            <a:r>
              <a:rPr lang="en-GB" sz="1600" dirty="0">
                <a:latin typeface="+mj-lt"/>
              </a:rPr>
              <a:t>National energy planning is key to establishing the optimum mix of technologies to meet electrification needs across the country, regardless of the regulatory model employed. Regulatory reform is the path to establishing any licensing framework, including quality and technical standards, and capacity building or technical assistance may be required if the key actors lack the capacity to undertake this regulatory reform.  Awareness raising and demand promotion amongst users and service providers, as well as training (capacity building) to develop the skilled workforce needed by licensed electricity businesses can be beneficial alongside financial forms of public support. </a:t>
            </a:r>
            <a:endParaRPr lang="en-GB" sz="1600" dirty="0" smtClean="0">
              <a:latin typeface="+mj-lt"/>
            </a:endParaRPr>
          </a:p>
          <a:p>
            <a:endParaRPr lang="en-GB" sz="1600" dirty="0">
              <a:latin typeface="+mj-lt"/>
            </a:endParaRPr>
          </a:p>
          <a:p>
            <a:endParaRPr lang="en-GB" sz="1600" dirty="0" smtClean="0"/>
          </a:p>
          <a:p>
            <a:endParaRPr lang="en-GB" sz="1600" dirty="0">
              <a:latin typeface="+mj-lt"/>
              <a:ea typeface="+mj-ea"/>
              <a:cs typeface="+mj-cs"/>
            </a:endParaRPr>
          </a:p>
        </p:txBody>
      </p:sp>
      <p:sp>
        <p:nvSpPr>
          <p:cNvPr id="3" name="TextBox 2">
            <a:hlinkClick r:id="rId2" action="ppaction://hlinksldjump"/>
          </p:cNvPr>
          <p:cNvSpPr txBox="1"/>
          <p:nvPr/>
        </p:nvSpPr>
        <p:spPr>
          <a:xfrm>
            <a:off x="10798949" y="571989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950" y="5349446"/>
            <a:ext cx="1393050"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159288346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7255" y="120671"/>
            <a:ext cx="11752119" cy="5293757"/>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License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a:t>
            </a:r>
            <a:r>
              <a:rPr lang="en-GB" sz="1600" b="1" i="1" dirty="0" smtClean="0">
                <a:solidFill>
                  <a:schemeClr val="accent1">
                    <a:lumMod val="75000"/>
                  </a:schemeClr>
                </a:solidFill>
                <a:latin typeface="+mj-lt"/>
                <a:ea typeface="+mj-ea"/>
                <a:cs typeface="+mj-cs"/>
              </a:rPr>
              <a:t>Disadvantages: </a:t>
            </a:r>
            <a:r>
              <a:rPr lang="en-GB" sz="1600" dirty="0">
                <a:latin typeface="+mj-lt"/>
                <a:ea typeface="+mj-ea"/>
                <a:cs typeface="+mj-cs"/>
              </a:rPr>
              <a:t/>
            </a:r>
            <a:br>
              <a:rPr lang="en-GB" sz="1600" dirty="0">
                <a:latin typeface="+mj-lt"/>
                <a:ea typeface="+mj-ea"/>
                <a:cs typeface="+mj-cs"/>
              </a:rPr>
            </a:br>
            <a:r>
              <a:rPr lang="en-GB" sz="1600" dirty="0">
                <a:latin typeface="+mj-lt"/>
                <a:ea typeface="+mj-ea"/>
                <a:cs typeface="+mj-cs"/>
              </a:rPr>
              <a:t/>
            </a:r>
            <a:br>
              <a:rPr lang="en-GB" sz="1600" dirty="0">
                <a:latin typeface="+mj-lt"/>
                <a:ea typeface="+mj-ea"/>
                <a:cs typeface="+mj-cs"/>
              </a:rPr>
            </a:br>
            <a:r>
              <a:rPr lang="en-GB" sz="1600" dirty="0">
                <a:latin typeface="+mj-lt"/>
              </a:rPr>
              <a:t>The key advantage of licensing electricity providers is that it provides the means to impose technical and quality standards and price controls, and thereby protect users, in return for the explicit right to operate. The clarity provided by a well-designed and managed licensing arrangement can serve to attract electricity providers, particularly if long-term capital investment is involved. If licensing is complex, bureaucratic and time-consuming, or imposes disproportionate costs, it may instead delay projects and discourage potential providers, which is the main disadvantage of licensing. </a:t>
            </a:r>
          </a:p>
          <a:p>
            <a:r>
              <a:rPr lang="en-GB" sz="1600" dirty="0">
                <a:latin typeface="+mj-lt"/>
                <a:ea typeface="+mj-ea"/>
                <a:cs typeface="+mj-cs"/>
              </a:rPr>
              <a:t/>
            </a:r>
            <a:br>
              <a:rPr lang="en-GB" sz="1600" dirty="0">
                <a:latin typeface="+mj-lt"/>
                <a:ea typeface="+mj-ea"/>
                <a:cs typeface="+mj-cs"/>
              </a:rPr>
            </a:br>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r>
              <a:rPr lang="en-GB" sz="1600" b="1" i="1" dirty="0" smtClean="0">
                <a:solidFill>
                  <a:schemeClr val="accent1">
                    <a:lumMod val="75000"/>
                  </a:schemeClr>
                </a:solidFill>
                <a:latin typeface="+mj-lt"/>
                <a:ea typeface="+mj-ea"/>
                <a:cs typeface="+mj-cs"/>
              </a:rPr>
              <a:t>:</a:t>
            </a:r>
            <a:r>
              <a:rPr lang="en-GB" sz="1600" dirty="0">
                <a:latin typeface="+mj-lt"/>
                <a:ea typeface="+mj-ea"/>
                <a:cs typeface="+mj-cs"/>
              </a:rPr>
              <a:t/>
            </a:r>
            <a:br>
              <a:rPr lang="en-GB" sz="1600" dirty="0">
                <a:latin typeface="+mj-lt"/>
                <a:ea typeface="+mj-ea"/>
                <a:cs typeface="+mj-cs"/>
              </a:rPr>
            </a:br>
            <a:r>
              <a:rPr lang="en-GB" sz="1600" dirty="0">
                <a:latin typeface="+mj-lt"/>
                <a:ea typeface="+mj-ea"/>
                <a:cs typeface="+mj-cs"/>
              </a:rPr>
              <a:t/>
            </a:r>
            <a:br>
              <a:rPr lang="en-GB" sz="1600" dirty="0">
                <a:latin typeface="+mj-lt"/>
                <a:ea typeface="+mj-ea"/>
                <a:cs typeface="+mj-cs"/>
              </a:rPr>
            </a:br>
            <a:r>
              <a:rPr lang="en-GB" sz="1600" dirty="0" smtClean="0">
                <a:latin typeface="+mj-lt"/>
                <a:ea typeface="+mj-ea"/>
                <a:cs typeface="+mj-cs"/>
              </a:rPr>
              <a:t>- </a:t>
            </a:r>
            <a:r>
              <a:rPr lang="en-GB" sz="1600" dirty="0">
                <a:latin typeface="+mj-lt"/>
              </a:rPr>
              <a:t>EUEI PDF (2014), Mini-grid Policy Toolkit: Policy and Business Frameworks for Successful Mini-grid Roll-outs </a:t>
            </a:r>
            <a:r>
              <a:rPr lang="en-GB" sz="1600" u="sng" dirty="0">
                <a:latin typeface="+mj-lt"/>
                <a:hlinkClick r:id="rId2"/>
              </a:rPr>
              <a:t>http://www.euei-pdf.org/sites/default/files/field_publication_file/RECP_mini-grid_Policy_Toolkit_1pageview_%28pdf%2C_17.6MB%2C_EN_0.pdf</a:t>
            </a:r>
            <a:r>
              <a:rPr lang="en-GB" sz="1600" dirty="0">
                <a:latin typeface="+mj-lt"/>
              </a:rPr>
              <a:t/>
            </a:r>
            <a:br>
              <a:rPr lang="en-GB" sz="1600" dirty="0">
                <a:latin typeface="+mj-lt"/>
              </a:rPr>
            </a:br>
            <a:r>
              <a:rPr lang="en-GB" sz="1600" dirty="0" smtClean="0">
                <a:latin typeface="+mj-lt"/>
              </a:rPr>
              <a:t>- </a:t>
            </a:r>
            <a:r>
              <a:rPr lang="en-GB" sz="1600" dirty="0">
                <a:latin typeface="+mj-lt"/>
              </a:rPr>
              <a:t>IRENA (2016), Policies and regulations to support renewable energy mini-grid development through private sector involvement </a:t>
            </a:r>
            <a:r>
              <a:rPr lang="en-GB" sz="1600" u="sng" dirty="0">
                <a:latin typeface="+mj-lt"/>
                <a:hlinkClick r:id="rId3"/>
              </a:rPr>
              <a:t>http://www.irena.org/DocumentDownloads/Publications/IRENA_Policies_Regulations_mini-grids_2016.pdf</a:t>
            </a:r>
            <a:endParaRPr lang="en-GB" sz="1600" dirty="0">
              <a:latin typeface="+mj-lt"/>
            </a:endParaRPr>
          </a:p>
          <a:p>
            <a:pPr lvl="0"/>
            <a:r>
              <a:rPr lang="en-GB" sz="1600" dirty="0" smtClean="0">
                <a:latin typeface="+mj-lt"/>
              </a:rPr>
              <a:t>- World </a:t>
            </a:r>
            <a:r>
              <a:rPr lang="en-GB" sz="1600" dirty="0">
                <a:latin typeface="+mj-lt"/>
              </a:rPr>
              <a:t>Bank, (2000), Regulatory Approaches to Rural Electrification and Renewable Energy: Case Studies from Six Developing Countries </a:t>
            </a:r>
            <a:r>
              <a:rPr lang="en-GB" sz="1600" u="sng" dirty="0">
                <a:latin typeface="+mj-lt"/>
                <a:hlinkClick r:id="rId4"/>
              </a:rPr>
              <a:t>http://</a:t>
            </a:r>
            <a:r>
              <a:rPr lang="en-GB" sz="1600" u="sng" dirty="0" smtClean="0">
                <a:latin typeface="+mj-lt"/>
                <a:hlinkClick r:id="rId4"/>
              </a:rPr>
              <a:t>www.martinot.info/Martinot_Reiche_WB.pdf</a:t>
            </a:r>
            <a:endParaRPr lang="en-GB" sz="1600" u="sng" dirty="0" smtClean="0">
              <a:latin typeface="+mj-lt"/>
            </a:endParaRPr>
          </a:p>
          <a:p>
            <a:pPr lvl="0"/>
            <a:r>
              <a:rPr lang="en-GB" sz="1600" dirty="0" smtClean="0">
                <a:latin typeface="+mj-lt"/>
              </a:rPr>
              <a:t>- World </a:t>
            </a:r>
            <a:r>
              <a:rPr lang="en-GB" sz="1600" dirty="0">
                <a:latin typeface="+mj-lt"/>
              </a:rPr>
              <a:t>Bank. 2014. From the Bottom Up. How Small Power Producers and Mini-Grids Can Deliver Electrification and Renewable Energy in Africa. </a:t>
            </a:r>
            <a:r>
              <a:rPr lang="en-GB" sz="1600" u="sng" dirty="0">
                <a:latin typeface="+mj-lt"/>
                <a:hlinkClick r:id="rId5"/>
              </a:rPr>
              <a:t>https://</a:t>
            </a:r>
            <a:r>
              <a:rPr lang="en-GB" sz="1600" u="sng" dirty="0" smtClean="0">
                <a:latin typeface="+mj-lt"/>
                <a:hlinkClick r:id="rId5"/>
              </a:rPr>
              <a:t>openknowledge.worldbank.org/handle/10986/16571</a:t>
            </a:r>
            <a:endParaRPr lang="en-GB" sz="1600" dirty="0">
              <a:latin typeface="+mj-lt"/>
              <a:ea typeface="+mj-ea"/>
              <a:cs typeface="+mj-cs"/>
            </a:endParaRPr>
          </a:p>
        </p:txBody>
      </p:sp>
      <p:sp>
        <p:nvSpPr>
          <p:cNvPr id="6" name="TextBox 5">
            <a:hlinkClick r:id="rId6" action="ppaction://hlinksldjump"/>
          </p:cNvPr>
          <p:cNvSpPr txBox="1"/>
          <p:nvPr/>
        </p:nvSpPr>
        <p:spPr>
          <a:xfrm>
            <a:off x="10797420" y="572655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CATEGORIES</a:t>
            </a:r>
            <a:endParaRPr lang="en-GB" dirty="0"/>
          </a:p>
        </p:txBody>
      </p:sp>
      <p:sp>
        <p:nvSpPr>
          <p:cNvPr id="7" name="TextBox 6">
            <a:hlinkClick r:id="rId6" action="ppaction://hlinksldjump"/>
          </p:cNvPr>
          <p:cNvSpPr txBox="1"/>
          <p:nvPr/>
        </p:nvSpPr>
        <p:spPr>
          <a:xfrm>
            <a:off x="10813312" y="5348832"/>
            <a:ext cx="137868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8"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8"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9" action="ppaction://hlinksldjump"/>
              </a:rPr>
              <a:t>PREVIOUS</a:t>
            </a:r>
            <a:endParaRPr lang="en-GB" dirty="0"/>
          </a:p>
        </p:txBody>
      </p:sp>
    </p:spTree>
    <p:extLst>
      <p:ext uri="{BB962C8B-B14F-4D97-AF65-F5344CB8AC3E}">
        <p14:creationId xmlns:p14="http://schemas.microsoft.com/office/powerpoint/2010/main" val="417972206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806009" y="610164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197995" y="118822"/>
            <a:ext cx="11752119" cy="707886"/>
          </a:xfrm>
          <a:prstGeom prst="rect">
            <a:avLst/>
          </a:prstGeom>
        </p:spPr>
        <p:txBody>
          <a:bodyPr wrap="square">
            <a:spAutoFit/>
          </a:bodyPr>
          <a:lstStyle/>
          <a:p>
            <a:r>
              <a:rPr lang="en-GB" sz="4000" b="1" smtClean="0">
                <a:solidFill>
                  <a:schemeClr val="accent1">
                    <a:lumMod val="75000"/>
                  </a:schemeClr>
                </a:solidFill>
                <a:latin typeface="+mj-lt"/>
                <a:ea typeface="+mj-ea"/>
                <a:cs typeface="+mj-cs"/>
              </a:rPr>
              <a:t>License</a:t>
            </a:r>
            <a:endParaRPr lang="en-GB" sz="1600" dirty="0">
              <a:latin typeface="+mj-lt"/>
              <a:ea typeface="+mj-ea"/>
              <a:cs typeface="+mj-cs"/>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3196158198"/>
              </p:ext>
            </p:extLst>
          </p:nvPr>
        </p:nvGraphicFramePr>
        <p:xfrm>
          <a:off x="3037114" y="1143002"/>
          <a:ext cx="6487886" cy="5033965"/>
        </p:xfrm>
        <a:graphic>
          <a:graphicData uri="http://schemas.openxmlformats.org/drawingml/2006/table">
            <a:tbl>
              <a:tblPr/>
              <a:tblGrid>
                <a:gridCol w="4501711">
                  <a:extLst>
                    <a:ext uri="{9D8B030D-6E8A-4147-A177-3AD203B41FA5}">
                      <a16:colId xmlns:a16="http://schemas.microsoft.com/office/drawing/2014/main" val="20000"/>
                    </a:ext>
                  </a:extLst>
                </a:gridCol>
                <a:gridCol w="1986175">
                  <a:extLst>
                    <a:ext uri="{9D8B030D-6E8A-4147-A177-3AD203B41FA5}">
                      <a16:colId xmlns:a16="http://schemas.microsoft.com/office/drawing/2014/main" val="20001"/>
                    </a:ext>
                  </a:extLst>
                </a:gridCol>
              </a:tblGrid>
              <a:tr h="1057555">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License</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264389">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4389">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4389">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3"/>
                  </a:ext>
                </a:extLst>
              </a:tr>
              <a:tr h="264389">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4389">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4389">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06"/>
                  </a:ext>
                </a:extLst>
              </a:tr>
              <a:tr h="264389">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4389">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4389">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4389">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4389">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11"/>
                  </a:ext>
                </a:extLst>
              </a:tr>
              <a:tr h="264389">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4389">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0013"/>
                  </a:ext>
                </a:extLst>
              </a:tr>
              <a:tr h="264389">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4964">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8" name="TextBox 7"/>
          <p:cNvSpPr txBox="1"/>
          <p:nvPr/>
        </p:nvSpPr>
        <p:spPr>
          <a:xfrm>
            <a:off x="10813312" y="6485943"/>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pic>
        <p:nvPicPr>
          <p:cNvPr id="7" name="Picture 6" descr="lampe.jpg"/>
          <p:cNvPicPr>
            <a:picLocks noChangeAspect="1"/>
          </p:cNvPicPr>
          <p:nvPr/>
        </p:nvPicPr>
        <p:blipFill>
          <a:blip r:embed="rId9" cstate="screen"/>
          <a:srcRect/>
          <a:stretch>
            <a:fillRect/>
          </a:stretch>
        </p:blipFill>
        <p:spPr>
          <a:xfrm>
            <a:off x="10075926" y="2874873"/>
            <a:ext cx="2116074" cy="2550720"/>
          </a:xfrm>
          <a:prstGeom prst="rect">
            <a:avLst/>
          </a:prstGeom>
        </p:spPr>
      </p:pic>
    </p:spTree>
    <p:extLst>
      <p:ext uri="{BB962C8B-B14F-4D97-AF65-F5344CB8AC3E}">
        <p14:creationId xmlns:p14="http://schemas.microsoft.com/office/powerpoint/2010/main" val="6975407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00004"/>
            <a:ext cx="10740656" cy="5490243"/>
          </a:xfrm>
        </p:spPr>
        <p:txBody>
          <a:bodyPr>
            <a:normAutofit fontScale="90000"/>
          </a:bodyPr>
          <a:lstStyle/>
          <a:p>
            <a:r>
              <a:rPr lang="en-GB" dirty="0" smtClean="0"/>
              <a:t/>
            </a:r>
            <a:br>
              <a:rPr lang="en-GB" dirty="0" smtClean="0"/>
            </a:br>
            <a:r>
              <a:rPr lang="en-GB" b="1" dirty="0" smtClean="0">
                <a:solidFill>
                  <a:schemeClr val="accent1">
                    <a:lumMod val="75000"/>
                  </a:schemeClr>
                </a:solidFill>
              </a:rPr>
              <a:t>Uniform Price/Tariff:</a:t>
            </a:r>
            <a:r>
              <a:rPr lang="en-GB" dirty="0" smtClean="0"/>
              <a:t/>
            </a:r>
            <a:br>
              <a:rPr lang="en-GB" dirty="0" smtClean="0"/>
            </a:br>
            <a:r>
              <a:rPr lang="en-GB" sz="1800" dirty="0" smtClean="0"/>
              <a:t> </a:t>
            </a:r>
            <a:br>
              <a:rPr lang="en-GB" sz="1800" dirty="0" smtClean="0"/>
            </a:br>
            <a:r>
              <a:rPr lang="en-GB" sz="2000" b="1" i="1" dirty="0" smtClean="0">
                <a:solidFill>
                  <a:schemeClr val="accent1">
                    <a:lumMod val="75000"/>
                  </a:schemeClr>
                </a:solidFill>
              </a:rPr>
              <a:t>Definition</a:t>
            </a:r>
            <a:r>
              <a:rPr lang="en-GB" sz="1800" dirty="0" smtClean="0"/>
              <a:t> : </a:t>
            </a:r>
            <a:r>
              <a:rPr lang="en-GB" sz="1800" b="1" i="1" dirty="0" smtClean="0">
                <a:solidFill>
                  <a:schemeClr val="accent1">
                    <a:lumMod val="75000"/>
                  </a:schemeClr>
                </a:solidFill>
              </a:rPr>
              <a:t>A regime </a:t>
            </a:r>
            <a:r>
              <a:rPr lang="en-GB" sz="1800" b="1" i="1" dirty="0">
                <a:solidFill>
                  <a:schemeClr val="accent1">
                    <a:lumMod val="75000"/>
                  </a:schemeClr>
                </a:solidFill>
              </a:rPr>
              <a:t>under which all providers within a given category are required to sell electricity (or standalone systems) at the same price or </a:t>
            </a:r>
            <a:r>
              <a:rPr lang="en-GB" sz="1800" b="1" i="1" dirty="0" smtClean="0">
                <a:solidFill>
                  <a:schemeClr val="accent1">
                    <a:lumMod val="75000"/>
                  </a:schemeClr>
                </a:solidFill>
              </a:rPr>
              <a:t>tariff (or set of prices/tariffs).  </a:t>
            </a:r>
            <a:r>
              <a:rPr lang="en-GB" sz="1800" b="1" i="1" dirty="0">
                <a:solidFill>
                  <a:schemeClr val="accent1">
                    <a:lumMod val="75000"/>
                  </a:schemeClr>
                </a:solidFill>
              </a:rPr>
              <a:t/>
            </a:r>
            <a:br>
              <a:rPr lang="en-GB" sz="1800" b="1" i="1" dirty="0">
                <a:solidFill>
                  <a:schemeClr val="accent1">
                    <a:lumMod val="75000"/>
                  </a:schemeClr>
                </a:solidFill>
              </a:rPr>
            </a:br>
            <a:r>
              <a:rPr lang="en-GB" sz="1800" b="1" i="1" dirty="0" smtClean="0">
                <a:solidFill>
                  <a:schemeClr val="accent1">
                    <a:lumMod val="75000"/>
                  </a:schemeClr>
                </a:solidFill>
              </a:rPr>
              <a:t/>
            </a:r>
            <a:br>
              <a:rPr lang="en-GB" sz="1800" b="1" i="1" dirty="0" smtClean="0">
                <a:solidFill>
                  <a:schemeClr val="accent1">
                    <a:lumMod val="75000"/>
                  </a:schemeClr>
                </a:solidFill>
              </a:rPr>
            </a:br>
            <a:r>
              <a:rPr lang="en-GB" sz="1800" dirty="0" smtClean="0"/>
              <a:t>A uniform price/tariff arrangement may:</a:t>
            </a:r>
            <a:br>
              <a:rPr lang="en-GB" sz="1800" dirty="0" smtClean="0"/>
            </a:br>
            <a:r>
              <a:rPr lang="en-GB" sz="1800" dirty="0" smtClean="0"/>
              <a:t>- </a:t>
            </a:r>
            <a:r>
              <a:rPr lang="en-GB" sz="1800" dirty="0"/>
              <a:t>Address purchase costs for standalone systems </a:t>
            </a:r>
            <a:r>
              <a:rPr lang="en-GB" sz="1800" u="sng" dirty="0" smtClean="0"/>
              <a:t>or</a:t>
            </a:r>
            <a:r>
              <a:rPr lang="en-GB" sz="1800" dirty="0" smtClean="0"/>
              <a:t> connection charges and charges for electricity used or flat monthly changes </a:t>
            </a:r>
            <a:br>
              <a:rPr lang="en-GB" sz="1800" dirty="0" smtClean="0"/>
            </a:br>
            <a:r>
              <a:rPr lang="en-GB" sz="1800" dirty="0" smtClean="0"/>
              <a:t>- Encompass a set of prices/tariffs for different classes of user (</a:t>
            </a:r>
            <a:r>
              <a:rPr lang="en-GB" sz="1800" dirty="0" err="1" smtClean="0"/>
              <a:t>eg</a:t>
            </a:r>
            <a:r>
              <a:rPr lang="en-GB" sz="1800" dirty="0" smtClean="0"/>
              <a:t> household, commercial and industrial) or for different levels of provision (</a:t>
            </a:r>
            <a:r>
              <a:rPr lang="en-GB" sz="1800" dirty="0" err="1" smtClean="0"/>
              <a:t>eg</a:t>
            </a:r>
            <a:r>
              <a:rPr lang="en-GB" sz="1800" dirty="0" smtClean="0"/>
              <a:t> size of solar home system)    </a:t>
            </a:r>
            <a:br>
              <a:rPr lang="en-GB" sz="1800" dirty="0" smtClean="0"/>
            </a:br>
            <a:r>
              <a:rPr lang="en-GB" sz="1800" dirty="0" smtClean="0"/>
              <a:t>- Relate to one, several, or all technologies. Thus it may cover just electricity from solar home systems, or just from wind-powered mini-grids, or require that isolated mini-grids supply electricity at the same prices as the grid (a grid-parity price/tariff)</a:t>
            </a:r>
            <a:br>
              <a:rPr lang="en-GB" sz="1800" dirty="0" smtClean="0"/>
            </a:br>
            <a:r>
              <a:rPr lang="en-GB" sz="1800" dirty="0" smtClean="0"/>
              <a:t>- Be based on an assessment of the average cost of provision, on existing grid prices, or on estimates of the avoided cost of grid extension.   </a:t>
            </a:r>
            <a:br>
              <a:rPr lang="en-GB" sz="1800" dirty="0" smtClean="0"/>
            </a:br>
            <a:r>
              <a:rPr lang="en-GB" sz="1800" dirty="0" smtClean="0"/>
              <a:t/>
            </a:r>
            <a:br>
              <a:rPr lang="en-GB" sz="1800" dirty="0" smtClean="0"/>
            </a:br>
            <a:r>
              <a:rPr lang="en-GB" sz="2000" b="1" i="1" dirty="0" smtClean="0">
                <a:solidFill>
                  <a:schemeClr val="accent1">
                    <a:lumMod val="75000"/>
                  </a:schemeClr>
                </a:solidFill>
              </a:rPr>
              <a:t>Interactions with other NEA Categories:</a:t>
            </a:r>
            <a:r>
              <a:rPr lang="en-GB" sz="2000" dirty="0" smtClean="0">
                <a:solidFill>
                  <a:schemeClr val="accent1">
                    <a:lumMod val="75000"/>
                  </a:schemeClr>
                </a:solidFill>
              </a:rPr>
              <a:t>  </a:t>
            </a:r>
            <a:r>
              <a:rPr lang="en-GB" sz="1800" dirty="0" smtClean="0"/>
              <a:t/>
            </a:r>
            <a:br>
              <a:rPr lang="en-GB" sz="1800" dirty="0" smtClean="0"/>
            </a:br>
            <a:r>
              <a:rPr lang="en-GB" sz="1800" dirty="0" smtClean="0"/>
              <a:t/>
            </a:r>
            <a:br>
              <a:rPr lang="en-GB" sz="1800" dirty="0" smtClean="0"/>
            </a:br>
            <a:r>
              <a:rPr lang="en-GB" sz="1800" b="1" i="1" dirty="0" smtClean="0">
                <a:solidFill>
                  <a:schemeClr val="accent1">
                    <a:lumMod val="75000"/>
                  </a:schemeClr>
                </a:solidFill>
              </a:rPr>
              <a:t>Technologies: </a:t>
            </a:r>
            <a:r>
              <a:rPr lang="en-GB" sz="1800" dirty="0" smtClean="0"/>
              <a:t>It is usual for grid systems to use a uniform price/tariff structure, relying on the cross-subsidies inherent in a single unitary system with a single owner to balance differences in cost of provision in different areas. However, even in a grid context a uniform price/tariff structure can dis-incentivize the electricity provider from extending access to more remote, low demand areas, where the cost of provision is higher and they may be unable to recover costs or will have to raise prices for all customers.</a:t>
            </a:r>
            <a:br>
              <a:rPr lang="en-GB" sz="1800" dirty="0" smtClean="0"/>
            </a:br>
            <a:r>
              <a:rPr lang="en-GB" sz="1800" dirty="0" smtClean="0"/>
              <a:t/>
            </a:r>
            <a:br>
              <a:rPr lang="en-GB" sz="1800" dirty="0" smtClean="0"/>
            </a:br>
            <a:r>
              <a:rPr lang="en-GB" sz="1800" dirty="0" smtClean="0"/>
              <a:t>If a uniform tariff is imposed on grid-connected mini-grids, distribution systems or isolated mini-grids, which are separately owned, it will be necessary to establish a system of subsidies or cross-subsidies between providers. Without this, providers in areas where costs are lower may make excess profits while in areas where costs are higher providers become insolvent </a:t>
            </a:r>
            <a:br>
              <a:rPr lang="en-GB" sz="1800" dirty="0" smtClean="0"/>
            </a:br>
            <a:r>
              <a:rPr lang="en-GB" sz="1800" dirty="0" smtClean="0"/>
              <a:t>or users remain unserved.  For this reason individual price/tariff regulation is often applied to larger mini-grids, though </a:t>
            </a:r>
            <a:br>
              <a:rPr lang="en-GB" sz="1800" dirty="0" smtClean="0"/>
            </a:br>
            <a:r>
              <a:rPr lang="en-GB" sz="1800" dirty="0" smtClean="0"/>
              <a:t>for small mini-grids the costs may out-balance the benefits of individual price/tariff regulation, and a uniform tariff </a:t>
            </a:r>
            <a:br>
              <a:rPr lang="en-GB" sz="1800" dirty="0" smtClean="0"/>
            </a:br>
            <a:r>
              <a:rPr lang="en-GB" sz="1800" dirty="0" smtClean="0"/>
              <a:t>may be applied.     </a:t>
            </a:r>
            <a:br>
              <a:rPr lang="en-GB" sz="1800" dirty="0" smtClean="0"/>
            </a:br>
            <a:r>
              <a:rPr lang="en-GB" sz="1800" b="1" i="1" dirty="0" smtClean="0">
                <a:solidFill>
                  <a:schemeClr val="accent1">
                    <a:lumMod val="75000"/>
                  </a:schemeClr>
                </a:solidFill>
              </a:rPr>
              <a:t> </a:t>
            </a:r>
            <a:r>
              <a:rPr lang="en-GB" sz="1800" dirty="0" smtClean="0"/>
              <a:t/>
            </a:r>
            <a:br>
              <a:rPr lang="en-GB" sz="1800" dirty="0" smtClean="0"/>
            </a:br>
            <a:r>
              <a:rPr lang="en-GB" sz="1800" dirty="0" smtClean="0"/>
              <a:t/>
            </a:r>
            <a:br>
              <a:rPr lang="en-GB" sz="1800" dirty="0" smtClean="0"/>
            </a:br>
            <a:r>
              <a:rPr lang="en-GB" sz="1800" dirty="0" smtClean="0"/>
              <a:t/>
            </a:r>
            <a:br>
              <a:rPr lang="en-GB" sz="1800" dirty="0" smtClean="0"/>
            </a:br>
            <a:r>
              <a:rPr lang="en-GB" sz="1800" dirty="0" smtClean="0"/>
              <a:t> </a:t>
            </a:r>
            <a:br>
              <a:rPr lang="en-GB" sz="1800" dirty="0" smtClean="0"/>
            </a:br>
            <a:endParaRPr lang="en-GB" sz="1800" dirty="0"/>
          </a:p>
        </p:txBody>
      </p:sp>
      <p:sp>
        <p:nvSpPr>
          <p:cNvPr id="3" name="TextBox 2">
            <a:hlinkClick r:id="rId2" action="ppaction://hlinksldjump"/>
          </p:cNvPr>
          <p:cNvSpPr txBox="1"/>
          <p:nvPr/>
        </p:nvSpPr>
        <p:spPr>
          <a:xfrm>
            <a:off x="10788316" y="610558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6" y="5736249"/>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788316" y="6488668"/>
            <a:ext cx="1414075"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3047239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585" y="35088"/>
            <a:ext cx="11070771" cy="767482"/>
          </a:xfrm>
        </p:spPr>
        <p:txBody>
          <a:bodyPr>
            <a:normAutofit/>
          </a:bodyPr>
          <a:lstStyle/>
          <a:p>
            <a:r>
              <a:rPr lang="en-GB" b="1" dirty="0" smtClean="0">
                <a:solidFill>
                  <a:schemeClr val="accent1">
                    <a:lumMod val="75000"/>
                  </a:schemeClr>
                </a:solidFill>
              </a:rPr>
              <a:t>Using this Tool</a:t>
            </a:r>
            <a:endParaRPr lang="en-GB" sz="1800" dirty="0"/>
          </a:p>
        </p:txBody>
      </p:sp>
      <p:sp>
        <p:nvSpPr>
          <p:cNvPr id="6" name="TextBox 5"/>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7" name="TextBox 6">
            <a:hlinkClick r:id="rId3" action="ppaction://hlinksldjump"/>
          </p:cNvPr>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4" action="ppaction://hlinksldjump"/>
              </a:rPr>
              <a:t>PREVIOUS</a:t>
            </a:r>
            <a:endParaRPr lang="en-GB" dirty="0"/>
          </a:p>
        </p:txBody>
      </p:sp>
      <p:sp>
        <p:nvSpPr>
          <p:cNvPr id="4" name="Rectangle 3"/>
          <p:cNvSpPr/>
          <p:nvPr/>
        </p:nvSpPr>
        <p:spPr>
          <a:xfrm>
            <a:off x="228435" y="700050"/>
            <a:ext cx="6096000" cy="1481431"/>
          </a:xfrm>
          <a:prstGeom prst="rect">
            <a:avLst/>
          </a:prstGeom>
        </p:spPr>
        <p:txBody>
          <a:bodyPr>
            <a:spAutoFit/>
          </a:bodyPr>
          <a:lstStyle/>
          <a:p>
            <a:pPr>
              <a:lnSpc>
                <a:spcPct val="115000"/>
              </a:lnSpc>
              <a:spcAft>
                <a:spcPts val="1000"/>
              </a:spcAft>
            </a:pPr>
            <a:r>
              <a:rPr lang="en-GB" sz="1600" b="1" u="sng" dirty="0" smtClean="0">
                <a:solidFill>
                  <a:srgbClr val="0070C0"/>
                </a:solidFill>
                <a:latin typeface="+mj-lt"/>
                <a:ea typeface="Calibri"/>
              </a:rPr>
              <a:t>Path </a:t>
            </a:r>
            <a:r>
              <a:rPr lang="en-GB" sz="1600" b="1" u="sng" dirty="0">
                <a:solidFill>
                  <a:srgbClr val="0070C0"/>
                </a:solidFill>
                <a:latin typeface="+mj-lt"/>
                <a:ea typeface="Calibri"/>
              </a:rPr>
              <a:t>1</a:t>
            </a:r>
            <a:endParaRPr lang="en-GB" sz="1600" dirty="0">
              <a:latin typeface="+mj-lt"/>
              <a:ea typeface="Calibri"/>
            </a:endParaRPr>
          </a:p>
          <a:p>
            <a:pPr>
              <a:lnSpc>
                <a:spcPct val="115000"/>
              </a:lnSpc>
              <a:spcAft>
                <a:spcPts val="1000"/>
              </a:spcAft>
            </a:pPr>
            <a:r>
              <a:rPr lang="en-GB" sz="1600" b="1" dirty="0" smtClean="0">
                <a:solidFill>
                  <a:srgbClr val="0070C0"/>
                </a:solidFill>
                <a:latin typeface="+mj-lt"/>
                <a:ea typeface="Calibri"/>
              </a:rPr>
              <a:t>Follow </a:t>
            </a:r>
            <a:r>
              <a:rPr lang="en-GB" sz="1600" b="1" dirty="0">
                <a:solidFill>
                  <a:srgbClr val="0070C0"/>
                </a:solidFill>
                <a:latin typeface="+mj-lt"/>
                <a:ea typeface="Calibri"/>
              </a:rPr>
              <a:t>this path if:</a:t>
            </a:r>
            <a:endParaRPr lang="en-GB" sz="1600" dirty="0">
              <a:latin typeface="+mj-lt"/>
              <a:ea typeface="Calibri"/>
            </a:endParaRPr>
          </a:p>
          <a:p>
            <a:pPr marL="342900" lvl="0" indent="-342900">
              <a:lnSpc>
                <a:spcPct val="115000"/>
              </a:lnSpc>
              <a:spcAft>
                <a:spcPts val="0"/>
              </a:spcAft>
              <a:buFont typeface="Courier New"/>
              <a:buChar char="o"/>
            </a:pPr>
            <a:r>
              <a:rPr lang="en-GB" sz="1600" dirty="0">
                <a:latin typeface="+mj-lt"/>
                <a:ea typeface="Calibri"/>
              </a:rPr>
              <a:t>You </a:t>
            </a:r>
            <a:r>
              <a:rPr lang="en-GB" sz="1600" dirty="0" smtClean="0">
                <a:latin typeface="+mj-lt"/>
                <a:ea typeface="Calibri"/>
              </a:rPr>
              <a:t>want information on each NEA category </a:t>
            </a:r>
          </a:p>
          <a:p>
            <a:pPr marL="342900" lvl="0" indent="-342900">
              <a:lnSpc>
                <a:spcPct val="115000"/>
              </a:lnSpc>
              <a:spcAft>
                <a:spcPts val="0"/>
              </a:spcAft>
              <a:buFont typeface="Courier New"/>
              <a:buChar char="o"/>
            </a:pPr>
            <a:r>
              <a:rPr lang="en-GB" sz="1600" dirty="0" smtClean="0">
                <a:latin typeface="+mj-lt"/>
                <a:ea typeface="Calibri"/>
              </a:rPr>
              <a:t>You want to look at specific countries’ NEAs within each category .</a:t>
            </a:r>
            <a:endParaRPr lang="en-GB" sz="1600" dirty="0">
              <a:latin typeface="+mj-lt"/>
              <a:ea typeface="Calibri"/>
            </a:endParaRPr>
          </a:p>
        </p:txBody>
      </p:sp>
      <p:sp>
        <p:nvSpPr>
          <p:cNvPr id="8" name="Text Box 2"/>
          <p:cNvSpPr txBox="1">
            <a:spLocks noChangeArrowheads="1"/>
          </p:cNvSpPr>
          <p:nvPr/>
        </p:nvSpPr>
        <p:spPr bwMode="auto">
          <a:xfrm>
            <a:off x="6306679" y="719538"/>
            <a:ext cx="5521877" cy="205186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15000"/>
              </a:lnSpc>
              <a:spcAft>
                <a:spcPts val="1000"/>
              </a:spcAft>
            </a:pPr>
            <a:r>
              <a:rPr lang="en-GB" sz="1600" b="1" u="sng" dirty="0" smtClean="0">
                <a:solidFill>
                  <a:srgbClr val="0070C0"/>
                </a:solidFill>
                <a:effectLst/>
                <a:latin typeface="+mj-lt"/>
                <a:ea typeface="Calibri"/>
              </a:rPr>
              <a:t>Path </a:t>
            </a:r>
            <a:r>
              <a:rPr lang="en-GB" sz="1600" b="1" u="sng" dirty="0">
                <a:solidFill>
                  <a:srgbClr val="0070C0"/>
                </a:solidFill>
                <a:effectLst/>
                <a:latin typeface="+mj-lt"/>
                <a:ea typeface="Calibri"/>
              </a:rPr>
              <a:t>2</a:t>
            </a:r>
            <a:endParaRPr lang="en-GB" sz="1600" dirty="0">
              <a:effectLst/>
              <a:latin typeface="+mj-lt"/>
              <a:ea typeface="Calibri"/>
            </a:endParaRPr>
          </a:p>
          <a:p>
            <a:pPr>
              <a:lnSpc>
                <a:spcPct val="115000"/>
              </a:lnSpc>
              <a:spcAft>
                <a:spcPts val="1000"/>
              </a:spcAft>
            </a:pPr>
            <a:r>
              <a:rPr lang="en-GB" sz="1600" b="1" dirty="0" smtClean="0">
                <a:solidFill>
                  <a:srgbClr val="0070C0"/>
                </a:solidFill>
                <a:effectLst/>
                <a:latin typeface="+mj-lt"/>
                <a:ea typeface="Calibri"/>
              </a:rPr>
              <a:t>Follow </a:t>
            </a:r>
            <a:r>
              <a:rPr lang="en-GB" sz="1600" b="1" dirty="0">
                <a:solidFill>
                  <a:srgbClr val="0070C0"/>
                </a:solidFill>
                <a:effectLst/>
                <a:latin typeface="+mj-lt"/>
                <a:ea typeface="Calibri"/>
              </a:rPr>
              <a:t>this path if: </a:t>
            </a:r>
            <a:endParaRPr lang="en-GB" sz="1600" dirty="0">
              <a:effectLst/>
              <a:latin typeface="+mj-lt"/>
              <a:ea typeface="Calibri"/>
            </a:endParaRPr>
          </a:p>
          <a:p>
            <a:pPr marL="342900" lvl="0" indent="-342900">
              <a:lnSpc>
                <a:spcPct val="115000"/>
              </a:lnSpc>
              <a:spcAft>
                <a:spcPts val="0"/>
              </a:spcAft>
              <a:buFont typeface="Courier New"/>
              <a:buChar char="o"/>
            </a:pPr>
            <a:r>
              <a:rPr lang="en-GB" sz="1600" dirty="0">
                <a:effectLst/>
                <a:latin typeface="+mj-lt"/>
                <a:ea typeface="Calibri"/>
              </a:rPr>
              <a:t>You </a:t>
            </a:r>
            <a:r>
              <a:rPr lang="en-GB" sz="1600" dirty="0" smtClean="0">
                <a:effectLst/>
                <a:latin typeface="+mj-lt"/>
                <a:ea typeface="Calibri"/>
              </a:rPr>
              <a:t>want information on a particular country’s NEA</a:t>
            </a:r>
          </a:p>
          <a:p>
            <a:pPr marL="342900" lvl="0" indent="-342900">
              <a:lnSpc>
                <a:spcPct val="115000"/>
              </a:lnSpc>
              <a:spcAft>
                <a:spcPts val="0"/>
              </a:spcAft>
              <a:buFont typeface="Courier New"/>
              <a:buChar char="o"/>
            </a:pPr>
            <a:r>
              <a:rPr lang="en-GB" sz="1600" dirty="0" smtClean="0">
                <a:effectLst/>
                <a:latin typeface="+mj-lt"/>
                <a:ea typeface="Calibri"/>
              </a:rPr>
              <a:t>You do not want to see information about the NEA categories</a:t>
            </a:r>
            <a:endParaRPr lang="en-GB" sz="1600" dirty="0">
              <a:effectLst/>
              <a:latin typeface="Arial"/>
              <a:ea typeface="Calibri"/>
            </a:endParaRPr>
          </a:p>
        </p:txBody>
      </p:sp>
      <p:sp>
        <p:nvSpPr>
          <p:cNvPr id="54" name="TextBox 53"/>
          <p:cNvSpPr txBox="1"/>
          <p:nvPr/>
        </p:nvSpPr>
        <p:spPr>
          <a:xfrm>
            <a:off x="6399309" y="5725928"/>
            <a:ext cx="3723644" cy="584775"/>
          </a:xfrm>
          <a:prstGeom prst="rect">
            <a:avLst/>
          </a:prstGeom>
          <a:noFill/>
        </p:spPr>
        <p:txBody>
          <a:bodyPr wrap="square" rtlCol="0">
            <a:spAutoFit/>
          </a:bodyPr>
          <a:lstStyle/>
          <a:p>
            <a:pPr algn="ctr"/>
            <a:r>
              <a:rPr lang="en-GB" sz="1600" dirty="0" smtClean="0"/>
              <a:t>From here you can return to either the Examples Table or the Dashboard </a:t>
            </a:r>
            <a:endParaRPr lang="en-GB" sz="1600" dirty="0"/>
          </a:p>
        </p:txBody>
      </p:sp>
      <p:sp>
        <p:nvSpPr>
          <p:cNvPr id="27" name="TextBox 26"/>
          <p:cNvSpPr txBox="1"/>
          <p:nvPr/>
        </p:nvSpPr>
        <p:spPr>
          <a:xfrm>
            <a:off x="1095654" y="5715295"/>
            <a:ext cx="3678086" cy="584775"/>
          </a:xfrm>
          <a:prstGeom prst="rect">
            <a:avLst/>
          </a:prstGeom>
          <a:noFill/>
        </p:spPr>
        <p:txBody>
          <a:bodyPr wrap="square" rtlCol="0">
            <a:spAutoFit/>
          </a:bodyPr>
          <a:lstStyle/>
          <a:p>
            <a:pPr algn="ctr"/>
            <a:r>
              <a:rPr lang="en-GB" sz="1600" dirty="0" smtClean="0"/>
              <a:t>From here you can either </a:t>
            </a:r>
            <a:r>
              <a:rPr lang="en-GB" sz="1600" dirty="0"/>
              <a:t>look at Examples </a:t>
            </a:r>
            <a:r>
              <a:rPr lang="en-GB" sz="1600" dirty="0" smtClean="0"/>
              <a:t>or return to the Dashboard</a:t>
            </a:r>
            <a:endParaRPr lang="en-GB" sz="1600" dirty="0"/>
          </a:p>
        </p:txBody>
      </p:sp>
      <p:grpSp>
        <p:nvGrpSpPr>
          <p:cNvPr id="3" name="Group 2"/>
          <p:cNvGrpSpPr/>
          <p:nvPr/>
        </p:nvGrpSpPr>
        <p:grpSpPr>
          <a:xfrm>
            <a:off x="547276" y="2298913"/>
            <a:ext cx="9129813" cy="3384483"/>
            <a:chOff x="547276" y="2554105"/>
            <a:chExt cx="9129813" cy="3384483"/>
          </a:xfrm>
        </p:grpSpPr>
        <p:sp>
          <p:nvSpPr>
            <p:cNvPr id="12" name="TextBox 11">
              <a:hlinkClick r:id="rId5" action="ppaction://hlinksldjump"/>
            </p:cNvPr>
            <p:cNvSpPr txBox="1"/>
            <p:nvPr/>
          </p:nvSpPr>
          <p:spPr>
            <a:xfrm>
              <a:off x="7549006" y="2585733"/>
              <a:ext cx="1389079" cy="646331"/>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b="1" dirty="0" smtClean="0">
                  <a:hlinkClick r:id="rId6" action="ppaction://hlinksldjump"/>
                </a:rPr>
                <a:t>EXAMPLES TABLE</a:t>
              </a:r>
              <a:endParaRPr lang="en-GB" b="1" dirty="0"/>
            </a:p>
          </p:txBody>
        </p:sp>
        <p:sp>
          <p:nvSpPr>
            <p:cNvPr id="30" name="Rounded Rectangle 29"/>
            <p:cNvSpPr/>
            <p:nvPr/>
          </p:nvSpPr>
          <p:spPr>
            <a:xfrm>
              <a:off x="7384977" y="3815830"/>
              <a:ext cx="1733101" cy="818708"/>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rPr>
                <a:t>Select </a:t>
              </a:r>
            </a:p>
            <a:p>
              <a:pPr algn="ctr"/>
              <a:r>
                <a:rPr lang="en-GB" dirty="0" smtClean="0">
                  <a:solidFill>
                    <a:schemeClr val="accent1">
                      <a:lumMod val="50000"/>
                    </a:schemeClr>
                  </a:solidFill>
                </a:rPr>
                <a:t>Country NEA</a:t>
              </a:r>
              <a:endParaRPr lang="en-GB" dirty="0">
                <a:solidFill>
                  <a:schemeClr val="accent1">
                    <a:lumMod val="50000"/>
                  </a:schemeClr>
                </a:solidFill>
              </a:endParaRPr>
            </a:p>
          </p:txBody>
        </p:sp>
        <p:sp>
          <p:nvSpPr>
            <p:cNvPr id="31" name="TextBox 30"/>
            <p:cNvSpPr txBox="1"/>
            <p:nvPr/>
          </p:nvSpPr>
          <p:spPr>
            <a:xfrm>
              <a:off x="6623659" y="2554105"/>
              <a:ext cx="835357" cy="461665"/>
            </a:xfrm>
            <a:prstGeom prst="rect">
              <a:avLst/>
            </a:prstGeom>
            <a:noFill/>
          </p:spPr>
          <p:txBody>
            <a:bodyPr wrap="none" rtlCol="0">
              <a:spAutoFit/>
            </a:bodyPr>
            <a:lstStyle/>
            <a:p>
              <a:r>
                <a:rPr lang="en-GB" sz="2400" dirty="0" smtClean="0"/>
                <a:t>From</a:t>
              </a:r>
              <a:endParaRPr lang="en-GB" sz="2400" dirty="0"/>
            </a:p>
          </p:txBody>
        </p:sp>
        <p:sp>
          <p:nvSpPr>
            <p:cNvPr id="32" name="Rounded Rectangle 31"/>
            <p:cNvSpPr/>
            <p:nvPr/>
          </p:nvSpPr>
          <p:spPr>
            <a:xfrm>
              <a:off x="7400144" y="4984736"/>
              <a:ext cx="1733101" cy="95385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rPr>
                <a:t>NEA Country Case Study</a:t>
              </a:r>
              <a:endParaRPr lang="en-GB" dirty="0">
                <a:solidFill>
                  <a:schemeClr val="accent1">
                    <a:lumMod val="50000"/>
                  </a:schemeClr>
                </a:solidFill>
              </a:endParaRPr>
            </a:p>
          </p:txBody>
        </p:sp>
        <p:cxnSp>
          <p:nvCxnSpPr>
            <p:cNvPr id="37" name="Straight Arrow Connector 36"/>
            <p:cNvCxnSpPr>
              <a:stCxn id="22" idx="3"/>
              <a:endCxn id="29" idx="1"/>
            </p:cNvCxnSpPr>
            <p:nvPr/>
          </p:nvCxnSpPr>
          <p:spPr>
            <a:xfrm>
              <a:off x="2829750" y="5519597"/>
              <a:ext cx="219751"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29" idx="3"/>
            </p:cNvCxnSpPr>
            <p:nvPr/>
          </p:nvCxnSpPr>
          <p:spPr>
            <a:xfrm>
              <a:off x="4782602" y="5519597"/>
              <a:ext cx="260237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8244633" y="3232064"/>
              <a:ext cx="0" cy="58376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30" idx="2"/>
              <a:endCxn id="32" idx="0"/>
            </p:cNvCxnSpPr>
            <p:nvPr/>
          </p:nvCxnSpPr>
          <p:spPr>
            <a:xfrm>
              <a:off x="8251528" y="4634538"/>
              <a:ext cx="15167" cy="35019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785572" y="2939496"/>
              <a:ext cx="0" cy="2299334"/>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800739" y="5238830"/>
              <a:ext cx="1599405"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nvGrpSpPr>
            <p:cNvPr id="71" name="Group 70"/>
            <p:cNvGrpSpPr/>
            <p:nvPr/>
          </p:nvGrpSpPr>
          <p:grpSpPr>
            <a:xfrm>
              <a:off x="8932791" y="2905589"/>
              <a:ext cx="744298" cy="2290713"/>
              <a:chOff x="9431061" y="2888003"/>
              <a:chExt cx="744298" cy="2290713"/>
            </a:xfrm>
          </p:grpSpPr>
          <p:cxnSp>
            <p:nvCxnSpPr>
              <p:cNvPr id="65" name="Straight Arrow Connector 64"/>
              <p:cNvCxnSpPr/>
              <p:nvPr/>
            </p:nvCxnSpPr>
            <p:spPr>
              <a:xfrm flipH="1" flipV="1">
                <a:off x="9431061" y="2888003"/>
                <a:ext cx="733665" cy="3310"/>
              </a:xfrm>
              <a:prstGeom prst="straightConnector1">
                <a:avLst/>
              </a:prstGeom>
              <a:ln w="28575">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10164726" y="2905456"/>
                <a:ext cx="0" cy="227326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9626981" y="5178716"/>
                <a:ext cx="548378"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 name="TextBox 10">
              <a:hlinkClick r:id="rId5" action="ppaction://hlinksldjump"/>
            </p:cNvPr>
            <p:cNvSpPr txBox="1"/>
            <p:nvPr/>
          </p:nvSpPr>
          <p:spPr>
            <a:xfrm>
              <a:off x="2021677" y="2632785"/>
              <a:ext cx="1818166" cy="646331"/>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b="1" dirty="0" smtClean="0">
                  <a:hlinkClick r:id="rId7" action="ppaction://hlinksldjump"/>
                </a:rPr>
                <a:t>CATEGORY DASHBOARD</a:t>
              </a:r>
              <a:endParaRPr lang="en-GB" b="1" dirty="0"/>
            </a:p>
          </p:txBody>
        </p:sp>
        <p:cxnSp>
          <p:nvCxnSpPr>
            <p:cNvPr id="16" name="Straight Arrow Connector 15"/>
            <p:cNvCxnSpPr/>
            <p:nvPr/>
          </p:nvCxnSpPr>
          <p:spPr>
            <a:xfrm>
              <a:off x="2159899" y="3279116"/>
              <a:ext cx="0" cy="36417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694531" y="3277454"/>
              <a:ext cx="0" cy="3658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1096649" y="3651026"/>
              <a:ext cx="1733101" cy="1148317"/>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rPr>
                <a:t>Select “Description” under specific Category</a:t>
              </a:r>
              <a:endParaRPr lang="en-GB" dirty="0">
                <a:solidFill>
                  <a:schemeClr val="accent1">
                    <a:lumMod val="50000"/>
                  </a:schemeClr>
                </a:solidFill>
              </a:endParaRPr>
            </a:p>
          </p:txBody>
        </p:sp>
        <p:sp>
          <p:nvSpPr>
            <p:cNvPr id="20" name="Rounded Rectangle 19"/>
            <p:cNvSpPr/>
            <p:nvPr/>
          </p:nvSpPr>
          <p:spPr>
            <a:xfrm>
              <a:off x="3040639" y="3659998"/>
              <a:ext cx="1733101" cy="1148317"/>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rPr>
                <a:t>Select “Examples” under specific Category</a:t>
              </a:r>
              <a:endParaRPr lang="en-GB" dirty="0">
                <a:solidFill>
                  <a:schemeClr val="accent1">
                    <a:lumMod val="50000"/>
                  </a:schemeClr>
                </a:solidFill>
              </a:endParaRPr>
            </a:p>
          </p:txBody>
        </p:sp>
        <p:sp>
          <p:nvSpPr>
            <p:cNvPr id="21" name="TextBox 20"/>
            <p:cNvSpPr txBox="1"/>
            <p:nvPr/>
          </p:nvSpPr>
          <p:spPr>
            <a:xfrm>
              <a:off x="1016786" y="2586004"/>
              <a:ext cx="835357" cy="461665"/>
            </a:xfrm>
            <a:prstGeom prst="rect">
              <a:avLst/>
            </a:prstGeom>
            <a:noFill/>
          </p:spPr>
          <p:txBody>
            <a:bodyPr wrap="none" rtlCol="0">
              <a:spAutoFit/>
            </a:bodyPr>
            <a:lstStyle/>
            <a:p>
              <a:r>
                <a:rPr lang="en-GB" sz="2400" dirty="0" smtClean="0"/>
                <a:t>From</a:t>
              </a:r>
              <a:endParaRPr lang="en-GB" sz="2400" dirty="0"/>
            </a:p>
          </p:txBody>
        </p:sp>
        <p:sp>
          <p:nvSpPr>
            <p:cNvPr id="22" name="Rounded Rectangle 21"/>
            <p:cNvSpPr/>
            <p:nvPr/>
          </p:nvSpPr>
          <p:spPr>
            <a:xfrm>
              <a:off x="1096649" y="5100605"/>
              <a:ext cx="1733101" cy="837983"/>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rPr>
                <a:t>Specific Category information</a:t>
              </a:r>
              <a:endParaRPr lang="en-GB" dirty="0">
                <a:solidFill>
                  <a:schemeClr val="accent1">
                    <a:lumMod val="50000"/>
                  </a:schemeClr>
                </a:solidFill>
              </a:endParaRPr>
            </a:p>
          </p:txBody>
        </p:sp>
        <p:cxnSp>
          <p:nvCxnSpPr>
            <p:cNvPr id="25" name="Straight Arrow Connector 24"/>
            <p:cNvCxnSpPr>
              <a:stCxn id="18" idx="2"/>
              <a:endCxn id="22" idx="0"/>
            </p:cNvCxnSpPr>
            <p:nvPr/>
          </p:nvCxnSpPr>
          <p:spPr>
            <a:xfrm>
              <a:off x="1963200" y="4799343"/>
              <a:ext cx="0" cy="30126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3049501" y="5100605"/>
              <a:ext cx="1733101" cy="837983"/>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accent1">
                      <a:lumMod val="50000"/>
                    </a:schemeClr>
                  </a:solidFill>
                </a:rPr>
                <a:t>List of specific Category Examples</a:t>
              </a:r>
              <a:endParaRPr lang="en-GB" dirty="0">
                <a:solidFill>
                  <a:schemeClr val="accent1">
                    <a:lumMod val="50000"/>
                  </a:schemeClr>
                </a:solidFill>
              </a:endParaRPr>
            </a:p>
          </p:txBody>
        </p:sp>
        <p:cxnSp>
          <p:nvCxnSpPr>
            <p:cNvPr id="36" name="Straight Arrow Connector 35"/>
            <p:cNvCxnSpPr/>
            <p:nvPr/>
          </p:nvCxnSpPr>
          <p:spPr>
            <a:xfrm>
              <a:off x="3843387" y="4799343"/>
              <a:ext cx="0" cy="30126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endCxn id="11" idx="3"/>
            </p:cNvCxnSpPr>
            <p:nvPr/>
          </p:nvCxnSpPr>
          <p:spPr>
            <a:xfrm flipH="1">
              <a:off x="3839843" y="2955336"/>
              <a:ext cx="1945729" cy="615"/>
            </a:xfrm>
            <a:prstGeom prst="straightConnector1">
              <a:avLst/>
            </a:prstGeom>
            <a:ln w="28575">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547276" y="3158103"/>
              <a:ext cx="1474401" cy="3310"/>
            </a:xfrm>
            <a:prstGeom prst="straightConnector1">
              <a:avLst/>
            </a:prstGeom>
            <a:ln w="28575">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557909" y="3161413"/>
              <a:ext cx="0" cy="2358183"/>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557909" y="5519597"/>
              <a:ext cx="548378"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8" name="TextBox 37">
            <a:hlinkClick r:id="rId5" action="ppaction://hlinksldjump"/>
          </p:cNvPr>
          <p:cNvSpPr txBox="1"/>
          <p:nvPr/>
        </p:nvSpPr>
        <p:spPr>
          <a:xfrm>
            <a:off x="10813312" y="5725915"/>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CATEGORIES</a:t>
            </a:r>
            <a:endParaRPr lang="en-GB" dirty="0"/>
          </a:p>
        </p:txBody>
      </p:sp>
      <p:sp>
        <p:nvSpPr>
          <p:cNvPr id="40" name="TextBox 39">
            <a:hlinkClick r:id="rId5" action="ppaction://hlinksldjump"/>
          </p:cNvPr>
          <p:cNvSpPr txBox="1"/>
          <p:nvPr/>
        </p:nvSpPr>
        <p:spPr>
          <a:xfrm>
            <a:off x="10813312" y="5356583"/>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5" name="TextBox 4"/>
          <p:cNvSpPr txBox="1"/>
          <p:nvPr/>
        </p:nvSpPr>
        <p:spPr>
          <a:xfrm>
            <a:off x="1525165" y="6396887"/>
            <a:ext cx="7856381" cy="369332"/>
          </a:xfrm>
          <a:prstGeom prst="rect">
            <a:avLst/>
          </a:prstGeom>
          <a:noFill/>
        </p:spPr>
        <p:txBody>
          <a:bodyPr wrap="none" rtlCol="0">
            <a:spAutoFit/>
          </a:bodyPr>
          <a:lstStyle/>
          <a:p>
            <a:r>
              <a:rPr lang="en-GB" dirty="0" smtClean="0"/>
              <a:t>To see more about the how NEA are categorized in this Review Tool, go to “NEXT” </a:t>
            </a:r>
            <a:endParaRPr lang="en-GB" dirty="0"/>
          </a:p>
        </p:txBody>
      </p:sp>
    </p:spTree>
    <p:extLst>
      <p:ext uri="{BB962C8B-B14F-4D97-AF65-F5344CB8AC3E}">
        <p14:creationId xmlns:p14="http://schemas.microsoft.com/office/powerpoint/2010/main" val="365018334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trommast_stadt_02.jpg"/>
          <p:cNvPicPr>
            <a:picLocks noChangeAspect="1"/>
          </p:cNvPicPr>
          <p:nvPr/>
        </p:nvPicPr>
        <p:blipFill>
          <a:blip r:embed="rId2" cstate="screen"/>
          <a:stretch>
            <a:fillRect/>
          </a:stretch>
        </p:blipFill>
        <p:spPr>
          <a:xfrm>
            <a:off x="0" y="5417820"/>
            <a:ext cx="11878056" cy="1440180"/>
          </a:xfrm>
          <a:prstGeom prst="rect">
            <a:avLst/>
          </a:prstGeom>
        </p:spPr>
      </p:pic>
      <p:sp>
        <p:nvSpPr>
          <p:cNvPr id="2" name="Rectangle 1"/>
          <p:cNvSpPr/>
          <p:nvPr/>
        </p:nvSpPr>
        <p:spPr>
          <a:xfrm>
            <a:off x="353290" y="17842"/>
            <a:ext cx="11170227" cy="5539978"/>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Uniform Price/Tariff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Technologies continued:  </a:t>
            </a:r>
            <a:r>
              <a:rPr lang="en-GB" sz="1600" dirty="0" smtClean="0">
                <a:latin typeface="+mj-lt"/>
              </a:rPr>
              <a:t>For </a:t>
            </a:r>
            <a:r>
              <a:rPr lang="en-GB" sz="1600" dirty="0">
                <a:latin typeface="+mj-lt"/>
              </a:rPr>
              <a:t>standalone </a:t>
            </a:r>
            <a:r>
              <a:rPr lang="en-GB" sz="1600" dirty="0" smtClean="0">
                <a:latin typeface="+mj-lt"/>
              </a:rPr>
              <a:t>systems, prices </a:t>
            </a:r>
            <a:r>
              <a:rPr lang="en-GB" sz="1600" dirty="0">
                <a:latin typeface="+mj-lt"/>
              </a:rPr>
              <a:t>are </a:t>
            </a:r>
            <a:r>
              <a:rPr lang="en-GB" sz="1600" dirty="0" smtClean="0">
                <a:latin typeface="+mj-lt"/>
              </a:rPr>
              <a:t>frequently </a:t>
            </a:r>
            <a:r>
              <a:rPr lang="en-GB" sz="1600" dirty="0">
                <a:latin typeface="+mj-lt"/>
              </a:rPr>
              <a:t>unregulated.  If prices are regulated, it’s more likely to be on a uniform than an individual basis, since standalone system businesses are not usually tied to a location and so differences in costs are likely to be linked to their technology offer, efficiency of operation, or financing structure rather than any fundamental factors outside the businesses control. </a:t>
            </a:r>
            <a:r>
              <a:rPr lang="en-GB" sz="1600" dirty="0" smtClean="0">
                <a:latin typeface="+mj-lt"/>
              </a:rPr>
              <a:t>(Within any </a:t>
            </a:r>
            <a:r>
              <a:rPr lang="en-GB" sz="1600" dirty="0">
                <a:latin typeface="+mj-lt"/>
              </a:rPr>
              <a:t>uniform </a:t>
            </a:r>
            <a:r>
              <a:rPr lang="en-GB" sz="1600" dirty="0" smtClean="0">
                <a:latin typeface="+mj-lt"/>
              </a:rPr>
              <a:t>price regulation of standalone systems it will be necessary </a:t>
            </a:r>
            <a:r>
              <a:rPr lang="en-GB" sz="1600" dirty="0">
                <a:latin typeface="+mj-lt"/>
              </a:rPr>
              <a:t>to consider how to incentivize </a:t>
            </a:r>
            <a:r>
              <a:rPr lang="en-GB" sz="1600" dirty="0" smtClean="0">
                <a:latin typeface="+mj-lt"/>
              </a:rPr>
              <a:t>system </a:t>
            </a:r>
            <a:r>
              <a:rPr lang="en-GB" sz="1600" dirty="0">
                <a:latin typeface="+mj-lt"/>
              </a:rPr>
              <a:t>providers to move into more remote areas where distribution costs are higher</a:t>
            </a:r>
            <a:r>
              <a:rPr lang="en-GB" sz="1600" dirty="0" smtClean="0">
                <a:latin typeface="+mj-lt"/>
              </a:rPr>
              <a:t>). </a:t>
            </a:r>
          </a:p>
          <a:p>
            <a:endParaRPr lang="en-GB" sz="1600" dirty="0">
              <a:latin typeface="+mj-lt"/>
            </a:endParaRPr>
          </a:p>
          <a:p>
            <a:r>
              <a:rPr lang="en-GB" sz="1600" dirty="0" smtClean="0">
                <a:latin typeface="+mj-lt"/>
              </a:rPr>
              <a:t>The </a:t>
            </a:r>
            <a:r>
              <a:rPr lang="en-GB" sz="1600" dirty="0">
                <a:latin typeface="+mj-lt"/>
              </a:rPr>
              <a:t>issues inherent in a uniform </a:t>
            </a:r>
            <a:r>
              <a:rPr lang="en-GB" sz="1600" dirty="0" smtClean="0">
                <a:latin typeface="+mj-lt"/>
              </a:rPr>
              <a:t>price/tariff </a:t>
            </a:r>
            <a:r>
              <a:rPr lang="en-GB" sz="1600" dirty="0">
                <a:latin typeface="+mj-lt"/>
              </a:rPr>
              <a:t>regulatory structure will be all the greater if it is extended across more than one technology, for instance if isolated </a:t>
            </a:r>
            <a:r>
              <a:rPr lang="en-GB" sz="1600" dirty="0" smtClean="0">
                <a:latin typeface="+mj-lt"/>
              </a:rPr>
              <a:t>mini-grids </a:t>
            </a:r>
            <a:r>
              <a:rPr lang="en-GB" sz="1600" dirty="0">
                <a:latin typeface="+mj-lt"/>
              </a:rPr>
              <a:t>or standalone systems are expected to supply electricity at the same prices as the grid system.      </a:t>
            </a:r>
          </a:p>
          <a:p>
            <a:endParaRPr lang="en-GB" sz="1600" b="1" i="1" dirty="0" smtClean="0">
              <a:solidFill>
                <a:schemeClr val="accent1">
                  <a:lumMod val="75000"/>
                </a:schemeClr>
              </a:solidFill>
              <a:latin typeface="+mj-lt"/>
              <a:ea typeface="+mj-ea"/>
              <a:cs typeface="+mj-cs"/>
            </a:endParaRPr>
          </a:p>
          <a:p>
            <a:r>
              <a:rPr lang="en-GB" sz="1600" b="1" i="1" dirty="0">
                <a:solidFill>
                  <a:schemeClr val="accent1">
                    <a:lumMod val="75000"/>
                  </a:schemeClr>
                </a:solidFill>
                <a:latin typeface="+mj-lt"/>
                <a:ea typeface="+mj-ea"/>
                <a:cs typeface="+mj-cs"/>
              </a:rPr>
              <a:t>Delivery models</a:t>
            </a:r>
            <a:r>
              <a:rPr lang="en-GB" sz="1600" b="1" i="1" dirty="0" smtClean="0">
                <a:solidFill>
                  <a:schemeClr val="accent1">
                    <a:lumMod val="75000"/>
                  </a:schemeClr>
                </a:solidFill>
                <a:latin typeface="+mj-lt"/>
                <a:ea typeface="+mj-ea"/>
                <a:cs typeface="+mj-cs"/>
              </a:rPr>
              <a:t>: </a:t>
            </a:r>
            <a:r>
              <a:rPr lang="en-GB" sz="1600" dirty="0">
                <a:latin typeface="+mj-lt"/>
              </a:rPr>
              <a:t>A uniform regulated </a:t>
            </a:r>
            <a:r>
              <a:rPr lang="en-GB" sz="1600" dirty="0" smtClean="0">
                <a:latin typeface="+mj-lt"/>
              </a:rPr>
              <a:t>price/tariff </a:t>
            </a:r>
            <a:r>
              <a:rPr lang="en-GB" sz="1600" dirty="0">
                <a:latin typeface="+mj-lt"/>
              </a:rPr>
              <a:t>structure is consistent with a public delivery model, with cross-subsidy between publically-owned entities and subsidy from wider public resources being relatively straightforward. </a:t>
            </a:r>
            <a:r>
              <a:rPr lang="en-GB" sz="1600" dirty="0" smtClean="0">
                <a:latin typeface="+mj-lt"/>
              </a:rPr>
              <a:t>Combining </a:t>
            </a:r>
            <a:r>
              <a:rPr lang="en-GB" sz="1600" dirty="0">
                <a:latin typeface="+mj-lt"/>
              </a:rPr>
              <a:t>uniform </a:t>
            </a:r>
            <a:r>
              <a:rPr lang="en-GB" sz="1600" dirty="0" smtClean="0">
                <a:latin typeface="+mj-lt"/>
              </a:rPr>
              <a:t>prices/tariffs </a:t>
            </a:r>
            <a:r>
              <a:rPr lang="en-GB" sz="1600" dirty="0">
                <a:latin typeface="+mj-lt"/>
              </a:rPr>
              <a:t>with a private delivery model is problematic, since this model precludes public financial support, leaving cross-subsidies between providers as the only option for balancing differences in costs. The need for subsidy to support a uniform </a:t>
            </a:r>
            <a:r>
              <a:rPr lang="en-GB" sz="1600" dirty="0" smtClean="0">
                <a:latin typeface="+mj-lt"/>
              </a:rPr>
              <a:t>price/tariff </a:t>
            </a:r>
            <a:r>
              <a:rPr lang="en-GB" sz="1600" dirty="0">
                <a:latin typeface="+mj-lt"/>
              </a:rPr>
              <a:t>structure is thus likely to result in a public-private partnership model rather than pure private sector delivery. </a:t>
            </a:r>
          </a:p>
          <a:p>
            <a:endParaRPr lang="en-GB" sz="16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Legal </a:t>
            </a:r>
            <a:r>
              <a:rPr lang="en-GB" sz="1600" b="1" i="1" dirty="0">
                <a:solidFill>
                  <a:schemeClr val="accent1">
                    <a:lumMod val="75000"/>
                  </a:schemeClr>
                </a:solidFill>
                <a:latin typeface="+mj-lt"/>
                <a:ea typeface="+mj-ea"/>
                <a:cs typeface="+mj-cs"/>
              </a:rPr>
              <a:t>basis</a:t>
            </a:r>
            <a:r>
              <a:rPr lang="en-GB" sz="1600" b="1" i="1" dirty="0" smtClean="0">
                <a:solidFill>
                  <a:schemeClr val="accent1">
                    <a:lumMod val="75000"/>
                  </a:schemeClr>
                </a:solidFill>
                <a:latin typeface="+mj-lt"/>
                <a:ea typeface="+mj-ea"/>
                <a:cs typeface="+mj-cs"/>
              </a:rPr>
              <a:t>: </a:t>
            </a:r>
            <a:r>
              <a:rPr lang="en-GB" sz="1600" dirty="0">
                <a:latin typeface="+mj-lt"/>
              </a:rPr>
              <a:t>Uniform </a:t>
            </a:r>
            <a:r>
              <a:rPr lang="en-GB" sz="1600" dirty="0" smtClean="0">
                <a:latin typeface="+mj-lt"/>
              </a:rPr>
              <a:t>prices or tariffs </a:t>
            </a:r>
            <a:r>
              <a:rPr lang="en-GB" sz="1600" dirty="0">
                <a:latin typeface="+mj-lt"/>
              </a:rPr>
              <a:t>may be established through either concessions or a licensing system. In principle uniform </a:t>
            </a:r>
            <a:r>
              <a:rPr lang="en-GB" sz="1600" dirty="0" smtClean="0">
                <a:latin typeface="+mj-lt"/>
              </a:rPr>
              <a:t>prices/tariffs </a:t>
            </a:r>
            <a:r>
              <a:rPr lang="en-GB" sz="1600" dirty="0">
                <a:latin typeface="+mj-lt"/>
              </a:rPr>
              <a:t>may be set through general legislation without licensing electricity providers. Enforcement will then rely on prosecution of any providers who exceed set </a:t>
            </a:r>
            <a:r>
              <a:rPr lang="en-GB" sz="1600" dirty="0" smtClean="0">
                <a:latin typeface="+mj-lt"/>
              </a:rPr>
              <a:t>prices or tariffs.</a:t>
            </a:r>
            <a:endParaRPr lang="en-GB" sz="1600" dirty="0">
              <a:latin typeface="+mj-lt"/>
              <a:ea typeface="+mj-ea"/>
              <a:cs typeface="+mj-cs"/>
            </a:endParaRPr>
          </a:p>
        </p:txBody>
      </p:sp>
      <p:sp>
        <p:nvSpPr>
          <p:cNvPr id="3" name="TextBox 2">
            <a:hlinkClick r:id="rId3" action="ppaction://hlinksldjump"/>
          </p:cNvPr>
          <p:cNvSpPr txBox="1"/>
          <p:nvPr/>
        </p:nvSpPr>
        <p:spPr>
          <a:xfrm>
            <a:off x="10798949" y="571990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4" name="TextBox 3">
            <a:hlinkClick r:id="rId3" action="ppaction://hlinksldjump"/>
          </p:cNvPr>
          <p:cNvSpPr txBox="1"/>
          <p:nvPr/>
        </p:nvSpPr>
        <p:spPr>
          <a:xfrm>
            <a:off x="10798949" y="5350569"/>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68295349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17842"/>
            <a:ext cx="11170227" cy="677108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Uniform Price/Tariff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Finance</a:t>
            </a:r>
            <a:r>
              <a:rPr lang="en-GB" sz="1600" i="1" dirty="0" smtClean="0"/>
              <a:t>: </a:t>
            </a:r>
            <a:r>
              <a:rPr lang="en-GB" sz="1600" dirty="0">
                <a:latin typeface="+mj-lt"/>
              </a:rPr>
              <a:t>A uniform </a:t>
            </a:r>
            <a:r>
              <a:rPr lang="en-GB" sz="1600" dirty="0" smtClean="0">
                <a:latin typeface="+mj-lt"/>
              </a:rPr>
              <a:t>price/tariff </a:t>
            </a:r>
            <a:r>
              <a:rPr lang="en-GB" sz="1600" dirty="0">
                <a:latin typeface="+mj-lt"/>
              </a:rPr>
              <a:t>regime will give private financiers clarity. Whether this attracts finance will depend critically on whether the </a:t>
            </a:r>
            <a:r>
              <a:rPr lang="en-GB" sz="1600" dirty="0" smtClean="0">
                <a:latin typeface="+mj-lt"/>
              </a:rPr>
              <a:t>prices or tariffs </a:t>
            </a:r>
            <a:r>
              <a:rPr lang="en-GB" sz="1600" dirty="0">
                <a:latin typeface="+mj-lt"/>
              </a:rPr>
              <a:t>set enable them to make adequate return on investment. Given variations in costs of provision it is likely to attract investment into easier to access areas and lower cost electricity technologies, and potentially enable businesses providing these to make high profits, while excluding from electricity access those living in smaller communities in more remote areas. In addition private financiers may see uniform </a:t>
            </a:r>
            <a:r>
              <a:rPr lang="en-GB" sz="1600" dirty="0" smtClean="0">
                <a:latin typeface="+mj-lt"/>
              </a:rPr>
              <a:t>prices/tariffs </a:t>
            </a:r>
            <a:r>
              <a:rPr lang="en-GB" sz="1600" dirty="0">
                <a:latin typeface="+mj-lt"/>
              </a:rPr>
              <a:t>as arbitrary, inflexible and non-cost reflective, thus presenting a risk to future revenues and so discourage investment.  </a:t>
            </a:r>
            <a:r>
              <a:rPr lang="en-GB" sz="1600" dirty="0" smtClean="0">
                <a:latin typeface="+mj-lt"/>
              </a:rPr>
              <a:t>Grants </a:t>
            </a:r>
            <a:r>
              <a:rPr lang="en-GB" sz="1600" dirty="0">
                <a:latin typeface="+mj-lt"/>
              </a:rPr>
              <a:t>and subsidies may, of course, be used to attract private finance in the context of a uniform </a:t>
            </a:r>
            <a:r>
              <a:rPr lang="en-GB" sz="1600" dirty="0" smtClean="0">
                <a:latin typeface="+mj-lt"/>
              </a:rPr>
              <a:t> price or tariff </a:t>
            </a:r>
            <a:r>
              <a:rPr lang="en-GB" sz="1600" dirty="0">
                <a:latin typeface="+mj-lt"/>
              </a:rPr>
              <a:t>system, as may tax exemptions or guarantees.  However if they, too, are set on a uniform basis, while they may extend the group of users to whom electricity can be economically provided, they are also likely to create additional excess profits for those elements of electricity provision which could anyway have been delivered economically, while leaving others outside this envelope. If grants or subsidies are structured to reflect costs of provision, they may counterbalance the rigidity of uniform </a:t>
            </a:r>
            <a:r>
              <a:rPr lang="en-GB" sz="1600" dirty="0" smtClean="0">
                <a:latin typeface="+mj-lt"/>
              </a:rPr>
              <a:t>prices/tariffs</a:t>
            </a:r>
            <a:r>
              <a:rPr lang="en-GB" sz="1600" dirty="0">
                <a:latin typeface="+mj-lt"/>
              </a:rPr>
              <a:t>, by transferring cost –reflectivity from tariffs to grants/subsidies. Cross-subsidies are also used to transfer income from those providers who face lower delivery cost to those with higher costs.  </a:t>
            </a:r>
            <a:r>
              <a:rPr lang="en-GB" sz="1600" dirty="0" smtClean="0">
                <a:latin typeface="+mj-lt"/>
              </a:rPr>
              <a:t>Establishment </a:t>
            </a:r>
            <a:r>
              <a:rPr lang="en-GB" sz="1600" dirty="0">
                <a:latin typeface="+mj-lt"/>
              </a:rPr>
              <a:t>of uniform </a:t>
            </a:r>
            <a:r>
              <a:rPr lang="en-GB" sz="1600" dirty="0" smtClean="0">
                <a:latin typeface="+mj-lt"/>
              </a:rPr>
              <a:t>prices or tariffs </a:t>
            </a:r>
            <a:r>
              <a:rPr lang="en-GB" sz="1600" dirty="0">
                <a:latin typeface="+mj-lt"/>
              </a:rPr>
              <a:t>will obviously directly affect finance derived from users through these charges and the need for users to be able to access finance, or pay-as-you-go arrangement to cover any up-front element of these costs</a:t>
            </a:r>
            <a:r>
              <a:rPr lang="en-GB" sz="1600" dirty="0" smtClean="0">
                <a:latin typeface="+mj-lt"/>
              </a:rPr>
              <a:t>.</a:t>
            </a:r>
          </a:p>
          <a:p>
            <a:endParaRPr lang="en-GB" sz="1600" dirty="0"/>
          </a:p>
          <a:p>
            <a:r>
              <a:rPr lang="en-GB" sz="1600" b="1" i="1" dirty="0">
                <a:solidFill>
                  <a:schemeClr val="accent1">
                    <a:lumMod val="75000"/>
                  </a:schemeClr>
                </a:solidFill>
              </a:rPr>
              <a:t>Non-Financial </a:t>
            </a:r>
            <a:r>
              <a:rPr lang="en-GB" sz="1600" b="1" i="1" dirty="0" smtClean="0">
                <a:solidFill>
                  <a:schemeClr val="accent1">
                    <a:lumMod val="75000"/>
                  </a:schemeClr>
                </a:solidFill>
                <a:latin typeface="+mj-lt"/>
                <a:ea typeface="+mj-ea"/>
                <a:cs typeface="+mj-cs"/>
              </a:rPr>
              <a:t>Interventions</a:t>
            </a:r>
            <a:r>
              <a:rPr lang="en-GB" sz="1600" i="1" dirty="0" smtClean="0"/>
              <a:t>: </a:t>
            </a:r>
            <a:r>
              <a:rPr lang="en-GB" sz="1600" dirty="0">
                <a:latin typeface="+mj-lt"/>
              </a:rPr>
              <a:t>Establishing (or amending or removing) a uniform </a:t>
            </a:r>
            <a:r>
              <a:rPr lang="en-GB" sz="1600" dirty="0" smtClean="0">
                <a:latin typeface="+mj-lt"/>
              </a:rPr>
              <a:t>price/tariff </a:t>
            </a:r>
            <a:r>
              <a:rPr lang="en-GB" sz="1600" dirty="0">
                <a:latin typeface="+mj-lt"/>
              </a:rPr>
              <a:t>regime will require regulatory reform and capacity building or technical assistance may be required if the key actors lack the capacity to undertake this reform.  Direct provision by implementing authorities is an alternative route to achieving uniform </a:t>
            </a:r>
            <a:r>
              <a:rPr lang="en-GB" sz="1600" dirty="0" smtClean="0">
                <a:latin typeface="+mj-lt"/>
              </a:rPr>
              <a:t>prices/tariffs</a:t>
            </a:r>
            <a:r>
              <a:rPr lang="en-GB" sz="1600" dirty="0">
                <a:latin typeface="+mj-lt"/>
              </a:rPr>
              <a:t>. Other non-financial interventions, such as policy and target setting, establishment of quality and technical standards, awareness raising and demand promotion amongst users </a:t>
            </a:r>
            <a:endParaRPr lang="en-GB" sz="1600" dirty="0" smtClean="0">
              <a:latin typeface="+mj-lt"/>
            </a:endParaRPr>
          </a:p>
          <a:p>
            <a:r>
              <a:rPr lang="en-GB" sz="1600" dirty="0" smtClean="0">
                <a:latin typeface="+mj-lt"/>
              </a:rPr>
              <a:t>and </a:t>
            </a:r>
            <a:r>
              <a:rPr lang="en-GB" sz="1600" dirty="0">
                <a:latin typeface="+mj-lt"/>
              </a:rPr>
              <a:t>service providers, provision of market information and training (capacity building) for businesses and workers, may be </a:t>
            </a:r>
            <a:endParaRPr lang="en-GB" sz="1600" dirty="0" smtClean="0">
              <a:latin typeface="+mj-lt"/>
            </a:endParaRPr>
          </a:p>
          <a:p>
            <a:r>
              <a:rPr lang="en-GB" sz="1600" dirty="0" smtClean="0">
                <a:latin typeface="+mj-lt"/>
              </a:rPr>
              <a:t>beneficial but </a:t>
            </a:r>
            <a:r>
              <a:rPr lang="en-GB" sz="1600" dirty="0">
                <a:latin typeface="+mj-lt"/>
              </a:rPr>
              <a:t>are not specifically related to a uniform </a:t>
            </a:r>
            <a:r>
              <a:rPr lang="en-GB" sz="1600" dirty="0" smtClean="0">
                <a:latin typeface="+mj-lt"/>
              </a:rPr>
              <a:t>price/tariff </a:t>
            </a:r>
            <a:r>
              <a:rPr lang="en-GB" sz="1600" dirty="0">
                <a:latin typeface="+mj-lt"/>
              </a:rPr>
              <a:t>structure. National energy planning will be key to establishing </a:t>
            </a:r>
            <a:endParaRPr lang="en-GB" sz="1600" dirty="0" smtClean="0">
              <a:latin typeface="+mj-lt"/>
            </a:endParaRPr>
          </a:p>
          <a:p>
            <a:r>
              <a:rPr lang="en-GB" sz="1600" dirty="0" smtClean="0">
                <a:latin typeface="+mj-lt"/>
              </a:rPr>
              <a:t>the optimum </a:t>
            </a:r>
            <a:r>
              <a:rPr lang="en-GB" sz="1600" dirty="0">
                <a:latin typeface="+mj-lt"/>
              </a:rPr>
              <a:t>mix of technologies to meet electrification needs across the country, regardless of the form of </a:t>
            </a:r>
            <a:r>
              <a:rPr lang="en-GB" sz="1600" dirty="0" smtClean="0">
                <a:latin typeface="+mj-lt"/>
              </a:rPr>
              <a:t>price/tariff </a:t>
            </a:r>
          </a:p>
          <a:p>
            <a:r>
              <a:rPr lang="en-GB" sz="1600" dirty="0" smtClean="0">
                <a:latin typeface="+mj-lt"/>
              </a:rPr>
              <a:t>regulation employed.</a:t>
            </a:r>
            <a:endParaRPr lang="en-GB" sz="1600" dirty="0">
              <a:latin typeface="+mj-lt"/>
              <a:ea typeface="+mj-ea"/>
              <a:cs typeface="+mj-cs"/>
            </a:endParaRPr>
          </a:p>
        </p:txBody>
      </p:sp>
      <p:sp>
        <p:nvSpPr>
          <p:cNvPr id="3" name="TextBox 2">
            <a:hlinkClick r:id="rId2" action="ppaction://hlinksldjump"/>
          </p:cNvPr>
          <p:cNvSpPr txBox="1"/>
          <p:nvPr/>
        </p:nvSpPr>
        <p:spPr>
          <a:xfrm>
            <a:off x="10811042" y="5723190"/>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1" y="5352738"/>
            <a:ext cx="1412047"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8004117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4424" y="115900"/>
            <a:ext cx="11838712" cy="7140416"/>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Uniform Price/Tariff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a:t>
            </a:r>
            <a:r>
              <a:rPr lang="en-GB" sz="1600" b="1" i="1" dirty="0" smtClean="0">
                <a:solidFill>
                  <a:schemeClr val="accent1">
                    <a:lumMod val="75000"/>
                  </a:schemeClr>
                </a:solidFill>
                <a:latin typeface="+mj-lt"/>
                <a:ea typeface="+mj-ea"/>
                <a:cs typeface="+mj-cs"/>
              </a:rPr>
              <a:t>Disadvantages: </a:t>
            </a:r>
            <a:r>
              <a:rPr lang="en-GB" sz="1600" dirty="0">
                <a:latin typeface="+mj-lt"/>
              </a:rPr>
              <a:t>The main advantage of a uniform </a:t>
            </a:r>
            <a:r>
              <a:rPr lang="en-GB" sz="1600" dirty="0" smtClean="0">
                <a:latin typeface="+mj-lt"/>
              </a:rPr>
              <a:t>price or tariff </a:t>
            </a:r>
            <a:r>
              <a:rPr lang="en-GB" sz="1600" dirty="0">
                <a:latin typeface="+mj-lt"/>
              </a:rPr>
              <a:t>arrangement is that of equity – allowing all users to access electricity at the same cost, preventing those in remote, low demand areas from being penalised by having to pay more for electricity and so enabling them to use it to improve their livelihoods and compete on a more level playing field. It thereby avoids “tariff envy” and </a:t>
            </a:r>
            <a:r>
              <a:rPr lang="en-GB" sz="1600" dirty="0" err="1" smtClean="0">
                <a:latin typeface="+mj-lt"/>
              </a:rPr>
              <a:t>smooths</a:t>
            </a:r>
            <a:r>
              <a:rPr lang="en-GB" sz="1600" dirty="0" smtClean="0">
                <a:latin typeface="+mj-lt"/>
              </a:rPr>
              <a:t> </a:t>
            </a:r>
            <a:r>
              <a:rPr lang="en-GB" sz="1600" dirty="0">
                <a:latin typeface="+mj-lt"/>
              </a:rPr>
              <a:t>the transition from one form of electricity access to another for the user. </a:t>
            </a:r>
            <a:r>
              <a:rPr lang="en-GB" sz="1600" dirty="0" smtClean="0">
                <a:latin typeface="+mj-lt"/>
              </a:rPr>
              <a:t>The </a:t>
            </a:r>
            <a:r>
              <a:rPr lang="en-GB" sz="1600" dirty="0">
                <a:latin typeface="+mj-lt"/>
              </a:rPr>
              <a:t>comparative simplicity of uniform </a:t>
            </a:r>
            <a:r>
              <a:rPr lang="en-GB" sz="1600" dirty="0" smtClean="0">
                <a:latin typeface="+mj-lt"/>
              </a:rPr>
              <a:t>prices/tariffs </a:t>
            </a:r>
            <a:r>
              <a:rPr lang="en-GB" sz="1600" dirty="0">
                <a:latin typeface="+mj-lt"/>
              </a:rPr>
              <a:t>may also seem attractive, avoiding the need for appropriate </a:t>
            </a:r>
            <a:r>
              <a:rPr lang="en-GB" sz="1600" dirty="0" smtClean="0">
                <a:latin typeface="+mj-lt"/>
              </a:rPr>
              <a:t>prices/tariffs </a:t>
            </a:r>
            <a:r>
              <a:rPr lang="en-GB" sz="1600" dirty="0">
                <a:latin typeface="+mj-lt"/>
              </a:rPr>
              <a:t>to be calculated and agreed for each scheme or business. This is a particularly relevant consideration for small-scale technologies (standalone systems and very small </a:t>
            </a:r>
            <a:r>
              <a:rPr lang="en-GB" sz="1600" dirty="0" smtClean="0">
                <a:latin typeface="+mj-lt"/>
              </a:rPr>
              <a:t>mini-grids</a:t>
            </a:r>
            <a:r>
              <a:rPr lang="en-GB" sz="1600" dirty="0">
                <a:latin typeface="+mj-lt"/>
              </a:rPr>
              <a:t>), where the burden and cost of setting individual </a:t>
            </a:r>
            <a:r>
              <a:rPr lang="en-GB" sz="1600" dirty="0" smtClean="0">
                <a:latin typeface="+mj-lt"/>
              </a:rPr>
              <a:t>prices/tariffs will </a:t>
            </a:r>
            <a:r>
              <a:rPr lang="en-GB" sz="1600" dirty="0">
                <a:latin typeface="+mj-lt"/>
              </a:rPr>
              <a:t>be disproportionately high and the differentials between costs of provision relatively low. </a:t>
            </a:r>
            <a:r>
              <a:rPr lang="en-GB" sz="1600" dirty="0" smtClean="0">
                <a:latin typeface="+mj-lt"/>
              </a:rPr>
              <a:t>The </a:t>
            </a:r>
            <a:r>
              <a:rPr lang="en-GB" sz="1600" dirty="0">
                <a:latin typeface="+mj-lt"/>
              </a:rPr>
              <a:t>main disadvantage is that, in the absence of cost-reflective subsidies, grants or cross-subsidies, they will inevitably benefit those providers operating in areas where costs of provision are lower, while effectively excluding provision to higher cost areas (or causing those operating in these areas to become insolvent).  This issue is greatly exacerbated if uniform </a:t>
            </a:r>
            <a:r>
              <a:rPr lang="en-GB" sz="1600" dirty="0" smtClean="0">
                <a:latin typeface="+mj-lt"/>
              </a:rPr>
              <a:t>prices/tariffs </a:t>
            </a:r>
            <a:r>
              <a:rPr lang="en-GB" sz="1600" dirty="0">
                <a:latin typeface="+mj-lt"/>
              </a:rPr>
              <a:t>are extended across multiple technologies, typically </a:t>
            </a:r>
            <a:r>
              <a:rPr lang="en-GB" sz="1600" dirty="0" smtClean="0">
                <a:latin typeface="+mj-lt"/>
              </a:rPr>
              <a:t>by </a:t>
            </a:r>
            <a:r>
              <a:rPr lang="en-GB" sz="1600" dirty="0">
                <a:latin typeface="+mj-lt"/>
              </a:rPr>
              <a:t>requiring grid-parity tariffs from other forms of electricity provision (which are, almost axiomatically, used in areas where grid extension is uneconomic at these </a:t>
            </a:r>
            <a:r>
              <a:rPr lang="en-GB" sz="1600" dirty="0" smtClean="0">
                <a:latin typeface="+mj-lt"/>
              </a:rPr>
              <a:t>price levels</a:t>
            </a:r>
            <a:r>
              <a:rPr lang="en-GB" sz="1600" dirty="0">
                <a:latin typeface="+mj-lt"/>
              </a:rPr>
              <a:t>). </a:t>
            </a:r>
            <a:r>
              <a:rPr lang="en-GB" sz="1600" dirty="0" smtClean="0">
                <a:latin typeface="+mj-lt"/>
              </a:rPr>
              <a:t>Subsidies</a:t>
            </a:r>
            <a:r>
              <a:rPr lang="en-GB" sz="1600" dirty="0">
                <a:latin typeface="+mj-lt"/>
              </a:rPr>
              <a:t>, grants or cross-subsidies can be used to overcome this disadvantage while  retaining equity for users, though these will inevitably either limit extension of provision to that which can be sustained from public funding or cause prices for other users (the customers of the providers from whom cross-subsidies are drawn) to rise. The sustainability of these arrangements must be seriously considered.  </a:t>
            </a:r>
            <a:r>
              <a:rPr lang="en-GB" sz="1600" dirty="0"/>
              <a:t/>
            </a:r>
            <a:br>
              <a:rPr lang="en-GB" sz="1600" dirty="0"/>
            </a:br>
            <a:endParaRPr lang="en-GB" sz="12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r>
              <a:rPr lang="en-GB" sz="1600" b="1" i="1" dirty="0" smtClean="0">
                <a:solidFill>
                  <a:schemeClr val="accent1">
                    <a:lumMod val="75000"/>
                  </a:schemeClr>
                </a:solidFill>
                <a:latin typeface="+mj-lt"/>
                <a:ea typeface="+mj-ea"/>
                <a:cs typeface="+mj-cs"/>
              </a:rPr>
              <a:t>:</a:t>
            </a:r>
            <a:r>
              <a:rPr lang="en-GB" sz="1200" dirty="0"/>
              <a:t/>
            </a:r>
            <a:br>
              <a:rPr lang="en-GB" sz="1200" dirty="0"/>
            </a:br>
            <a:r>
              <a:rPr lang="en-GB" sz="1200" dirty="0" smtClean="0"/>
              <a:t> </a:t>
            </a:r>
            <a:r>
              <a:rPr lang="en-GB" sz="1600" dirty="0"/>
              <a:t/>
            </a:r>
            <a:br>
              <a:rPr lang="en-GB" sz="1600" dirty="0"/>
            </a:br>
            <a:r>
              <a:rPr lang="en-GB" sz="1600" dirty="0" smtClean="0">
                <a:latin typeface="+mj-lt"/>
              </a:rPr>
              <a:t>- </a:t>
            </a:r>
            <a:r>
              <a:rPr lang="en-GB" sz="1600" dirty="0">
                <a:latin typeface="+mj-lt"/>
              </a:rPr>
              <a:t>EUEI PDF (2014), Mini-grid Policy Toolkit: Policy and Business Frameworks for Successful Mini-grid Roll-outs </a:t>
            </a:r>
            <a:r>
              <a:rPr lang="en-GB" sz="1600" dirty="0">
                <a:latin typeface="+mj-lt"/>
                <a:hlinkClick r:id="rId2"/>
              </a:rPr>
              <a:t>http://www.euei-pdf.org/sites/default/files/field_publication_file/RECP_MiniGrid_Policy_Toolkit_1pageview_%</a:t>
            </a:r>
            <a:r>
              <a:rPr lang="en-GB" sz="1600" dirty="0" smtClean="0">
                <a:latin typeface="+mj-lt"/>
                <a:hlinkClick r:id="rId2"/>
              </a:rPr>
              <a:t>28pdf%2C_17.6MB%2C_EN_0.pdf</a:t>
            </a:r>
            <a:endParaRPr lang="en-GB" sz="1600" dirty="0" smtClean="0">
              <a:latin typeface="+mj-lt"/>
            </a:endParaRPr>
          </a:p>
          <a:p>
            <a:r>
              <a:rPr lang="en-GB" sz="1600" dirty="0" smtClean="0">
                <a:latin typeface="+mj-lt"/>
              </a:rPr>
              <a:t>- IRENA </a:t>
            </a:r>
            <a:r>
              <a:rPr lang="en-GB" sz="1600" dirty="0">
                <a:latin typeface="+mj-lt"/>
              </a:rPr>
              <a:t>(2016), Policies and </a:t>
            </a:r>
            <a:r>
              <a:rPr lang="en-GB" sz="1600" dirty="0" smtClean="0">
                <a:latin typeface="+mj-lt"/>
              </a:rPr>
              <a:t>regulations to </a:t>
            </a:r>
            <a:r>
              <a:rPr lang="en-GB" sz="1600" dirty="0">
                <a:latin typeface="+mj-lt"/>
              </a:rPr>
              <a:t>support renewable energy mini-grid development through private sector </a:t>
            </a:r>
            <a:endParaRPr lang="en-GB" sz="1600" dirty="0" smtClean="0">
              <a:latin typeface="+mj-lt"/>
            </a:endParaRPr>
          </a:p>
          <a:p>
            <a:r>
              <a:rPr lang="en-GB" sz="1600" dirty="0" smtClean="0">
                <a:latin typeface="+mj-lt"/>
              </a:rPr>
              <a:t>involvement </a:t>
            </a:r>
            <a:r>
              <a:rPr lang="en-GB" sz="1600" u="sng" dirty="0">
                <a:latin typeface="+mj-lt"/>
                <a:hlinkClick r:id="rId3"/>
              </a:rPr>
              <a:t>http://</a:t>
            </a:r>
            <a:r>
              <a:rPr lang="en-GB" sz="1600" u="sng" dirty="0" smtClean="0">
                <a:latin typeface="+mj-lt"/>
                <a:hlinkClick r:id="rId3"/>
              </a:rPr>
              <a:t>www.irena.org/DocumentDownloads/Publications/IRENA_Policies_Regulations_mini-grids_2016.pdf</a:t>
            </a:r>
            <a:endParaRPr lang="en-GB" sz="1600" dirty="0">
              <a:latin typeface="+mj-lt"/>
            </a:endParaRPr>
          </a:p>
          <a:p>
            <a:r>
              <a:rPr lang="en-GB" sz="1600" dirty="0"/>
              <a:t/>
            </a:r>
            <a:br>
              <a:rPr lang="en-GB" sz="1600" dirty="0"/>
            </a:br>
            <a:r>
              <a:rPr lang="en-GB" sz="1600" dirty="0"/>
              <a:t/>
            </a:r>
            <a:br>
              <a:rPr lang="en-GB" sz="1600" dirty="0"/>
            </a:br>
            <a:endParaRPr lang="en-GB" sz="1600" dirty="0"/>
          </a:p>
          <a:p>
            <a:endParaRPr lang="en-GB" sz="1600" dirty="0">
              <a:latin typeface="+mj-lt"/>
              <a:ea typeface="+mj-ea"/>
              <a:cs typeface="+mj-cs"/>
            </a:endParaRPr>
          </a:p>
        </p:txBody>
      </p:sp>
      <p:sp>
        <p:nvSpPr>
          <p:cNvPr id="6" name="TextBox 5">
            <a:hlinkClick r:id="rId4" action="ppaction://hlinksldjump"/>
          </p:cNvPr>
          <p:cNvSpPr txBox="1"/>
          <p:nvPr/>
        </p:nvSpPr>
        <p:spPr>
          <a:xfrm>
            <a:off x="10806009" y="572662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7" name="TextBox 6">
            <a:hlinkClick r:id="rId4" action="ppaction://hlinksldjump"/>
          </p:cNvPr>
          <p:cNvSpPr txBox="1"/>
          <p:nvPr/>
        </p:nvSpPr>
        <p:spPr>
          <a:xfrm>
            <a:off x="10806009" y="5356176"/>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86330592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804112" y="611626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353288" y="-54895"/>
            <a:ext cx="11752119" cy="1107996"/>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Uniform Price/Tariff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endParaRPr lang="en-GB" sz="1600" dirty="0">
              <a:latin typeface="+mj-lt"/>
              <a:ea typeface="+mj-ea"/>
              <a:cs typeface="+mj-cs"/>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1914867006"/>
              </p:ext>
            </p:extLst>
          </p:nvPr>
        </p:nvGraphicFramePr>
        <p:xfrm>
          <a:off x="3004457" y="1034532"/>
          <a:ext cx="6422572" cy="5142434"/>
        </p:xfrm>
        <a:graphic>
          <a:graphicData uri="http://schemas.openxmlformats.org/drawingml/2006/table">
            <a:tbl>
              <a:tblPr/>
              <a:tblGrid>
                <a:gridCol w="4463519">
                  <a:extLst>
                    <a:ext uri="{9D8B030D-6E8A-4147-A177-3AD203B41FA5}">
                      <a16:colId xmlns:a16="http://schemas.microsoft.com/office/drawing/2014/main" val="20000"/>
                    </a:ext>
                  </a:extLst>
                </a:gridCol>
                <a:gridCol w="1959053">
                  <a:extLst>
                    <a:ext uri="{9D8B030D-6E8A-4147-A177-3AD203B41FA5}">
                      <a16:colId xmlns:a16="http://schemas.microsoft.com/office/drawing/2014/main" val="20001"/>
                    </a:ext>
                  </a:extLst>
                </a:gridCol>
              </a:tblGrid>
              <a:tr h="1080341">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Uniform Regulated </a:t>
                      </a:r>
                      <a:r>
                        <a:rPr lang="en-GB" sz="1600" b="0" i="0" u="none" strike="noStrike" dirty="0" smtClean="0">
                          <a:solidFill>
                            <a:schemeClr val="bg1"/>
                          </a:solidFill>
                          <a:effectLst/>
                          <a:latin typeface="Calibri"/>
                        </a:rPr>
                        <a:t>Price/Tariff</a:t>
                      </a:r>
                      <a:endParaRPr lang="en-GB" sz="1600" b="0" i="0" u="none" strike="noStrike" dirty="0">
                        <a:solidFill>
                          <a:schemeClr val="bg1"/>
                        </a:solidFill>
                        <a:effectLst/>
                        <a:latin typeface="Calibri"/>
                      </a:endParaRP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00"/>
                  </a:ext>
                </a:extLst>
              </a:tr>
              <a:tr h="270086">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01"/>
                  </a:ext>
                </a:extLst>
              </a:tr>
              <a:tr h="270086">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02"/>
                  </a:ext>
                </a:extLst>
              </a:tr>
              <a:tr h="270086">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03"/>
                  </a:ext>
                </a:extLst>
              </a:tr>
              <a:tr h="270086">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0086">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70086">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06"/>
                  </a:ext>
                </a:extLst>
              </a:tr>
              <a:tr h="270086">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0086">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70086">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09"/>
                  </a:ext>
                </a:extLst>
              </a:tr>
              <a:tr h="270086">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0086">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11"/>
                  </a:ext>
                </a:extLst>
              </a:tr>
              <a:tr h="270086">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12"/>
                  </a:ext>
                </a:extLst>
              </a:tr>
              <a:tr h="270086">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70086">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1"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14"/>
                  </a:ext>
                </a:extLst>
              </a:tr>
              <a:tr h="280889">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2"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extLst>
                  <a:ext uri="{0D108BD9-81ED-4DB2-BD59-A6C34878D82A}">
                    <a16:rowId xmlns:a16="http://schemas.microsoft.com/office/drawing/2014/main" val="10015"/>
                  </a:ext>
                </a:extLst>
              </a:tr>
            </a:tbl>
          </a:graphicData>
        </a:graphic>
      </p:graphicFrame>
      <p:sp>
        <p:nvSpPr>
          <p:cNvPr id="7" name="TextBox 6"/>
          <p:cNvSpPr txBox="1"/>
          <p:nvPr/>
        </p:nvSpPr>
        <p:spPr>
          <a:xfrm>
            <a:off x="10804112" y="6488668"/>
            <a:ext cx="13982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3" action="ppaction://hlinksldjump"/>
              </a:rPr>
              <a:t>PREVIOUS</a:t>
            </a:r>
            <a:endParaRPr lang="en-GB" dirty="0"/>
          </a:p>
        </p:txBody>
      </p:sp>
      <p:pic>
        <p:nvPicPr>
          <p:cNvPr id="8" name="Picture 7" descr="strommast_06.jpg"/>
          <p:cNvPicPr>
            <a:picLocks noChangeAspect="1"/>
          </p:cNvPicPr>
          <p:nvPr/>
        </p:nvPicPr>
        <p:blipFill>
          <a:blip r:embed="rId14" cstate="screen"/>
          <a:stretch>
            <a:fillRect/>
          </a:stretch>
        </p:blipFill>
        <p:spPr>
          <a:xfrm>
            <a:off x="9719223" y="2952206"/>
            <a:ext cx="2404600" cy="2404600"/>
          </a:xfrm>
          <a:prstGeom prst="rect">
            <a:avLst/>
          </a:prstGeom>
        </p:spPr>
      </p:pic>
    </p:spTree>
    <p:extLst>
      <p:ext uri="{BB962C8B-B14F-4D97-AF65-F5344CB8AC3E}">
        <p14:creationId xmlns:p14="http://schemas.microsoft.com/office/powerpoint/2010/main" val="4583904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695" y="14010"/>
            <a:ext cx="11513127" cy="6843990"/>
          </a:xfrm>
        </p:spPr>
        <p:txBody>
          <a:bodyPr>
            <a:normAutofit fontScale="90000"/>
          </a:bodyPr>
          <a:lstStyle/>
          <a:p>
            <a:r>
              <a:rPr lang="en-GB" b="1" dirty="0" smtClean="0">
                <a:solidFill>
                  <a:schemeClr val="accent1">
                    <a:lumMod val="75000"/>
                  </a:schemeClr>
                </a:solidFill>
              </a:rPr>
              <a:t>Individual Price/Tariff:</a:t>
            </a:r>
            <a:r>
              <a:rPr lang="en-GB" dirty="0" smtClean="0"/>
              <a:t/>
            </a:r>
            <a:br>
              <a:rPr lang="en-GB" dirty="0" smtClean="0"/>
            </a:br>
            <a:r>
              <a:rPr lang="en-GB" sz="1600" dirty="0" smtClean="0"/>
              <a:t> </a:t>
            </a:r>
            <a:r>
              <a:rPr lang="en-GB" sz="1800" dirty="0" smtClean="0"/>
              <a:t/>
            </a:r>
            <a:br>
              <a:rPr lang="en-GB" sz="1800" dirty="0" smtClean="0"/>
            </a:br>
            <a:r>
              <a:rPr lang="en-GB" sz="2000" b="1" i="1" dirty="0">
                <a:solidFill>
                  <a:schemeClr val="accent1">
                    <a:lumMod val="75000"/>
                  </a:schemeClr>
                </a:solidFill>
              </a:rPr>
              <a:t>Definition</a:t>
            </a:r>
            <a:r>
              <a:rPr lang="en-GB" sz="1800" dirty="0"/>
              <a:t> – </a:t>
            </a:r>
            <a:r>
              <a:rPr lang="en-GB" sz="1800" b="1" i="1" dirty="0">
                <a:solidFill>
                  <a:schemeClr val="accent1">
                    <a:lumMod val="75000"/>
                  </a:schemeClr>
                </a:solidFill>
              </a:rPr>
              <a:t>A </a:t>
            </a:r>
            <a:r>
              <a:rPr lang="en-GB" sz="1800" b="1" i="1" dirty="0" smtClean="0">
                <a:solidFill>
                  <a:schemeClr val="accent1">
                    <a:lumMod val="75000"/>
                  </a:schemeClr>
                </a:solidFill>
              </a:rPr>
              <a:t>regime </a:t>
            </a:r>
            <a:r>
              <a:rPr lang="en-GB" sz="1800" b="1" i="1" dirty="0">
                <a:solidFill>
                  <a:schemeClr val="accent1">
                    <a:lumMod val="75000"/>
                  </a:schemeClr>
                </a:solidFill>
              </a:rPr>
              <a:t>under which the price or tariff at which each  provider can sell electricity (or standalone systems) is separately agreed with the regulator. )</a:t>
            </a:r>
            <a:br>
              <a:rPr lang="en-GB" sz="1800" b="1" i="1" dirty="0">
                <a:solidFill>
                  <a:schemeClr val="accent1">
                    <a:lumMod val="75000"/>
                  </a:schemeClr>
                </a:solidFill>
              </a:rPr>
            </a:br>
            <a:r>
              <a:rPr lang="en-GB" sz="900" dirty="0"/>
              <a:t/>
            </a:r>
            <a:br>
              <a:rPr lang="en-GB" sz="900" dirty="0"/>
            </a:br>
            <a:r>
              <a:rPr lang="en-GB" sz="1800" dirty="0"/>
              <a:t>An individual </a:t>
            </a:r>
            <a:r>
              <a:rPr lang="en-GB" sz="1800" dirty="0" smtClean="0"/>
              <a:t>price/tariff </a:t>
            </a:r>
            <a:r>
              <a:rPr lang="en-GB" sz="1800" dirty="0"/>
              <a:t>arrangement may:</a:t>
            </a:r>
            <a:br>
              <a:rPr lang="en-GB" sz="1800" dirty="0"/>
            </a:br>
            <a:r>
              <a:rPr lang="en-GB" sz="1800" dirty="0"/>
              <a:t>- Address purchase costs for standalone systems </a:t>
            </a:r>
            <a:r>
              <a:rPr lang="en-GB" sz="1800" u="sng" dirty="0"/>
              <a:t>or</a:t>
            </a:r>
            <a:r>
              <a:rPr lang="en-GB" sz="1800" dirty="0"/>
              <a:t> connection charges and charges for electricity used or flat monthly changes</a:t>
            </a:r>
            <a:br>
              <a:rPr lang="en-GB" sz="1800" dirty="0"/>
            </a:br>
            <a:r>
              <a:rPr lang="en-GB" sz="1800" dirty="0" smtClean="0"/>
              <a:t>- Encompass </a:t>
            </a:r>
            <a:r>
              <a:rPr lang="en-GB" sz="1800" dirty="0"/>
              <a:t>a set of </a:t>
            </a:r>
            <a:r>
              <a:rPr lang="en-GB" sz="1800" dirty="0" smtClean="0"/>
              <a:t>prices or tariffs </a:t>
            </a:r>
            <a:r>
              <a:rPr lang="en-GB" sz="1800" dirty="0"/>
              <a:t>for different classes of user (</a:t>
            </a:r>
            <a:r>
              <a:rPr lang="en-GB" sz="1800" dirty="0" err="1"/>
              <a:t>eg</a:t>
            </a:r>
            <a:r>
              <a:rPr lang="en-GB" sz="1800" dirty="0"/>
              <a:t> household, commercial and industrial) or for different levels of provision (</a:t>
            </a:r>
            <a:r>
              <a:rPr lang="en-GB" sz="1800" dirty="0" err="1"/>
              <a:t>eg</a:t>
            </a:r>
            <a:r>
              <a:rPr lang="en-GB" sz="1800" dirty="0"/>
              <a:t> size of solar home system)    </a:t>
            </a:r>
            <a:br>
              <a:rPr lang="en-GB" sz="1800" dirty="0"/>
            </a:br>
            <a:r>
              <a:rPr lang="en-GB" sz="1800" dirty="0" smtClean="0"/>
              <a:t>- Relate </a:t>
            </a:r>
            <a:r>
              <a:rPr lang="en-GB" sz="1800" dirty="0"/>
              <a:t>to </a:t>
            </a:r>
            <a:r>
              <a:rPr lang="en-GB" sz="1800" dirty="0" smtClean="0"/>
              <a:t>electricity from one or more technologies and/or standalone systems as long as these are </a:t>
            </a:r>
            <a:r>
              <a:rPr lang="en-GB" sz="1800" dirty="0"/>
              <a:t>all provided by a single entity</a:t>
            </a:r>
            <a:br>
              <a:rPr lang="en-GB" sz="1800" dirty="0"/>
            </a:br>
            <a:r>
              <a:rPr lang="en-GB" sz="1800" dirty="0" smtClean="0"/>
              <a:t>- Cover </a:t>
            </a:r>
            <a:r>
              <a:rPr lang="en-GB" sz="1800" dirty="0"/>
              <a:t>a single unit within the provider’s operation (</a:t>
            </a:r>
            <a:r>
              <a:rPr lang="en-GB" sz="1800" dirty="0" err="1"/>
              <a:t>eg</a:t>
            </a:r>
            <a:r>
              <a:rPr lang="en-GB" sz="1800" dirty="0"/>
              <a:t> a single </a:t>
            </a:r>
            <a:r>
              <a:rPr lang="en-GB" sz="1800" dirty="0" smtClean="0"/>
              <a:t>mini-grid) </a:t>
            </a:r>
            <a:r>
              <a:rPr lang="en-GB" sz="1800" dirty="0"/>
              <a:t>or the entirety of the provider’s operation </a:t>
            </a:r>
            <a:br>
              <a:rPr lang="en-GB" sz="1800" dirty="0"/>
            </a:br>
            <a:r>
              <a:rPr lang="en-GB" sz="1800" dirty="0" smtClean="0"/>
              <a:t>- Be </a:t>
            </a:r>
            <a:r>
              <a:rPr lang="en-GB" sz="1800" dirty="0"/>
              <a:t>based (most usually) on the provider’s average or incremental costs, net of any grant or subsidy (cost-recovery tariffs) or on estimates of the avoided cost of grid extension to the area, or some other basis</a:t>
            </a:r>
            <a:br>
              <a:rPr lang="en-GB" sz="1800" dirty="0"/>
            </a:br>
            <a:r>
              <a:rPr lang="en-GB" sz="1800" dirty="0"/>
              <a:t/>
            </a:r>
            <a:br>
              <a:rPr lang="en-GB" sz="1800" dirty="0"/>
            </a:br>
            <a:r>
              <a:rPr lang="en-GB" sz="2000" b="1" i="1" dirty="0" smtClean="0">
                <a:solidFill>
                  <a:schemeClr val="accent1">
                    <a:lumMod val="75000"/>
                  </a:schemeClr>
                </a:solidFill>
              </a:rPr>
              <a:t>Interactions </a:t>
            </a:r>
            <a:r>
              <a:rPr lang="en-GB" sz="2000" b="1" i="1" dirty="0">
                <a:solidFill>
                  <a:schemeClr val="accent1">
                    <a:lumMod val="75000"/>
                  </a:schemeClr>
                </a:solidFill>
              </a:rPr>
              <a:t>with other NEA Categories:</a:t>
            </a:r>
            <a:r>
              <a:rPr lang="en-GB" sz="2000" dirty="0">
                <a:solidFill>
                  <a:schemeClr val="accent1">
                    <a:lumMod val="75000"/>
                  </a:schemeClr>
                </a:solidFill>
              </a:rPr>
              <a:t>  </a:t>
            </a:r>
            <a:r>
              <a:rPr lang="en-GB" sz="900" dirty="0"/>
              <a:t/>
            </a:r>
            <a:br>
              <a:rPr lang="en-GB" sz="900" dirty="0"/>
            </a:br>
            <a:r>
              <a:rPr lang="en-GB" sz="900" dirty="0"/>
              <a:t/>
            </a:r>
            <a:br>
              <a:rPr lang="en-GB" sz="900" dirty="0"/>
            </a:br>
            <a:r>
              <a:rPr lang="en-GB" sz="1800" b="1" i="1" dirty="0">
                <a:solidFill>
                  <a:schemeClr val="accent1">
                    <a:lumMod val="75000"/>
                  </a:schemeClr>
                </a:solidFill>
              </a:rPr>
              <a:t>Technologies </a:t>
            </a:r>
            <a:r>
              <a:rPr lang="en-GB" sz="1800" dirty="0"/>
              <a:t>It is in principle possible to set individual </a:t>
            </a:r>
            <a:r>
              <a:rPr lang="en-GB" sz="1800" dirty="0" smtClean="0"/>
              <a:t>prices/tariffs </a:t>
            </a:r>
            <a:r>
              <a:rPr lang="en-GB" sz="1800" dirty="0"/>
              <a:t>for different areas within a grid system. This could have the advantage of incentivizing the grid company to extend into more remote areas where costs are higher, but is often politically unacceptable and a uniform </a:t>
            </a:r>
            <a:r>
              <a:rPr lang="en-GB" sz="1800" dirty="0" smtClean="0"/>
              <a:t>price/tariff </a:t>
            </a:r>
            <a:r>
              <a:rPr lang="en-GB" sz="1800" dirty="0"/>
              <a:t>structure is therefore most often used</a:t>
            </a:r>
            <a:r>
              <a:rPr lang="en-GB" sz="1800" dirty="0" smtClean="0"/>
              <a:t>. Grid </a:t>
            </a:r>
            <a:r>
              <a:rPr lang="en-GB" sz="1800" dirty="0"/>
              <a:t>connected </a:t>
            </a:r>
            <a:r>
              <a:rPr lang="en-GB" sz="1800" dirty="0" smtClean="0"/>
              <a:t>mini-grids </a:t>
            </a:r>
            <a:r>
              <a:rPr lang="en-GB" sz="1800" dirty="0"/>
              <a:t>and distribution systems rely on the sale of electricity to the grid, and import of electricity from the grid and its sale to users, as well as sale of own-generated electricity to users. Clarity on how each of these tariffs is set and regulated is vital. Tariffs for import of electricity from and export to the grid will usually be on a uniform </a:t>
            </a:r>
            <a:r>
              <a:rPr lang="en-GB" sz="1800" dirty="0" smtClean="0"/>
              <a:t>price/tariff </a:t>
            </a:r>
            <a:r>
              <a:rPr lang="en-GB" sz="1800" dirty="0"/>
              <a:t>basis. Tariffs for users of grid- connected </a:t>
            </a:r>
            <a:r>
              <a:rPr lang="en-GB" sz="1800" dirty="0" smtClean="0"/>
              <a:t>mini-grids </a:t>
            </a:r>
            <a:r>
              <a:rPr lang="en-GB" sz="1800" dirty="0"/>
              <a:t>as well as isolated </a:t>
            </a:r>
            <a:r>
              <a:rPr lang="en-GB" sz="1800" dirty="0" smtClean="0"/>
              <a:t>mini-grids </a:t>
            </a:r>
            <a:r>
              <a:rPr lang="en-GB" sz="1800" dirty="0"/>
              <a:t>are usually set individually for each </a:t>
            </a:r>
            <a:r>
              <a:rPr lang="en-GB" sz="1800" dirty="0" smtClean="0"/>
              <a:t>mini-grid </a:t>
            </a:r>
            <a:r>
              <a:rPr lang="en-GB" sz="1800" dirty="0"/>
              <a:t>or distribution area (or </a:t>
            </a:r>
            <a:r>
              <a:rPr lang="en-GB" sz="1800" dirty="0" smtClean="0"/>
              <a:t>mini-grid </a:t>
            </a:r>
            <a:r>
              <a:rPr lang="en-GB" sz="1800" dirty="0"/>
              <a:t>company) to reflect their specific costs and any subsidies or grants they may have received. For larger, particularly grid-connected, systems, these factors may be overcome by </a:t>
            </a:r>
            <a:r>
              <a:rPr lang="en-GB" sz="1800" dirty="0" smtClean="0"/>
              <a:t>political considerations and attempts to achieve equal treatment of users </a:t>
            </a:r>
            <a:r>
              <a:rPr lang="en-GB" sz="1800" dirty="0"/>
              <a:t>considerations (but cost-reflective grants or subsidies, or cross-subsidies, will then be needed to maintain economic sustainability). At the other end of the scale it may be concluded that </a:t>
            </a:r>
            <a:r>
              <a:rPr lang="en-GB" sz="1800" dirty="0" smtClean="0"/>
              <a:t>the </a:t>
            </a:r>
            <a:r>
              <a:rPr lang="en-GB" sz="1800" dirty="0"/>
              <a:t>costs and bureaucracy of agreeing individual tariff levels for single </a:t>
            </a:r>
            <a:r>
              <a:rPr lang="en-GB" sz="1800" dirty="0" smtClean="0"/>
              <a:t/>
            </a:r>
            <a:br>
              <a:rPr lang="en-GB" sz="1800" dirty="0" smtClean="0"/>
            </a:br>
            <a:r>
              <a:rPr lang="en-GB" sz="1800" dirty="0" smtClean="0"/>
              <a:t>small mini-grids </a:t>
            </a:r>
            <a:r>
              <a:rPr lang="en-GB" sz="1800" dirty="0"/>
              <a:t>may be unjustified. It is most usual </a:t>
            </a:r>
            <a:r>
              <a:rPr lang="en-GB" sz="1800" dirty="0" smtClean="0"/>
              <a:t>to </a:t>
            </a:r>
            <a:r>
              <a:rPr lang="en-GB" sz="1800" dirty="0"/>
              <a:t>leave tariffs for </a:t>
            </a:r>
            <a:r>
              <a:rPr lang="en-GB" sz="1800" dirty="0" smtClean="0"/>
              <a:t>mini-grids </a:t>
            </a:r>
            <a:r>
              <a:rPr lang="en-GB" sz="1800" dirty="0"/>
              <a:t>below a certain size unregulated (on the </a:t>
            </a:r>
            <a:r>
              <a:rPr lang="en-GB" sz="1800" dirty="0" smtClean="0"/>
              <a:t/>
            </a:r>
            <a:br>
              <a:rPr lang="en-GB" sz="1800" dirty="0" smtClean="0"/>
            </a:br>
            <a:r>
              <a:rPr lang="en-GB" sz="1800" dirty="0" smtClean="0"/>
              <a:t>basis </a:t>
            </a:r>
            <a:r>
              <a:rPr lang="en-GB" sz="1800" dirty="0"/>
              <a:t>that they </a:t>
            </a:r>
            <a:r>
              <a:rPr lang="en-GB" sz="1800" dirty="0" smtClean="0"/>
              <a:t>do </a:t>
            </a:r>
            <a:r>
              <a:rPr lang="en-GB" sz="1800" dirty="0"/>
              <a:t>not create an effective monopoly </a:t>
            </a:r>
            <a:r>
              <a:rPr lang="en-GB" sz="1800" dirty="0" smtClean="0"/>
              <a:t>and </a:t>
            </a:r>
            <a:r>
              <a:rPr lang="en-GB" sz="1800" dirty="0"/>
              <a:t>so purchase decisions can be left to users), though use of a </a:t>
            </a:r>
            <a:r>
              <a:rPr lang="en-GB" sz="1800" dirty="0" smtClean="0"/>
              <a:t/>
            </a:r>
            <a:br>
              <a:rPr lang="en-GB" sz="1800" dirty="0" smtClean="0"/>
            </a:br>
            <a:r>
              <a:rPr lang="en-GB" sz="1800" dirty="0" smtClean="0"/>
              <a:t>uniform price/tariff </a:t>
            </a:r>
            <a:r>
              <a:rPr lang="en-GB" sz="1800" dirty="0"/>
              <a:t>is also an option.          </a:t>
            </a:r>
            <a:br>
              <a:rPr lang="en-GB" sz="1800" dirty="0"/>
            </a:br>
            <a:endParaRPr lang="en-GB" sz="1800" dirty="0"/>
          </a:p>
        </p:txBody>
      </p:sp>
      <p:sp>
        <p:nvSpPr>
          <p:cNvPr id="3" name="TextBox 2">
            <a:hlinkClick r:id="rId2" action="ppaction://hlinksldjump"/>
          </p:cNvPr>
          <p:cNvSpPr txBox="1"/>
          <p:nvPr/>
        </p:nvSpPr>
        <p:spPr>
          <a:xfrm>
            <a:off x="10788316" y="610558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6" y="5736249"/>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26569850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89" y="-54895"/>
            <a:ext cx="11838711" cy="8371523"/>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Individual Price/Tariff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Technologies continued:  </a:t>
            </a:r>
            <a:r>
              <a:rPr lang="en-GB" sz="1600" dirty="0">
                <a:latin typeface="+mj-lt"/>
              </a:rPr>
              <a:t>Prices for standalone systems are </a:t>
            </a:r>
            <a:r>
              <a:rPr lang="en-GB" sz="1600" dirty="0" smtClean="0">
                <a:latin typeface="+mj-lt"/>
              </a:rPr>
              <a:t>also generally </a:t>
            </a:r>
            <a:r>
              <a:rPr lang="en-GB" sz="1600" dirty="0">
                <a:latin typeface="+mj-lt"/>
              </a:rPr>
              <a:t>unregulated, though where public funding is used to support provision of standalone systems, it may (as with the </a:t>
            </a:r>
            <a:r>
              <a:rPr lang="en-GB" sz="1600" dirty="0">
                <a:latin typeface="+mj-lt"/>
                <a:hlinkClick r:id="rId2" action="ppaction://hlinksldjump"/>
              </a:rPr>
              <a:t>Bangladesh IDCOL programme</a:t>
            </a:r>
            <a:r>
              <a:rPr lang="en-GB" sz="1600" dirty="0">
                <a:latin typeface="+mj-lt"/>
              </a:rPr>
              <a:t>) be regarded as appropriate to regulate prices. If the move towards pay-as-you-go, with users paying for electricity as they do from grid or </a:t>
            </a:r>
            <a:r>
              <a:rPr lang="en-GB" sz="1600" dirty="0" smtClean="0">
                <a:latin typeface="+mj-lt"/>
              </a:rPr>
              <a:t>mini-grids</a:t>
            </a:r>
            <a:r>
              <a:rPr lang="en-GB" sz="1600" dirty="0">
                <a:latin typeface="+mj-lt"/>
              </a:rPr>
              <a:t>, while suppliers retain ownership of the capital equipment, continues or accelerates, regulation of electricity prices may become more relevant. If they are regulated it’s more likely to be on a uniform than an individual basis (since standalone system businesses are not usually tied to a location and so differences in costs are likely to be linked to their technology offer, efficiency of operation, or financing structure rather than any fundamental factors outside the businesses control). </a:t>
            </a:r>
            <a:endParaRPr lang="en-GB" sz="800" dirty="0">
              <a:latin typeface="+mj-lt"/>
            </a:endParaRPr>
          </a:p>
          <a:p>
            <a:endParaRPr lang="en-GB" sz="800" b="1" i="1" dirty="0" smtClean="0">
              <a:solidFill>
                <a:schemeClr val="accent1">
                  <a:lumMod val="75000"/>
                </a:schemeClr>
              </a:solidFill>
              <a:latin typeface="+mj-lt"/>
              <a:ea typeface="+mj-ea"/>
              <a:cs typeface="+mj-cs"/>
            </a:endParaRPr>
          </a:p>
          <a:p>
            <a:r>
              <a:rPr lang="en-GB" sz="1600" b="1" i="1" dirty="0">
                <a:solidFill>
                  <a:schemeClr val="accent1">
                    <a:lumMod val="75000"/>
                  </a:schemeClr>
                </a:solidFill>
                <a:latin typeface="+mj-lt"/>
                <a:ea typeface="+mj-ea"/>
                <a:cs typeface="+mj-cs"/>
              </a:rPr>
              <a:t>Delivery </a:t>
            </a:r>
            <a:r>
              <a:rPr lang="en-GB" sz="1600" b="1" i="1" dirty="0" smtClean="0">
                <a:solidFill>
                  <a:schemeClr val="accent1">
                    <a:lumMod val="75000"/>
                  </a:schemeClr>
                </a:solidFill>
                <a:latin typeface="+mj-lt"/>
                <a:ea typeface="+mj-ea"/>
                <a:cs typeface="+mj-cs"/>
              </a:rPr>
              <a:t>models: </a:t>
            </a:r>
            <a:r>
              <a:rPr lang="en-GB" sz="1600" dirty="0" smtClean="0">
                <a:latin typeface="+mj-lt"/>
              </a:rPr>
              <a:t>An </a:t>
            </a:r>
            <a:r>
              <a:rPr lang="en-GB" sz="1600" dirty="0">
                <a:latin typeface="+mj-lt"/>
              </a:rPr>
              <a:t>individual regulated </a:t>
            </a:r>
            <a:r>
              <a:rPr lang="en-GB" sz="1600" dirty="0" smtClean="0">
                <a:latin typeface="+mj-lt"/>
              </a:rPr>
              <a:t>price/tariff </a:t>
            </a:r>
            <a:r>
              <a:rPr lang="en-GB" sz="1600" dirty="0">
                <a:latin typeface="+mj-lt"/>
              </a:rPr>
              <a:t>structure may be used with a public delivery model where multiple public entities </a:t>
            </a:r>
            <a:r>
              <a:rPr lang="en-GB" sz="1600" dirty="0" smtClean="0">
                <a:latin typeface="+mj-lt"/>
              </a:rPr>
              <a:t>are </a:t>
            </a:r>
            <a:r>
              <a:rPr lang="en-GB" sz="1600" dirty="0">
                <a:latin typeface="+mj-lt"/>
              </a:rPr>
              <a:t>involved in electricity provision. </a:t>
            </a:r>
            <a:r>
              <a:rPr lang="en-GB" sz="1600" dirty="0" smtClean="0">
                <a:latin typeface="+mj-lt"/>
              </a:rPr>
              <a:t>It </a:t>
            </a:r>
            <a:r>
              <a:rPr lang="en-GB" sz="1600" dirty="0">
                <a:latin typeface="+mj-lt"/>
              </a:rPr>
              <a:t>is in the context of a private or a public-private delivery model, particularly,  that individual regulated </a:t>
            </a:r>
            <a:r>
              <a:rPr lang="en-GB" sz="1600" dirty="0" smtClean="0">
                <a:latin typeface="+mj-lt"/>
              </a:rPr>
              <a:t>prices or tariffs </a:t>
            </a:r>
            <a:r>
              <a:rPr lang="en-GB" sz="1600" dirty="0">
                <a:latin typeface="+mj-lt"/>
              </a:rPr>
              <a:t>are most likely to be needed, since this offers the private sector element both clarity and the opportunity to recover costs. </a:t>
            </a:r>
            <a:endParaRPr lang="en-GB" sz="800" dirty="0">
              <a:latin typeface="+mj-lt"/>
            </a:endParaRPr>
          </a:p>
          <a:p>
            <a:endParaRPr lang="en-GB" sz="800" b="1" i="1" dirty="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Legal </a:t>
            </a:r>
            <a:r>
              <a:rPr lang="en-GB" sz="1600" b="1" i="1" dirty="0">
                <a:solidFill>
                  <a:schemeClr val="accent1">
                    <a:lumMod val="75000"/>
                  </a:schemeClr>
                </a:solidFill>
                <a:latin typeface="+mj-lt"/>
                <a:ea typeface="+mj-ea"/>
                <a:cs typeface="+mj-cs"/>
              </a:rPr>
              <a:t>basis</a:t>
            </a:r>
            <a:r>
              <a:rPr lang="en-GB" sz="1600" b="1" i="1" dirty="0" smtClean="0">
                <a:solidFill>
                  <a:schemeClr val="accent1">
                    <a:lumMod val="75000"/>
                  </a:schemeClr>
                </a:solidFill>
                <a:latin typeface="+mj-lt"/>
                <a:ea typeface="+mj-ea"/>
                <a:cs typeface="+mj-cs"/>
              </a:rPr>
              <a:t>: </a:t>
            </a:r>
            <a:r>
              <a:rPr lang="en-GB" sz="1600" dirty="0">
                <a:latin typeface="+mj-lt"/>
              </a:rPr>
              <a:t>Individual </a:t>
            </a:r>
            <a:r>
              <a:rPr lang="en-GB" sz="1600" dirty="0" smtClean="0">
                <a:latin typeface="+mj-lt"/>
              </a:rPr>
              <a:t>prices or tariffs </a:t>
            </a:r>
            <a:r>
              <a:rPr lang="en-GB" sz="1600" dirty="0">
                <a:latin typeface="+mj-lt"/>
              </a:rPr>
              <a:t>may be established through either concessions or a licensing system. Without some form of licensing it is impractical to regulate individual </a:t>
            </a:r>
            <a:r>
              <a:rPr lang="en-GB" sz="1600" dirty="0" smtClean="0">
                <a:latin typeface="+mj-lt"/>
              </a:rPr>
              <a:t>prices or tariffs</a:t>
            </a:r>
            <a:r>
              <a:rPr lang="en-GB" sz="1600" dirty="0">
                <a:latin typeface="+mj-lt"/>
              </a:rPr>
              <a:t>.</a:t>
            </a:r>
            <a:endParaRPr lang="en-GB" sz="800" dirty="0">
              <a:latin typeface="+mj-lt"/>
            </a:endParaRPr>
          </a:p>
          <a:p>
            <a:r>
              <a:rPr lang="en-GB" sz="800" dirty="0" smtClean="0"/>
              <a:t>   </a:t>
            </a:r>
            <a:endParaRPr lang="en-GB" sz="800" dirty="0"/>
          </a:p>
          <a:p>
            <a:r>
              <a:rPr lang="en-GB" sz="1600" b="1" i="1" dirty="0">
                <a:solidFill>
                  <a:schemeClr val="accent1">
                    <a:lumMod val="75000"/>
                  </a:schemeClr>
                </a:solidFill>
                <a:latin typeface="+mj-lt"/>
                <a:ea typeface="+mj-ea"/>
                <a:cs typeface="+mj-cs"/>
              </a:rPr>
              <a:t>Finance</a:t>
            </a:r>
            <a:r>
              <a:rPr lang="en-GB" sz="1600" i="1" dirty="0" smtClean="0"/>
              <a:t>:  </a:t>
            </a:r>
            <a:r>
              <a:rPr lang="en-GB" sz="1600" dirty="0">
                <a:latin typeface="+mj-lt"/>
              </a:rPr>
              <a:t>An individually regulated </a:t>
            </a:r>
            <a:r>
              <a:rPr lang="en-GB" sz="1600" dirty="0" smtClean="0">
                <a:latin typeface="+mj-lt"/>
              </a:rPr>
              <a:t>price/tariff </a:t>
            </a:r>
            <a:r>
              <a:rPr lang="en-GB" sz="1600" dirty="0">
                <a:latin typeface="+mj-lt"/>
              </a:rPr>
              <a:t>regime will give those considering investing long term private capital confidence, reducing risk while protecting users. Whether this attracts finance will depend critically on whether the </a:t>
            </a:r>
            <a:r>
              <a:rPr lang="en-GB" sz="1600" dirty="0" smtClean="0">
                <a:latin typeface="+mj-lt"/>
              </a:rPr>
              <a:t>prices/tariffs </a:t>
            </a:r>
            <a:r>
              <a:rPr lang="en-GB" sz="1600" dirty="0">
                <a:latin typeface="+mj-lt"/>
              </a:rPr>
              <a:t>set enable them to make adequate return on investment. A clear and transparent framework which allows potential investors to understand how </a:t>
            </a:r>
            <a:r>
              <a:rPr lang="en-GB" sz="1600" dirty="0" smtClean="0">
                <a:latin typeface="+mj-lt"/>
              </a:rPr>
              <a:t>prices/tariffs </a:t>
            </a:r>
            <a:r>
              <a:rPr lang="en-GB" sz="1600" dirty="0">
                <a:latin typeface="+mj-lt"/>
              </a:rPr>
              <a:t>will be set and estimate </a:t>
            </a:r>
            <a:r>
              <a:rPr lang="en-GB" sz="1600" dirty="0" smtClean="0">
                <a:latin typeface="+mj-lt"/>
              </a:rPr>
              <a:t>levels </a:t>
            </a:r>
            <a:r>
              <a:rPr lang="en-GB" sz="1600" dirty="0">
                <a:latin typeface="+mj-lt"/>
              </a:rPr>
              <a:t>likely to be acceptable to regulators will be key. (For smaller-scale, shorter-term investments, individual </a:t>
            </a:r>
            <a:r>
              <a:rPr lang="en-GB" sz="1600" dirty="0" smtClean="0">
                <a:latin typeface="+mj-lt"/>
              </a:rPr>
              <a:t>price/ tariff </a:t>
            </a:r>
            <a:r>
              <a:rPr lang="en-GB" sz="1600" dirty="0">
                <a:latin typeface="+mj-lt"/>
              </a:rPr>
              <a:t>regulation may be regarded as a burden rather a protection</a:t>
            </a:r>
            <a:r>
              <a:rPr lang="en-GB" sz="1600" dirty="0" smtClean="0">
                <a:latin typeface="+mj-lt"/>
              </a:rPr>
              <a:t>). Any </a:t>
            </a:r>
            <a:r>
              <a:rPr lang="en-GB" sz="1600" dirty="0">
                <a:latin typeface="+mj-lt"/>
              </a:rPr>
              <a:t>framework must factor in grants or subsidies received by the electricity business, so that their effect is to reduce </a:t>
            </a:r>
            <a:r>
              <a:rPr lang="en-GB" sz="1600" dirty="0" smtClean="0">
                <a:latin typeface="+mj-lt"/>
              </a:rPr>
              <a:t>prices/tariffs </a:t>
            </a:r>
            <a:r>
              <a:rPr lang="en-GB" sz="1600" dirty="0">
                <a:latin typeface="+mj-lt"/>
              </a:rPr>
              <a:t>and make electricity more affordable to users. This also serves to ensure </a:t>
            </a:r>
            <a:r>
              <a:rPr lang="en-GB" sz="1600" dirty="0" smtClean="0">
                <a:latin typeface="+mj-lt"/>
              </a:rPr>
              <a:t>proper </a:t>
            </a:r>
            <a:r>
              <a:rPr lang="en-GB" sz="1600" dirty="0">
                <a:latin typeface="+mj-lt"/>
              </a:rPr>
              <a:t>use of </a:t>
            </a:r>
            <a:endParaRPr lang="en-GB" sz="1600" dirty="0" smtClean="0">
              <a:latin typeface="+mj-lt"/>
            </a:endParaRPr>
          </a:p>
          <a:p>
            <a:r>
              <a:rPr lang="en-GB" sz="1600" dirty="0" smtClean="0">
                <a:latin typeface="+mj-lt"/>
              </a:rPr>
              <a:t>public </a:t>
            </a:r>
            <a:r>
              <a:rPr lang="en-GB" sz="1600" dirty="0">
                <a:latin typeface="+mj-lt"/>
              </a:rPr>
              <a:t>funding and so where grants and subsidies are made available, </a:t>
            </a:r>
            <a:r>
              <a:rPr lang="en-GB" sz="1600" dirty="0" smtClean="0">
                <a:latin typeface="+mj-lt"/>
              </a:rPr>
              <a:t>prices/tariffs </a:t>
            </a:r>
            <a:r>
              <a:rPr lang="en-GB" sz="1600" dirty="0">
                <a:latin typeface="+mj-lt"/>
              </a:rPr>
              <a:t>are more likely to be regulated</a:t>
            </a:r>
            <a:r>
              <a:rPr lang="en-GB" sz="1600" dirty="0" smtClean="0">
                <a:latin typeface="+mj-lt"/>
              </a:rPr>
              <a:t>. (</a:t>
            </a:r>
            <a:r>
              <a:rPr lang="en-GB" sz="1600" dirty="0">
                <a:latin typeface="+mj-lt"/>
              </a:rPr>
              <a:t>Any </a:t>
            </a:r>
            <a:r>
              <a:rPr lang="en-GB" sz="1600" dirty="0" smtClean="0">
                <a:latin typeface="+mj-lt"/>
              </a:rPr>
              <a:t>cross-</a:t>
            </a:r>
          </a:p>
          <a:p>
            <a:r>
              <a:rPr lang="en-GB" sz="1600" dirty="0" smtClean="0">
                <a:latin typeface="+mj-lt"/>
              </a:rPr>
              <a:t>subsidies </a:t>
            </a:r>
            <a:r>
              <a:rPr lang="en-GB" sz="1600" dirty="0">
                <a:latin typeface="+mj-lt"/>
              </a:rPr>
              <a:t>should also be incorporated into </a:t>
            </a:r>
            <a:r>
              <a:rPr lang="en-GB" sz="1600" dirty="0" smtClean="0">
                <a:latin typeface="+mj-lt"/>
              </a:rPr>
              <a:t>price/tariff </a:t>
            </a:r>
            <a:r>
              <a:rPr lang="en-GB" sz="1600" dirty="0">
                <a:latin typeface="+mj-lt"/>
              </a:rPr>
              <a:t>calculations, but these are unlikely to be used alongside </a:t>
            </a:r>
            <a:r>
              <a:rPr lang="en-GB" sz="1600" dirty="0" smtClean="0">
                <a:latin typeface="+mj-lt"/>
              </a:rPr>
              <a:t>individually </a:t>
            </a:r>
          </a:p>
          <a:p>
            <a:r>
              <a:rPr lang="en-GB" sz="1600" dirty="0" smtClean="0">
                <a:latin typeface="+mj-lt"/>
              </a:rPr>
              <a:t>regulated </a:t>
            </a:r>
            <a:r>
              <a:rPr lang="en-GB" sz="1600" dirty="0">
                <a:latin typeface="+mj-lt"/>
              </a:rPr>
              <a:t>tariffs). Tax exemptions and guarantees, </a:t>
            </a:r>
            <a:r>
              <a:rPr lang="en-GB" sz="1600" dirty="0" smtClean="0">
                <a:latin typeface="+mj-lt"/>
              </a:rPr>
              <a:t>will </a:t>
            </a:r>
            <a:r>
              <a:rPr lang="en-GB" sz="1600" dirty="0">
                <a:latin typeface="+mj-lt"/>
              </a:rPr>
              <a:t>be reflected through their impacts on equipment, </a:t>
            </a:r>
            <a:r>
              <a:rPr lang="en-GB" sz="1600" dirty="0" smtClean="0">
                <a:latin typeface="+mj-lt"/>
              </a:rPr>
              <a:t>finance and </a:t>
            </a:r>
            <a:r>
              <a:rPr lang="en-GB" sz="1600" dirty="0">
                <a:latin typeface="+mj-lt"/>
              </a:rPr>
              <a:t>other </a:t>
            </a:r>
            <a:endParaRPr lang="en-GB" sz="1600" dirty="0" smtClean="0">
              <a:latin typeface="+mj-lt"/>
            </a:endParaRPr>
          </a:p>
          <a:p>
            <a:r>
              <a:rPr lang="en-GB" sz="1600" dirty="0" smtClean="0">
                <a:latin typeface="+mj-lt"/>
              </a:rPr>
              <a:t>costs. The </a:t>
            </a:r>
            <a:r>
              <a:rPr lang="en-GB" sz="1600" dirty="0">
                <a:latin typeface="+mj-lt"/>
              </a:rPr>
              <a:t>levels at which </a:t>
            </a:r>
            <a:r>
              <a:rPr lang="en-GB" sz="1600" dirty="0" smtClean="0">
                <a:latin typeface="+mj-lt"/>
              </a:rPr>
              <a:t>prices/tariffs </a:t>
            </a:r>
            <a:r>
              <a:rPr lang="en-GB" sz="1600" dirty="0">
                <a:latin typeface="+mj-lt"/>
              </a:rPr>
              <a:t>are set will </a:t>
            </a:r>
            <a:r>
              <a:rPr lang="en-GB" sz="1600" dirty="0" smtClean="0">
                <a:latin typeface="+mj-lt"/>
              </a:rPr>
              <a:t>obviously </a:t>
            </a:r>
            <a:r>
              <a:rPr lang="en-GB" sz="1600" dirty="0">
                <a:latin typeface="+mj-lt"/>
              </a:rPr>
              <a:t>directly affect finance derived from users through these </a:t>
            </a:r>
            <a:r>
              <a:rPr lang="en-GB" sz="1600" dirty="0" smtClean="0">
                <a:latin typeface="+mj-lt"/>
              </a:rPr>
              <a:t>charges </a:t>
            </a:r>
          </a:p>
          <a:p>
            <a:r>
              <a:rPr lang="en-GB" sz="1600" dirty="0" smtClean="0">
                <a:latin typeface="+mj-lt"/>
              </a:rPr>
              <a:t>and </a:t>
            </a:r>
            <a:r>
              <a:rPr lang="en-GB" sz="1600" dirty="0">
                <a:latin typeface="+mj-lt"/>
              </a:rPr>
              <a:t>the need for users to be able to access </a:t>
            </a:r>
            <a:r>
              <a:rPr lang="en-GB" sz="1600" dirty="0" smtClean="0">
                <a:latin typeface="+mj-lt"/>
              </a:rPr>
              <a:t>finance</a:t>
            </a:r>
            <a:r>
              <a:rPr lang="en-GB" sz="1600" dirty="0">
                <a:latin typeface="+mj-lt"/>
              </a:rPr>
              <a:t>, or pay-as-you-go arrangement to cover any up-front </a:t>
            </a:r>
            <a:r>
              <a:rPr lang="en-GB" sz="1600" dirty="0" smtClean="0">
                <a:latin typeface="+mj-lt"/>
              </a:rPr>
              <a:t>element.  </a:t>
            </a:r>
            <a:endParaRPr lang="en-GB" sz="1600" dirty="0">
              <a:latin typeface="+mj-lt"/>
            </a:endParaRPr>
          </a:p>
          <a:p>
            <a:r>
              <a:rPr lang="en-GB" sz="1600" dirty="0"/>
              <a:t/>
            </a:r>
            <a:br>
              <a:rPr lang="en-GB" sz="1600" dirty="0"/>
            </a:br>
            <a:r>
              <a:rPr lang="en-GB" sz="1600" dirty="0"/>
              <a:t/>
            </a:r>
            <a:br>
              <a:rPr lang="en-GB" sz="1600" dirty="0"/>
            </a:br>
            <a:r>
              <a:rPr lang="en-GB" sz="1600" dirty="0"/>
              <a:t/>
            </a:r>
            <a:br>
              <a:rPr lang="en-GB" sz="1600" dirty="0"/>
            </a:br>
            <a:endParaRPr lang="en-GB" sz="1600" dirty="0"/>
          </a:p>
          <a:p>
            <a:endParaRPr lang="en-GB" sz="1600" dirty="0">
              <a:latin typeface="+mj-lt"/>
              <a:ea typeface="+mj-ea"/>
              <a:cs typeface="+mj-cs"/>
            </a:endParaRPr>
          </a:p>
        </p:txBody>
      </p:sp>
      <p:sp>
        <p:nvSpPr>
          <p:cNvPr id="3" name="TextBox 2">
            <a:hlinkClick r:id="rId3" action="ppaction://hlinksldjump"/>
          </p:cNvPr>
          <p:cNvSpPr txBox="1"/>
          <p:nvPr/>
        </p:nvSpPr>
        <p:spPr>
          <a:xfrm>
            <a:off x="10806009"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4" name="TextBox 3">
            <a:hlinkClick r:id="rId3" action="ppaction://hlinksldjump"/>
          </p:cNvPr>
          <p:cNvSpPr txBox="1"/>
          <p:nvPr/>
        </p:nvSpPr>
        <p:spPr>
          <a:xfrm>
            <a:off x="10806008" y="5352737"/>
            <a:ext cx="138599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7" name="TextBox 6"/>
          <p:cNvSpPr txBox="1"/>
          <p:nvPr/>
        </p:nvSpPr>
        <p:spPr>
          <a:xfrm>
            <a:off x="10802920"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183614991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trommast_stadt_03.jpg"/>
          <p:cNvPicPr>
            <a:picLocks noChangeAspect="1"/>
          </p:cNvPicPr>
          <p:nvPr/>
        </p:nvPicPr>
        <p:blipFill>
          <a:blip r:embed="rId2" cstate="screen"/>
          <a:srcRect/>
          <a:stretch>
            <a:fillRect/>
          </a:stretch>
        </p:blipFill>
        <p:spPr>
          <a:xfrm>
            <a:off x="0" y="5171846"/>
            <a:ext cx="8193024" cy="1525219"/>
          </a:xfrm>
          <a:prstGeom prst="rect">
            <a:avLst/>
          </a:prstGeom>
        </p:spPr>
      </p:pic>
      <p:sp>
        <p:nvSpPr>
          <p:cNvPr id="2" name="Rectangle 1"/>
          <p:cNvSpPr/>
          <p:nvPr/>
        </p:nvSpPr>
        <p:spPr>
          <a:xfrm>
            <a:off x="213219" y="127988"/>
            <a:ext cx="11838711" cy="5293757"/>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Individual Price/Tariff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Non-Financial </a:t>
            </a:r>
            <a:r>
              <a:rPr lang="en-GB" sz="1600" b="1" i="1" dirty="0">
                <a:solidFill>
                  <a:schemeClr val="accent1">
                    <a:lumMod val="75000"/>
                  </a:schemeClr>
                </a:solidFill>
                <a:latin typeface="+mj-lt"/>
                <a:ea typeface="+mj-ea"/>
                <a:cs typeface="+mj-cs"/>
              </a:rPr>
              <a:t>Interventions: </a:t>
            </a:r>
            <a:r>
              <a:rPr lang="en-GB" sz="1600" dirty="0" smtClean="0">
                <a:latin typeface="+mj-lt"/>
              </a:rPr>
              <a:t>Establishing </a:t>
            </a:r>
            <a:r>
              <a:rPr lang="en-GB" sz="1600" dirty="0">
                <a:latin typeface="+mj-lt"/>
              </a:rPr>
              <a:t>individual </a:t>
            </a:r>
            <a:r>
              <a:rPr lang="en-GB" sz="1600" dirty="0" smtClean="0">
                <a:latin typeface="+mj-lt"/>
              </a:rPr>
              <a:t>price/tariff </a:t>
            </a:r>
            <a:r>
              <a:rPr lang="en-GB" sz="1600" dirty="0">
                <a:latin typeface="+mj-lt"/>
              </a:rPr>
              <a:t>regulation will require regulatory reform and capacity building or technical assistance may be needed if the key actors lack the capacity to undertake this reform.  Other non-financial interventions, such as policy and target setting, establishment of quality and technical standards, awareness raising and demand promotion amongst users and service providers, provision of market information and training (capacity building) for businesses and workers, may be beneficial but are not specifically related to a uniform </a:t>
            </a:r>
            <a:r>
              <a:rPr lang="en-GB" sz="1600" dirty="0" smtClean="0">
                <a:latin typeface="+mj-lt"/>
              </a:rPr>
              <a:t>price/tariff </a:t>
            </a:r>
            <a:r>
              <a:rPr lang="en-GB" sz="1600" dirty="0">
                <a:latin typeface="+mj-lt"/>
              </a:rPr>
              <a:t>structure. National energy planning will be key to establishing the optimum mix of technologies to meet electrification needs across the country and should feed in to design of the </a:t>
            </a:r>
            <a:r>
              <a:rPr lang="en-GB" sz="1600" dirty="0" smtClean="0">
                <a:latin typeface="+mj-lt"/>
              </a:rPr>
              <a:t>price/tariff </a:t>
            </a:r>
            <a:r>
              <a:rPr lang="en-GB" sz="1600" dirty="0">
                <a:latin typeface="+mj-lt"/>
              </a:rPr>
              <a:t>regulation system</a:t>
            </a:r>
            <a:r>
              <a:rPr lang="en-GB" sz="1600" dirty="0" smtClean="0">
                <a:latin typeface="+mj-lt"/>
              </a:rPr>
              <a:t>.</a:t>
            </a:r>
          </a:p>
          <a:p>
            <a:endParaRPr lang="en-GB" sz="1600" dirty="0">
              <a:latin typeface="+mj-lt"/>
            </a:endParaRPr>
          </a:p>
          <a:p>
            <a:r>
              <a:rPr lang="en-GB" sz="1600" b="1" i="1" dirty="0">
                <a:solidFill>
                  <a:schemeClr val="accent1">
                    <a:lumMod val="75000"/>
                  </a:schemeClr>
                </a:solidFill>
                <a:latin typeface="+mj-lt"/>
                <a:ea typeface="+mj-ea"/>
                <a:cs typeface="+mj-cs"/>
              </a:rPr>
              <a:t>Advantages and </a:t>
            </a:r>
            <a:r>
              <a:rPr lang="en-GB" sz="1600" b="1" i="1" dirty="0" smtClean="0">
                <a:solidFill>
                  <a:schemeClr val="accent1">
                    <a:lumMod val="75000"/>
                  </a:schemeClr>
                </a:solidFill>
                <a:latin typeface="+mj-lt"/>
                <a:ea typeface="+mj-ea"/>
                <a:cs typeface="+mj-cs"/>
              </a:rPr>
              <a:t>Disadvantages: </a:t>
            </a:r>
            <a:r>
              <a:rPr lang="en-GB" sz="1600" dirty="0" smtClean="0">
                <a:latin typeface="+mj-lt"/>
              </a:rPr>
              <a:t>The </a:t>
            </a:r>
            <a:r>
              <a:rPr lang="en-GB" sz="1600" dirty="0">
                <a:latin typeface="+mj-lt"/>
              </a:rPr>
              <a:t>main advantage of an individual </a:t>
            </a:r>
            <a:r>
              <a:rPr lang="en-GB" sz="1600" dirty="0" smtClean="0">
                <a:latin typeface="+mj-lt"/>
              </a:rPr>
              <a:t>price/tariff </a:t>
            </a:r>
            <a:r>
              <a:rPr lang="en-GB" sz="1600" dirty="0">
                <a:latin typeface="+mj-lt"/>
              </a:rPr>
              <a:t>regulation system is that it can reflect genuine underlying differences in the costs of provision under different circumstances and so enable economically sustainable electricity provision and attract private finance and businesses, while also protecting users from over-charging, particularly in a monopoly or quasi-monopoly situation, and ensuring that public financial support is properly used and benefits users by increasing affordability (rather than boosting private profits beyond those needed to attract capital</a:t>
            </a:r>
            <a:r>
              <a:rPr lang="en-GB" sz="1600" dirty="0" smtClean="0">
                <a:latin typeface="+mj-lt"/>
              </a:rPr>
              <a:t>). </a:t>
            </a:r>
          </a:p>
          <a:p>
            <a:r>
              <a:rPr lang="en-GB" sz="1600" dirty="0" smtClean="0">
                <a:latin typeface="+mj-lt"/>
              </a:rPr>
              <a:t>    </a:t>
            </a:r>
          </a:p>
          <a:p>
            <a:r>
              <a:rPr lang="en-GB" sz="1600" dirty="0" smtClean="0">
                <a:latin typeface="+mj-lt"/>
              </a:rPr>
              <a:t>One disadvantage is that, if not well designed and rigorously applied by an expert and knowledgeable regulator, it may fail to incentivize energy businesses to work efficiently and control costs. Another is that, calculation and agreement of prices or tariffs for multiple providers on an individual basis is costly and resource intensive. This may be ameliorated by establishing a standard framework for price/tariff calculation, but some cost will remain. When deciding on an individual price/tariff calculation arrangement, consideration should therefore be given to materiality and the balance of costs and benefits.</a:t>
            </a:r>
            <a:endParaRPr lang="en-GB" sz="1600" dirty="0">
              <a:latin typeface="+mj-lt"/>
              <a:ea typeface="+mj-ea"/>
              <a:cs typeface="+mj-cs"/>
            </a:endParaRPr>
          </a:p>
        </p:txBody>
      </p:sp>
      <p:sp>
        <p:nvSpPr>
          <p:cNvPr id="3" name="TextBox 2">
            <a:hlinkClick r:id="rId3" action="ppaction://hlinksldjump"/>
          </p:cNvPr>
          <p:cNvSpPr txBox="1"/>
          <p:nvPr/>
        </p:nvSpPr>
        <p:spPr>
          <a:xfrm>
            <a:off x="10823945"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4" name="TextBox 3">
            <a:hlinkClick r:id="rId3" action="ppaction://hlinksldjump"/>
          </p:cNvPr>
          <p:cNvSpPr txBox="1"/>
          <p:nvPr/>
        </p:nvSpPr>
        <p:spPr>
          <a:xfrm>
            <a:off x="10813312" y="5364491"/>
            <a:ext cx="1389080"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823946" y="6103155"/>
            <a:ext cx="1378446"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15831464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5164" y="123173"/>
            <a:ext cx="11838711" cy="572464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Individual Price/Tariff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Advantages </a:t>
            </a:r>
            <a:r>
              <a:rPr lang="en-GB" sz="1600" b="1" i="1" dirty="0">
                <a:solidFill>
                  <a:schemeClr val="accent1">
                    <a:lumMod val="75000"/>
                  </a:schemeClr>
                </a:solidFill>
                <a:latin typeface="+mj-lt"/>
                <a:ea typeface="+mj-ea"/>
                <a:cs typeface="+mj-cs"/>
              </a:rPr>
              <a:t>and </a:t>
            </a:r>
            <a:r>
              <a:rPr lang="en-GB" sz="1600" b="1" i="1" dirty="0" smtClean="0">
                <a:solidFill>
                  <a:schemeClr val="accent1">
                    <a:lumMod val="75000"/>
                  </a:schemeClr>
                </a:solidFill>
                <a:latin typeface="+mj-lt"/>
                <a:ea typeface="+mj-ea"/>
                <a:cs typeface="+mj-cs"/>
              </a:rPr>
              <a:t>Disadvantages (continued) - </a:t>
            </a:r>
            <a:r>
              <a:rPr lang="en-GB" sz="1600" dirty="0" smtClean="0">
                <a:latin typeface="+mj-lt"/>
              </a:rPr>
              <a:t>A greater issue is that, relative to a uniform price/tariff system, it discriminates between users, allowing those who can be supplied with electricity at lower cost (particularly in urban areas and within reach of the grid system) to access electricity at a lower price and to benefit from the cross-subsidies inherent in a grid system, while requiring those in more remote areas to pay the full cost of their access. While grants and subsidies may partially off-set these differences they are unlikely to eliminate them entirely. Not only is this inequitable, but it constrains those receiving more expensive forms of electricity from using it economically, improving their livelihoods and increasing demand to levels at which electricity would become cheaper. It thus acts as a constraint on economic development in higher cost areas and holds people back from moving up the energy access ladder. As a result an individual price/tariff regulatory system may lead to “tariff envy”, as those who initially welcomed modern electricity as providing them with better energy at lower cost than traditional sources, see neighbouring communities receiving it at still lower cost – and hence to political pressures to move away from individual towards uniform prices/tariffs. Thought should therefore be given when setting up an individual price/tariff regulation system to the future, how the system may need to be amended as the national electricity access context changes, and how this can be achieved on a basis which maintains both users acceptability and investor confidence.       </a:t>
            </a:r>
          </a:p>
          <a:p>
            <a:r>
              <a:rPr lang="en-GB" sz="1600" dirty="0">
                <a:latin typeface="+mj-lt"/>
              </a:rPr>
              <a:t/>
            </a:r>
            <a:br>
              <a:rPr lang="en-GB" sz="1600" dirty="0">
                <a:latin typeface="+mj-lt"/>
              </a:rPr>
            </a:br>
            <a:r>
              <a:rPr lang="en-GB" sz="1600" b="1" i="1" dirty="0">
                <a:solidFill>
                  <a:schemeClr val="accent1">
                    <a:lumMod val="75000"/>
                  </a:schemeClr>
                </a:solidFill>
                <a:latin typeface="+mj-lt"/>
                <a:ea typeface="+mj-ea"/>
                <a:cs typeface="+mj-cs"/>
              </a:rPr>
              <a:t>Further Information and Guidance:</a:t>
            </a:r>
            <a:endParaRPr lang="en-GB" sz="1200" b="1" i="1" dirty="0">
              <a:solidFill>
                <a:schemeClr val="accent1">
                  <a:lumMod val="75000"/>
                </a:schemeClr>
              </a:solidFill>
              <a:latin typeface="+mj-lt"/>
              <a:ea typeface="+mj-ea"/>
              <a:cs typeface="+mj-cs"/>
            </a:endParaRPr>
          </a:p>
          <a:p>
            <a:pPr lvl="0"/>
            <a:r>
              <a:rPr lang="en-GB" sz="1200" dirty="0" smtClean="0"/>
              <a:t> </a:t>
            </a:r>
          </a:p>
          <a:p>
            <a:r>
              <a:rPr lang="en-GB" sz="1600" dirty="0" smtClean="0">
                <a:latin typeface="+mj-lt"/>
              </a:rPr>
              <a:t>- </a:t>
            </a:r>
            <a:r>
              <a:rPr lang="en-GB" sz="1600" dirty="0">
                <a:latin typeface="+mj-lt"/>
              </a:rPr>
              <a:t>EUEI PDF (2014), Mini-grid Policy Toolkit: Policy and Business Frameworks for Successful Mini-grid Roll-outs </a:t>
            </a:r>
            <a:r>
              <a:rPr lang="en-GB" sz="1600" u="sng" dirty="0">
                <a:latin typeface="+mj-lt"/>
                <a:hlinkClick r:id="rId2"/>
              </a:rPr>
              <a:t>http://www.euei-pdf.org/sites/default/files/field_publication_file/RECP_mini-grid_Policy_Toolkit_1pageview_%28pdf%2C_17.6MB%2C_EN_0.pdf</a:t>
            </a:r>
            <a:endParaRPr lang="en-GB" sz="1600" dirty="0">
              <a:latin typeface="+mj-lt"/>
            </a:endParaRPr>
          </a:p>
          <a:p>
            <a:pPr lvl="0"/>
            <a:r>
              <a:rPr lang="en-GB" sz="1600" dirty="0" smtClean="0">
                <a:latin typeface="+mj-lt"/>
              </a:rPr>
              <a:t>- IRENA </a:t>
            </a:r>
            <a:r>
              <a:rPr lang="en-GB" sz="1600" dirty="0">
                <a:latin typeface="+mj-lt"/>
              </a:rPr>
              <a:t>(2016), Policies and regulations to support renewable energy mini-grid development through private sector involvement </a:t>
            </a:r>
            <a:r>
              <a:rPr lang="en-GB" sz="1600" u="sng" dirty="0">
                <a:latin typeface="+mj-lt"/>
                <a:hlinkClick r:id="rId3"/>
              </a:rPr>
              <a:t>http://</a:t>
            </a:r>
            <a:r>
              <a:rPr lang="en-GB" sz="1600" u="sng" dirty="0" smtClean="0">
                <a:latin typeface="+mj-lt"/>
                <a:hlinkClick r:id="rId3"/>
              </a:rPr>
              <a:t>www.irena.org/DocumentDownloads/Publications/IRENA_Policies_Regulations_mini-grids_2016.pdf</a:t>
            </a:r>
            <a:endParaRPr lang="en-GB" sz="1600" dirty="0">
              <a:latin typeface="+mj-lt"/>
            </a:endParaRPr>
          </a:p>
          <a:p>
            <a:endParaRPr lang="en-GB" sz="1600" dirty="0">
              <a:latin typeface="+mj-lt"/>
              <a:ea typeface="+mj-ea"/>
              <a:cs typeface="+mj-cs"/>
            </a:endParaRPr>
          </a:p>
        </p:txBody>
      </p:sp>
      <p:sp>
        <p:nvSpPr>
          <p:cNvPr id="3" name="TextBox 2">
            <a:hlinkClick r:id="rId4" action="ppaction://hlinksldjump"/>
          </p:cNvPr>
          <p:cNvSpPr txBox="1"/>
          <p:nvPr/>
        </p:nvSpPr>
        <p:spPr>
          <a:xfrm>
            <a:off x="10823945" y="574768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4" name="TextBox 3">
            <a:hlinkClick r:id="rId4" action="ppaction://hlinksldjump"/>
          </p:cNvPr>
          <p:cNvSpPr txBox="1"/>
          <p:nvPr/>
        </p:nvSpPr>
        <p:spPr>
          <a:xfrm>
            <a:off x="10823944" y="5378353"/>
            <a:ext cx="1368055"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823946" y="6103155"/>
            <a:ext cx="1378446"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350376670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05.jpg"/>
          <p:cNvPicPr>
            <a:picLocks noChangeAspect="1"/>
          </p:cNvPicPr>
          <p:nvPr/>
        </p:nvPicPr>
        <p:blipFill>
          <a:blip r:embed="rId2" cstate="screen"/>
          <a:srcRect/>
          <a:stretch>
            <a:fillRect/>
          </a:stretch>
        </p:blipFill>
        <p:spPr>
          <a:xfrm flipH="1">
            <a:off x="9056077" y="1629918"/>
            <a:ext cx="2508328" cy="3598164"/>
          </a:xfrm>
          <a:prstGeom prst="rect">
            <a:avLst/>
          </a:prstGeom>
        </p:spPr>
      </p:pic>
      <p:sp>
        <p:nvSpPr>
          <p:cNvPr id="3" name="TextBox 2">
            <a:hlinkClick r:id="rId3" action="ppaction://hlinksldjump"/>
          </p:cNvPr>
          <p:cNvSpPr txBox="1"/>
          <p:nvPr/>
        </p:nvSpPr>
        <p:spPr>
          <a:xfrm>
            <a:off x="10788316" y="611997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Rectangle 4"/>
          <p:cNvSpPr/>
          <p:nvPr/>
        </p:nvSpPr>
        <p:spPr>
          <a:xfrm>
            <a:off x="353288" y="-54895"/>
            <a:ext cx="11752119" cy="8617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Individual Price/Tariff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874758601"/>
              </p:ext>
            </p:extLst>
          </p:nvPr>
        </p:nvGraphicFramePr>
        <p:xfrm>
          <a:off x="3004457" y="1219200"/>
          <a:ext cx="6052457" cy="4957767"/>
        </p:xfrm>
        <a:graphic>
          <a:graphicData uri="http://schemas.openxmlformats.org/drawingml/2006/table">
            <a:tbl>
              <a:tblPr/>
              <a:tblGrid>
                <a:gridCol w="4428030">
                  <a:extLst>
                    <a:ext uri="{9D8B030D-6E8A-4147-A177-3AD203B41FA5}">
                      <a16:colId xmlns:a16="http://schemas.microsoft.com/office/drawing/2014/main" val="20000"/>
                    </a:ext>
                  </a:extLst>
                </a:gridCol>
                <a:gridCol w="1624427">
                  <a:extLst>
                    <a:ext uri="{9D8B030D-6E8A-4147-A177-3AD203B41FA5}">
                      <a16:colId xmlns:a16="http://schemas.microsoft.com/office/drawing/2014/main" val="20001"/>
                    </a:ext>
                  </a:extLst>
                </a:gridCol>
              </a:tblGrid>
              <a:tr h="1041547">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Individual Regulated </a:t>
                      </a:r>
                      <a:r>
                        <a:rPr lang="en-GB" sz="1600" b="0" i="0" u="none" strike="noStrike" dirty="0" smtClean="0">
                          <a:solidFill>
                            <a:schemeClr val="bg1"/>
                          </a:solidFill>
                          <a:effectLst/>
                          <a:latin typeface="Calibri"/>
                        </a:rPr>
                        <a:t>Price/Tariff</a:t>
                      </a:r>
                      <a:endParaRPr lang="en-GB" sz="1600" b="0" i="0" u="none" strike="noStrike" dirty="0">
                        <a:solidFill>
                          <a:schemeClr val="bg1"/>
                        </a:solidFill>
                        <a:effectLst/>
                        <a:latin typeface="Calibri"/>
                      </a:endParaRPr>
                    </a:p>
                  </a:txBody>
                  <a:tcPr marL="9141" marR="9141" marT="9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183"/>
                    </a:solidFill>
                  </a:tcPr>
                </a:tc>
                <a:extLst>
                  <a:ext uri="{0D108BD9-81ED-4DB2-BD59-A6C34878D82A}">
                    <a16:rowId xmlns:a16="http://schemas.microsoft.com/office/drawing/2014/main" val="10000"/>
                  </a:ext>
                </a:extLst>
              </a:tr>
              <a:tr h="260387">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60387">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60387">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0387">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183"/>
                    </a:solidFill>
                  </a:tcPr>
                </a:tc>
                <a:extLst>
                  <a:ext uri="{0D108BD9-81ED-4DB2-BD59-A6C34878D82A}">
                    <a16:rowId xmlns:a16="http://schemas.microsoft.com/office/drawing/2014/main" val="10004"/>
                  </a:ext>
                </a:extLst>
              </a:tr>
              <a:tr h="260387">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0387">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60387">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183"/>
                    </a:solidFill>
                  </a:tcPr>
                </a:tc>
                <a:extLst>
                  <a:ext uri="{0D108BD9-81ED-4DB2-BD59-A6C34878D82A}">
                    <a16:rowId xmlns:a16="http://schemas.microsoft.com/office/drawing/2014/main" val="10007"/>
                  </a:ext>
                </a:extLst>
              </a:tr>
              <a:tr h="260387">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0387">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0387">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183"/>
                    </a:solidFill>
                  </a:tcPr>
                </a:tc>
                <a:extLst>
                  <a:ext uri="{0D108BD9-81ED-4DB2-BD59-A6C34878D82A}">
                    <a16:rowId xmlns:a16="http://schemas.microsoft.com/office/drawing/2014/main" val="10010"/>
                  </a:ext>
                </a:extLst>
              </a:tr>
              <a:tr h="260387">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0387">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0387">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183"/>
                    </a:solidFill>
                  </a:tcPr>
                </a:tc>
                <a:extLst>
                  <a:ext uri="{0D108BD9-81ED-4DB2-BD59-A6C34878D82A}">
                    <a16:rowId xmlns:a16="http://schemas.microsoft.com/office/drawing/2014/main" val="10013"/>
                  </a:ext>
                </a:extLst>
              </a:tr>
              <a:tr h="260387">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0802">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p:cNvSpPr txBox="1"/>
          <p:nvPr/>
        </p:nvSpPr>
        <p:spPr>
          <a:xfrm>
            <a:off x="10788316" y="6483120"/>
            <a:ext cx="1414075"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9" action="ppaction://hlinksldjump"/>
              </a:rPr>
              <a:t>PREVIOUS</a:t>
            </a:r>
            <a:endParaRPr lang="en-GB" dirty="0"/>
          </a:p>
        </p:txBody>
      </p:sp>
    </p:spTree>
    <p:extLst>
      <p:ext uri="{BB962C8B-B14F-4D97-AF65-F5344CB8AC3E}">
        <p14:creationId xmlns:p14="http://schemas.microsoft.com/office/powerpoint/2010/main" val="406252297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301" y="24334"/>
            <a:ext cx="10830791" cy="6674171"/>
          </a:xfrm>
        </p:spPr>
        <p:txBody>
          <a:bodyPr anchor="t">
            <a:normAutofit fontScale="90000"/>
          </a:bodyPr>
          <a:lstStyle/>
          <a:p>
            <a:pPr lvl="1" algn="l" rtl="0">
              <a:lnSpc>
                <a:spcPct val="90000"/>
              </a:lnSpc>
              <a:spcBef>
                <a:spcPct val="0"/>
              </a:spcBef>
            </a:pPr>
            <a:r>
              <a:rPr lang="en-GB" sz="4400" b="1" kern="1200" dirty="0">
                <a:solidFill>
                  <a:schemeClr val="accent1">
                    <a:lumMod val="75000"/>
                  </a:schemeClr>
                </a:solidFill>
                <a:latin typeface="+mj-lt"/>
                <a:ea typeface="+mj-ea"/>
                <a:cs typeface="+mj-cs"/>
              </a:rPr>
              <a:t>Unregulated</a:t>
            </a:r>
            <a:r>
              <a:rPr lang="en-GB" dirty="0" smtClean="0"/>
              <a:t/>
            </a:r>
            <a:br>
              <a:rPr lang="en-GB" dirty="0" smtClean="0"/>
            </a:br>
            <a:r>
              <a:rPr lang="en-GB" sz="1800" dirty="0" smtClean="0"/>
              <a:t> </a:t>
            </a:r>
            <a:br>
              <a:rPr lang="en-GB" sz="1800" dirty="0" smtClean="0"/>
            </a:br>
            <a:r>
              <a:rPr lang="en-GB" sz="2000" b="1" i="1" dirty="0" smtClean="0">
                <a:solidFill>
                  <a:schemeClr val="accent1">
                    <a:lumMod val="75000"/>
                  </a:schemeClr>
                </a:solidFill>
              </a:rPr>
              <a:t>Definition</a:t>
            </a:r>
            <a:r>
              <a:rPr lang="en-GB" sz="1800" dirty="0" smtClean="0"/>
              <a:t> </a:t>
            </a:r>
            <a:r>
              <a:rPr lang="en-GB" sz="1800" b="1" dirty="0" smtClean="0"/>
              <a:t>– </a:t>
            </a:r>
            <a:r>
              <a:rPr lang="en-GB" sz="1800" b="1" i="1" dirty="0" smtClean="0">
                <a:solidFill>
                  <a:schemeClr val="accent1">
                    <a:lumMod val="75000"/>
                  </a:schemeClr>
                </a:solidFill>
                <a:latin typeface="+mj-lt"/>
              </a:rPr>
              <a:t>A regime under which anyone may sell electricity and/or standalone systems without any license or other permission, beyond that required for any business to operate, and without any regulatory control of electricity tariffs or standalone system prices.        </a:t>
            </a:r>
            <a:r>
              <a:rPr lang="en-GB" sz="1600" b="1" dirty="0" smtClean="0"/>
              <a:t/>
            </a:r>
            <a:br>
              <a:rPr lang="en-GB" sz="1600" b="1" dirty="0" smtClean="0"/>
            </a:br>
            <a:r>
              <a:rPr lang="en-GB" sz="1600" dirty="0" smtClean="0"/>
              <a:t/>
            </a:r>
            <a:br>
              <a:rPr lang="en-GB" sz="1600" dirty="0" smtClean="0"/>
            </a:br>
            <a:r>
              <a:rPr lang="en-GB" sz="1800" dirty="0" smtClean="0"/>
              <a:t>An unregulated regime may:</a:t>
            </a:r>
            <a:br>
              <a:rPr lang="en-GB" sz="1800" dirty="0" smtClean="0"/>
            </a:br>
            <a:r>
              <a:rPr lang="en-GB" sz="1800" dirty="0" smtClean="0"/>
              <a:t>- Be explicit (</a:t>
            </a:r>
            <a:r>
              <a:rPr lang="en-GB" sz="1800" dirty="0" err="1" smtClean="0"/>
              <a:t>ie</a:t>
            </a:r>
            <a:r>
              <a:rPr lang="en-GB" sz="1800" dirty="0" smtClean="0"/>
              <a:t> law/regulation may state that there is no need for licensing, other permissions or regulatory approval of prices/tariffs), or implicit (in that there is no law or regulation)  </a:t>
            </a:r>
            <a:br>
              <a:rPr lang="en-GB" sz="1800" dirty="0" smtClean="0"/>
            </a:br>
            <a:r>
              <a:rPr lang="en-GB" sz="1800" dirty="0" smtClean="0"/>
              <a:t>- Cover the entire country or a specific area (</a:t>
            </a:r>
            <a:r>
              <a:rPr lang="en-GB" sz="1800" dirty="0" err="1" smtClean="0"/>
              <a:t>eg</a:t>
            </a:r>
            <a:r>
              <a:rPr lang="en-GB" sz="1800" dirty="0" smtClean="0"/>
              <a:t> the area more than a certain distance from the national grid)</a:t>
            </a:r>
            <a:br>
              <a:rPr lang="en-GB" sz="1800" dirty="0" smtClean="0"/>
            </a:br>
            <a:r>
              <a:rPr lang="en-GB" sz="1800" dirty="0" smtClean="0"/>
              <a:t>- Relate to one, several, or all technologies</a:t>
            </a:r>
            <a:br>
              <a:rPr lang="en-GB" sz="1800" dirty="0" smtClean="0"/>
            </a:br>
            <a:r>
              <a:rPr lang="en-GB" sz="1800" dirty="0" smtClean="0"/>
              <a:t/>
            </a:r>
            <a:br>
              <a:rPr lang="en-GB" sz="1800" dirty="0" smtClean="0"/>
            </a:br>
            <a:r>
              <a:rPr lang="en-GB" sz="2000" b="1" i="1" dirty="0" smtClean="0">
                <a:solidFill>
                  <a:schemeClr val="accent1">
                    <a:lumMod val="75000"/>
                  </a:schemeClr>
                </a:solidFill>
              </a:rPr>
              <a:t>Interactions with other NEA Categories:</a:t>
            </a:r>
            <a:r>
              <a:rPr lang="en-GB" sz="2000" dirty="0" smtClean="0">
                <a:solidFill>
                  <a:schemeClr val="accent1">
                    <a:lumMod val="75000"/>
                  </a:schemeClr>
                </a:solidFill>
              </a:rPr>
              <a:t>  </a:t>
            </a:r>
            <a:r>
              <a:rPr lang="en-GB" sz="1800" dirty="0" smtClean="0"/>
              <a:t/>
            </a:r>
            <a:br>
              <a:rPr lang="en-GB" sz="1800" dirty="0" smtClean="0"/>
            </a:br>
            <a:r>
              <a:rPr lang="en-GB" sz="1800" dirty="0" smtClean="0"/>
              <a:t/>
            </a:r>
            <a:br>
              <a:rPr lang="en-GB" sz="1800" dirty="0" smtClean="0"/>
            </a:br>
            <a:r>
              <a:rPr lang="en-GB" sz="1800" b="1" i="1" dirty="0" smtClean="0">
                <a:solidFill>
                  <a:schemeClr val="accent1">
                    <a:lumMod val="75000"/>
                  </a:schemeClr>
                </a:solidFill>
              </a:rPr>
              <a:t>Technologies: </a:t>
            </a:r>
            <a:r>
              <a:rPr lang="en-GB" sz="1800" dirty="0" smtClean="0"/>
              <a:t>Grid systems and larger grid-connected mini-grids / distribution systems and isolated  mini-grids are generally subject to some form of regulation to set technical and quality standards and allow for price/tariff regulation to protect users. Mini-grids below a certain size are often unregulated, as the administrative burden (and costs) of regulation are seen as disproportionate to the protection it would provide to investors and users, with the right to operate instead being granted through a general derogation from licensing.  </a:t>
            </a:r>
            <a:br>
              <a:rPr lang="en-GB" sz="1800" dirty="0" smtClean="0"/>
            </a:br>
            <a:r>
              <a:rPr lang="en-GB" sz="1800" dirty="0" smtClean="0"/>
              <a:t>     </a:t>
            </a:r>
            <a:br>
              <a:rPr lang="en-GB" sz="1800" dirty="0" smtClean="0"/>
            </a:br>
            <a:r>
              <a:rPr lang="en-GB" sz="1800" dirty="0" smtClean="0"/>
              <a:t>Standalone system providers are rarely subject to specific licensing requirements though they may be required to meet certain standards in order to access subsidies and tax exemptions. In part this reflects both policy-makers’ and businesses’ perception that as product retailers rather than infrastructure providers or sellers of electricity itself they do not require licensing. Also, without long-term fixed capital investment, private standalone system companies have not needed the protection of a concession or license to attract private capital (and would regard it simply as a regulatory burden).  (With standalone system providers increasingly looking to pay-as-you-go arrangements, where they </a:t>
            </a:r>
            <a:br>
              <a:rPr lang="en-GB" sz="1800" dirty="0" smtClean="0"/>
            </a:br>
            <a:r>
              <a:rPr lang="en-GB" sz="1800" dirty="0" smtClean="0"/>
              <a:t>retain ownership of the system until the user has bought it through monthly payments, or even over its full life </a:t>
            </a:r>
            <a:br>
              <a:rPr lang="en-GB" sz="1800" dirty="0" smtClean="0"/>
            </a:br>
            <a:r>
              <a:rPr lang="en-GB" sz="1800" dirty="0" smtClean="0"/>
              <a:t>with the user paying for electricity used, more formal regulation of standalone system businesses may become </a:t>
            </a:r>
            <a:br>
              <a:rPr lang="en-GB" sz="1800" dirty="0" smtClean="0"/>
            </a:br>
            <a:r>
              <a:rPr lang="en-GB" sz="1800" dirty="0" smtClean="0"/>
              <a:t>more appropriate.)</a:t>
            </a:r>
            <a:br>
              <a:rPr lang="en-GB" sz="1800" dirty="0" smtClean="0"/>
            </a:br>
            <a:r>
              <a:rPr lang="en-GB" sz="1800" dirty="0" smtClean="0"/>
              <a:t/>
            </a:r>
            <a:br>
              <a:rPr lang="en-GB" sz="1800" dirty="0" smtClean="0"/>
            </a:br>
            <a:endParaRPr lang="en-GB" sz="1800" dirty="0"/>
          </a:p>
        </p:txBody>
      </p:sp>
      <p:sp>
        <p:nvSpPr>
          <p:cNvPr id="3" name="TextBox 2">
            <a:hlinkClick r:id="rId2" action="ppaction://hlinksldjump"/>
          </p:cNvPr>
          <p:cNvSpPr txBox="1"/>
          <p:nvPr/>
        </p:nvSpPr>
        <p:spPr>
          <a:xfrm>
            <a:off x="10788316" y="610558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5" y="5735128"/>
            <a:ext cx="1414075"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788316" y="6488668"/>
            <a:ext cx="1414076"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26569850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053" y="74178"/>
            <a:ext cx="11070771" cy="852983"/>
          </a:xfrm>
        </p:spPr>
        <p:txBody>
          <a:bodyPr>
            <a:normAutofit/>
          </a:bodyPr>
          <a:lstStyle/>
          <a:p>
            <a:r>
              <a:rPr lang="en-GB" b="1" dirty="0" smtClean="0">
                <a:solidFill>
                  <a:schemeClr val="accent1">
                    <a:lumMod val="75000"/>
                  </a:schemeClr>
                </a:solidFill>
              </a:rPr>
              <a:t>Categorization </a:t>
            </a:r>
            <a:r>
              <a:rPr lang="en-GB" b="1" dirty="0">
                <a:solidFill>
                  <a:schemeClr val="accent1">
                    <a:lumMod val="75000"/>
                  </a:schemeClr>
                </a:solidFill>
              </a:rPr>
              <a:t>of Approaches </a:t>
            </a:r>
            <a:r>
              <a:rPr lang="en-GB" b="1">
                <a:solidFill>
                  <a:schemeClr val="accent1">
                    <a:lumMod val="75000"/>
                  </a:schemeClr>
                </a:solidFill>
              </a:rPr>
              <a:t>to </a:t>
            </a:r>
            <a:r>
              <a:rPr lang="en-GB" b="1" smtClean="0">
                <a:solidFill>
                  <a:schemeClr val="accent1">
                    <a:lumMod val="75000"/>
                  </a:schemeClr>
                </a:solidFill>
              </a:rPr>
              <a:t>Electrification</a:t>
            </a:r>
            <a:endParaRPr lang="en-GB" sz="1800" dirty="0"/>
          </a:p>
        </p:txBody>
      </p:sp>
      <p:sp>
        <p:nvSpPr>
          <p:cNvPr id="3" name="Title 1"/>
          <p:cNvSpPr txBox="1">
            <a:spLocks/>
          </p:cNvSpPr>
          <p:nvPr/>
        </p:nvSpPr>
        <p:spPr>
          <a:xfrm>
            <a:off x="218890" y="1320577"/>
            <a:ext cx="11288962" cy="4083761"/>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100" dirty="0" smtClean="0"/>
              <a:t>Categorization makes it possible to look at NEA on </a:t>
            </a:r>
            <a:r>
              <a:rPr lang="en-GB" sz="2100" dirty="0"/>
              <a:t>a systematic, country-neutral </a:t>
            </a:r>
            <a:r>
              <a:rPr lang="en-GB" sz="2100" dirty="0" smtClean="0"/>
              <a:t>basis to understand and compare options. </a:t>
            </a:r>
          </a:p>
          <a:p>
            <a:endParaRPr lang="en-GB" sz="2100" dirty="0"/>
          </a:p>
          <a:p>
            <a:r>
              <a:rPr lang="en-GB" sz="2100" dirty="0" smtClean="0"/>
              <a:t>Up to now, NEA have most frequently been categorized by:</a:t>
            </a:r>
          </a:p>
          <a:p>
            <a:pPr marL="342900" indent="-342900">
              <a:buFont typeface="Arial" panose="020B0604020202020204" pitchFamily="34" charset="0"/>
              <a:buChar char="•"/>
            </a:pPr>
            <a:r>
              <a:rPr lang="en-GB" sz="2100" dirty="0" smtClean="0"/>
              <a:t>Technology or form </a:t>
            </a:r>
            <a:r>
              <a:rPr lang="en-GB" sz="2100" dirty="0"/>
              <a:t>of electrification </a:t>
            </a:r>
            <a:r>
              <a:rPr lang="en-GB" sz="2100" dirty="0" err="1" smtClean="0"/>
              <a:t>eg</a:t>
            </a:r>
            <a:r>
              <a:rPr lang="en-GB" sz="2100" dirty="0" smtClean="0"/>
              <a:t> grid, mini-grid or standalone </a:t>
            </a:r>
          </a:p>
          <a:p>
            <a:pPr marL="342900" indent="-342900">
              <a:buFont typeface="Arial" panose="020B0604020202020204" pitchFamily="34" charset="0"/>
              <a:buChar char="•"/>
            </a:pPr>
            <a:r>
              <a:rPr lang="en-GB" sz="2100" dirty="0" smtClean="0"/>
              <a:t>Delivery </a:t>
            </a:r>
            <a:r>
              <a:rPr lang="en-GB" sz="2100" dirty="0"/>
              <a:t>model – generally government vs market or centralized vs </a:t>
            </a:r>
            <a:r>
              <a:rPr lang="en-GB" sz="2100" dirty="0" smtClean="0"/>
              <a:t>decentralized </a:t>
            </a:r>
          </a:p>
          <a:p>
            <a:pPr marL="342900" indent="-342900">
              <a:buFont typeface="Arial" panose="020B0604020202020204" pitchFamily="34" charset="0"/>
              <a:buChar char="•"/>
            </a:pPr>
            <a:r>
              <a:rPr lang="en-GB" sz="2100" dirty="0" smtClean="0"/>
              <a:t>Form </a:t>
            </a:r>
            <a:r>
              <a:rPr lang="en-GB" sz="2100" dirty="0"/>
              <a:t>of policy or </a:t>
            </a:r>
            <a:r>
              <a:rPr lang="en-GB" sz="2100" dirty="0" smtClean="0"/>
              <a:t>intervention</a:t>
            </a:r>
            <a:endParaRPr lang="en-GB" sz="2100" dirty="0"/>
          </a:p>
          <a:p>
            <a:endParaRPr lang="en-GB" sz="2100" dirty="0" smtClean="0"/>
          </a:p>
          <a:p>
            <a:r>
              <a:rPr lang="en-GB" sz="2100" dirty="0" smtClean="0"/>
              <a:t>These categorization systems address only a single aspect of the NEA. Different systems use inconsistent definitions and generally </a:t>
            </a:r>
            <a:r>
              <a:rPr lang="en-GB" sz="2100" dirty="0"/>
              <a:t>cover </a:t>
            </a:r>
            <a:r>
              <a:rPr lang="en-GB" sz="2100" dirty="0" smtClean="0"/>
              <a:t>only one </a:t>
            </a:r>
            <a:r>
              <a:rPr lang="en-GB" sz="2100" dirty="0"/>
              <a:t>form of electrification (</a:t>
            </a:r>
            <a:r>
              <a:rPr lang="en-GB" sz="2100" dirty="0" err="1"/>
              <a:t>eg</a:t>
            </a:r>
            <a:r>
              <a:rPr lang="en-GB" sz="2100" dirty="0"/>
              <a:t> </a:t>
            </a:r>
            <a:r>
              <a:rPr lang="en-GB" sz="2100" dirty="0" smtClean="0"/>
              <a:t>mini-grids</a:t>
            </a:r>
            <a:r>
              <a:rPr lang="en-GB" sz="2100" dirty="0"/>
              <a:t>, </a:t>
            </a:r>
            <a:r>
              <a:rPr lang="en-GB" sz="2100" dirty="0" smtClean="0"/>
              <a:t>or </a:t>
            </a:r>
            <a:r>
              <a:rPr lang="en-GB" sz="2100" dirty="0" err="1"/>
              <a:t>pico</a:t>
            </a:r>
            <a:r>
              <a:rPr lang="en-GB" sz="2100" dirty="0"/>
              <a:t>-solar</a:t>
            </a:r>
            <a:r>
              <a:rPr lang="en-GB" sz="2100" dirty="0" smtClean="0"/>
              <a:t>). </a:t>
            </a:r>
          </a:p>
          <a:p>
            <a:endParaRPr lang="en-GB" sz="2100" dirty="0"/>
          </a:p>
          <a:p>
            <a:r>
              <a:rPr lang="en-GB" sz="2100" b="1" dirty="0" smtClean="0"/>
              <a:t>A new categorization system which encompasses  all forms and aspects of NEA is needed.</a:t>
            </a:r>
            <a:endParaRPr lang="en-GB" sz="1800" b="1" dirty="0">
              <a:solidFill>
                <a:srgbClr val="FF0000"/>
              </a:solidFill>
            </a:endParaRPr>
          </a:p>
        </p:txBody>
      </p:sp>
      <p:sp>
        <p:nvSpPr>
          <p:cNvPr id="6" name="TextBox 5"/>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7" name="TextBox 6"/>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pic>
        <p:nvPicPr>
          <p:cNvPr id="8" name="Picture 7" descr="strommast_stadt_01.jpg"/>
          <p:cNvPicPr>
            <a:picLocks noChangeAspect="1"/>
          </p:cNvPicPr>
          <p:nvPr/>
        </p:nvPicPr>
        <p:blipFill>
          <a:blip r:embed="rId4" cstate="screen"/>
          <a:stretch>
            <a:fillRect/>
          </a:stretch>
        </p:blipFill>
        <p:spPr>
          <a:xfrm>
            <a:off x="0" y="5417820"/>
            <a:ext cx="7918704" cy="1440180"/>
          </a:xfrm>
          <a:prstGeom prst="rect">
            <a:avLst/>
          </a:prstGeom>
        </p:spPr>
      </p:pic>
      <p:sp>
        <p:nvSpPr>
          <p:cNvPr id="9" name="TextBox 8">
            <a:hlinkClick r:id="rId5" action="ppaction://hlinksldjump"/>
          </p:cNvPr>
          <p:cNvSpPr txBox="1"/>
          <p:nvPr/>
        </p:nvSpPr>
        <p:spPr>
          <a:xfrm>
            <a:off x="10813312" y="5725915"/>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10" name="TextBox 9">
            <a:hlinkClick r:id="rId5" action="ppaction://hlinksldjump"/>
          </p:cNvPr>
          <p:cNvSpPr txBox="1"/>
          <p:nvPr/>
        </p:nvSpPr>
        <p:spPr>
          <a:xfrm>
            <a:off x="10813312" y="5356583"/>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Tree>
    <p:extLst>
      <p:ext uri="{BB962C8B-B14F-4D97-AF65-F5344CB8AC3E}">
        <p14:creationId xmlns:p14="http://schemas.microsoft.com/office/powerpoint/2010/main" val="172293545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86068"/>
            <a:ext cx="11838710" cy="677108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Unregulated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Delivery Model: </a:t>
            </a:r>
            <a:r>
              <a:rPr lang="en-GB" sz="1600" dirty="0">
                <a:latin typeface="+mj-lt"/>
              </a:rPr>
              <a:t>Public delivery model based electrification may be unregulated where, as in the early stages of </a:t>
            </a:r>
            <a:r>
              <a:rPr lang="en-GB" sz="1600" dirty="0">
                <a:latin typeface="+mj-lt"/>
                <a:hlinkClick r:id="rId2" action="ppaction://hlinksldjump"/>
              </a:rPr>
              <a:t>Vietnam</a:t>
            </a:r>
            <a:r>
              <a:rPr lang="en-GB" sz="1600" dirty="0">
                <a:latin typeface="+mj-lt"/>
              </a:rPr>
              <a:t>’s electrification, multiple public institutions </a:t>
            </a:r>
            <a:r>
              <a:rPr lang="en-GB" sz="1600" dirty="0" smtClean="0">
                <a:latin typeface="+mj-lt"/>
              </a:rPr>
              <a:t>provide </a:t>
            </a:r>
            <a:r>
              <a:rPr lang="en-GB" sz="1600" dirty="0">
                <a:latin typeface="+mj-lt"/>
              </a:rPr>
              <a:t>electricity to users, without central direction or oversight.  </a:t>
            </a:r>
            <a:r>
              <a:rPr lang="en-GB" sz="1600" dirty="0" smtClean="0">
                <a:latin typeface="+mj-lt"/>
              </a:rPr>
              <a:t>(Though </a:t>
            </a:r>
            <a:r>
              <a:rPr lang="en-GB" sz="1600" dirty="0">
                <a:latin typeface="+mj-lt"/>
              </a:rPr>
              <a:t>public electricity providers </a:t>
            </a:r>
            <a:r>
              <a:rPr lang="en-GB" sz="1600" dirty="0" smtClean="0">
                <a:latin typeface="+mj-lt"/>
              </a:rPr>
              <a:t>will </a:t>
            </a:r>
            <a:r>
              <a:rPr lang="en-GB" sz="1600" dirty="0">
                <a:latin typeface="+mj-lt"/>
              </a:rPr>
              <a:t>often be controlled through the state organisational structure, and even in the context of a public delivery model a regulatory framework can act as a mechanism for establishing independent and transparent oversight</a:t>
            </a:r>
            <a:r>
              <a:rPr lang="en-GB" sz="1600" dirty="0" smtClean="0">
                <a:latin typeface="+mj-lt"/>
              </a:rPr>
              <a:t>.) Private </a:t>
            </a:r>
            <a:r>
              <a:rPr lang="en-GB" sz="1600" dirty="0">
                <a:latin typeface="+mj-lt"/>
              </a:rPr>
              <a:t>and public-private delivery models which use infra-structure based means of providing electricity (</a:t>
            </a:r>
            <a:r>
              <a:rPr lang="en-GB" sz="1600" dirty="0" err="1">
                <a:latin typeface="+mj-lt"/>
              </a:rPr>
              <a:t>ie</a:t>
            </a:r>
            <a:r>
              <a:rPr lang="en-GB" sz="1600" dirty="0">
                <a:latin typeface="+mj-lt"/>
              </a:rPr>
              <a:t> </a:t>
            </a:r>
            <a:r>
              <a:rPr lang="en-GB" sz="1600" dirty="0" smtClean="0">
                <a:latin typeface="+mj-lt"/>
              </a:rPr>
              <a:t>mini-grids</a:t>
            </a:r>
            <a:r>
              <a:rPr lang="en-GB" sz="1600" dirty="0">
                <a:latin typeface="+mj-lt"/>
              </a:rPr>
              <a:t>) are generally subject to regulation in order to protect users under what is often effectively a monopoly even if no formal concession has been granted. Only where the means of electricity provision is very dispersed, as with very small </a:t>
            </a:r>
            <a:r>
              <a:rPr lang="en-GB" sz="1600" dirty="0" smtClean="0">
                <a:latin typeface="+mj-lt"/>
              </a:rPr>
              <a:t>mini-grids </a:t>
            </a:r>
            <a:r>
              <a:rPr lang="en-GB" sz="1600" dirty="0">
                <a:latin typeface="+mj-lt"/>
              </a:rPr>
              <a:t>or standalone systems, is it usually regarded as appropriate to leave private or public-private electricity providers unregulated.</a:t>
            </a:r>
            <a:endParaRPr lang="en-GB" sz="800" b="1" i="1" dirty="0" smtClean="0">
              <a:solidFill>
                <a:schemeClr val="accent1">
                  <a:lumMod val="75000"/>
                </a:schemeClr>
              </a:solidFill>
              <a:latin typeface="+mj-lt"/>
              <a:ea typeface="+mj-ea"/>
              <a:cs typeface="+mj-cs"/>
            </a:endParaRPr>
          </a:p>
          <a:p>
            <a:endParaRPr lang="en-GB" sz="800" b="1" i="1" dirty="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Finance</a:t>
            </a:r>
            <a:r>
              <a:rPr lang="en-GB" sz="1600" i="1" dirty="0" smtClean="0"/>
              <a:t>: </a:t>
            </a:r>
            <a:r>
              <a:rPr lang="en-GB" sz="1600" dirty="0">
                <a:latin typeface="+mj-lt"/>
              </a:rPr>
              <a:t>Grants and subsidies </a:t>
            </a:r>
            <a:r>
              <a:rPr lang="en-GB" sz="1600" dirty="0" smtClean="0">
                <a:latin typeface="+mj-lt"/>
              </a:rPr>
              <a:t>will often be linked to </a:t>
            </a:r>
            <a:r>
              <a:rPr lang="en-GB" sz="1600" dirty="0">
                <a:latin typeface="+mj-lt"/>
              </a:rPr>
              <a:t>some form of regulation to ensure proper use of funds, and cross-subsidies between electricity providers are generally impracticable outside a regulatory framework. Some more indirect forms of public financial support, such as import tax exemptions, may be viable in the absence of </a:t>
            </a:r>
            <a:r>
              <a:rPr lang="en-GB" sz="1600" dirty="0" smtClean="0">
                <a:latin typeface="+mj-lt"/>
              </a:rPr>
              <a:t>regulation. An </a:t>
            </a:r>
            <a:r>
              <a:rPr lang="en-GB" sz="1600" dirty="0">
                <a:latin typeface="+mj-lt"/>
              </a:rPr>
              <a:t>unregulated market may </a:t>
            </a:r>
            <a:r>
              <a:rPr lang="en-GB" sz="1600" dirty="0" smtClean="0">
                <a:latin typeface="+mj-lt"/>
              </a:rPr>
              <a:t>be considered unnecessary to attract private finance provided </a:t>
            </a:r>
            <a:r>
              <a:rPr lang="en-GB" sz="1600" dirty="0">
                <a:latin typeface="+mj-lt"/>
              </a:rPr>
              <a:t>that the right to sell is clear, the privately-financed provider is not looking for protection from other providers (</a:t>
            </a:r>
            <a:r>
              <a:rPr lang="en-GB" sz="1600" dirty="0" err="1">
                <a:latin typeface="+mj-lt"/>
              </a:rPr>
              <a:t>eg</a:t>
            </a:r>
            <a:r>
              <a:rPr lang="en-GB" sz="1600" dirty="0">
                <a:latin typeface="+mj-lt"/>
              </a:rPr>
              <a:t> grid extension), and there is no concern that later introduction of </a:t>
            </a:r>
            <a:r>
              <a:rPr lang="en-GB" sz="1600" dirty="0" smtClean="0">
                <a:latin typeface="+mj-lt"/>
              </a:rPr>
              <a:t>price/tariff </a:t>
            </a:r>
            <a:r>
              <a:rPr lang="en-GB" sz="1600" dirty="0">
                <a:latin typeface="+mj-lt"/>
              </a:rPr>
              <a:t>regulation might threaten returns on investment (</a:t>
            </a:r>
            <a:r>
              <a:rPr lang="en-GB" sz="1600" dirty="0" err="1">
                <a:latin typeface="+mj-lt"/>
              </a:rPr>
              <a:t>ie</a:t>
            </a:r>
            <a:r>
              <a:rPr lang="en-GB" sz="1600" dirty="0">
                <a:latin typeface="+mj-lt"/>
              </a:rPr>
              <a:t> generally where long-termed fixed capital investment is not required</a:t>
            </a:r>
            <a:r>
              <a:rPr lang="en-GB" sz="1600" dirty="0" smtClean="0">
                <a:latin typeface="+mj-lt"/>
              </a:rPr>
              <a:t>) – for instance where there are multiple solar lantern suppliers.  </a:t>
            </a:r>
            <a:r>
              <a:rPr lang="en-GB" sz="1600" dirty="0">
                <a:latin typeface="+mj-lt"/>
              </a:rPr>
              <a:t>In a primarily privately financed context, with limited public financial support, payments from users are needed to fund operations and provide return on investment.    </a:t>
            </a:r>
            <a:r>
              <a:rPr lang="en-GB" sz="800" dirty="0"/>
              <a:t/>
            </a:r>
            <a:br>
              <a:rPr lang="en-GB" sz="800" dirty="0"/>
            </a:br>
            <a:endParaRPr lang="en-GB" sz="800" dirty="0"/>
          </a:p>
          <a:p>
            <a:r>
              <a:rPr lang="en-GB" sz="1600" b="1" i="1" dirty="0">
                <a:solidFill>
                  <a:schemeClr val="accent1">
                    <a:lumMod val="75000"/>
                  </a:schemeClr>
                </a:solidFill>
                <a:latin typeface="+mj-lt"/>
              </a:rPr>
              <a:t>Non-Financial </a:t>
            </a:r>
            <a:r>
              <a:rPr lang="en-GB" sz="1600" b="1" i="1" dirty="0" smtClean="0">
                <a:solidFill>
                  <a:schemeClr val="accent1">
                    <a:lumMod val="75000"/>
                  </a:schemeClr>
                </a:solidFill>
                <a:latin typeface="+mj-lt"/>
                <a:ea typeface="+mj-ea"/>
                <a:cs typeface="+mj-cs"/>
              </a:rPr>
              <a:t>Interventions</a:t>
            </a:r>
            <a:r>
              <a:rPr lang="en-GB" sz="1600" i="1" dirty="0" smtClean="0"/>
              <a:t>: </a:t>
            </a:r>
            <a:r>
              <a:rPr lang="en-GB" sz="1600" dirty="0">
                <a:latin typeface="+mj-lt"/>
              </a:rPr>
              <a:t>National energy planning is key to establishing the optimum mix of technologies to meet electrification needs across the country, regardless of the regulatory model employed. If regulation is deemed unnecessary, regulatory reform is unlikely to be required (unless this necessitates removal of existing regulations) and this would appear to imply little need for capacity building or technical assistance to policy makers and regulators. However, lack of regulation is itself a regulatory choice and its implications must </a:t>
            </a:r>
            <a:endParaRPr lang="en-GB" sz="1600" dirty="0" smtClean="0">
              <a:latin typeface="+mj-lt"/>
            </a:endParaRPr>
          </a:p>
          <a:p>
            <a:r>
              <a:rPr lang="en-GB" sz="1600" dirty="0" smtClean="0">
                <a:latin typeface="+mj-lt"/>
              </a:rPr>
              <a:t>be </a:t>
            </a:r>
            <a:r>
              <a:rPr lang="en-GB" sz="1600" dirty="0">
                <a:latin typeface="+mj-lt"/>
              </a:rPr>
              <a:t>understood if unforeseen and unwanted consequences are to be avoided.  Though forms of public financial support are </a:t>
            </a:r>
            <a:endParaRPr lang="en-GB" sz="1600" dirty="0" smtClean="0">
              <a:latin typeface="+mj-lt"/>
            </a:endParaRPr>
          </a:p>
          <a:p>
            <a:r>
              <a:rPr lang="en-GB" sz="1600" dirty="0" smtClean="0">
                <a:latin typeface="+mj-lt"/>
              </a:rPr>
              <a:t>limited </a:t>
            </a:r>
            <a:r>
              <a:rPr lang="en-GB" sz="1600" dirty="0">
                <a:latin typeface="+mj-lt"/>
              </a:rPr>
              <a:t>without </a:t>
            </a:r>
            <a:r>
              <a:rPr lang="en-GB" sz="1600" dirty="0" smtClean="0">
                <a:latin typeface="+mj-lt"/>
              </a:rPr>
              <a:t>regulation</a:t>
            </a:r>
            <a:r>
              <a:rPr lang="en-GB" sz="1600" dirty="0">
                <a:latin typeface="+mj-lt"/>
              </a:rPr>
              <a:t>, non-financial support such as awareness raising and demand promotion amongst users and </a:t>
            </a:r>
            <a:endParaRPr lang="en-GB" sz="1600" dirty="0" smtClean="0">
              <a:latin typeface="+mj-lt"/>
            </a:endParaRPr>
          </a:p>
          <a:p>
            <a:r>
              <a:rPr lang="en-GB" sz="1600" dirty="0" smtClean="0">
                <a:latin typeface="+mj-lt"/>
              </a:rPr>
              <a:t>service </a:t>
            </a:r>
            <a:r>
              <a:rPr lang="en-GB" sz="1600" dirty="0">
                <a:latin typeface="+mj-lt"/>
              </a:rPr>
              <a:t>providers, </a:t>
            </a:r>
            <a:r>
              <a:rPr lang="en-GB" sz="1600" dirty="0" smtClean="0">
                <a:latin typeface="+mj-lt"/>
              </a:rPr>
              <a:t>making </a:t>
            </a:r>
            <a:r>
              <a:rPr lang="en-GB" sz="1600" dirty="0">
                <a:latin typeface="+mj-lt"/>
              </a:rPr>
              <a:t>market information available, and providing training </a:t>
            </a:r>
            <a:r>
              <a:rPr lang="en-GB" sz="1600" dirty="0" smtClean="0">
                <a:latin typeface="+mj-lt"/>
              </a:rPr>
              <a:t>to </a:t>
            </a:r>
            <a:r>
              <a:rPr lang="en-GB" sz="1600" dirty="0">
                <a:latin typeface="+mj-lt"/>
              </a:rPr>
              <a:t>develop the skilled workforce needed by </a:t>
            </a:r>
            <a:endParaRPr lang="en-GB" sz="1600" dirty="0" smtClean="0">
              <a:latin typeface="+mj-lt"/>
            </a:endParaRPr>
          </a:p>
          <a:p>
            <a:r>
              <a:rPr lang="en-GB" sz="1600" dirty="0" smtClean="0">
                <a:latin typeface="+mj-lt"/>
              </a:rPr>
              <a:t>businesses </a:t>
            </a:r>
            <a:r>
              <a:rPr lang="en-GB" sz="1600" dirty="0">
                <a:latin typeface="+mj-lt"/>
              </a:rPr>
              <a:t>can </a:t>
            </a:r>
            <a:r>
              <a:rPr lang="en-GB" sz="1600" dirty="0" smtClean="0">
                <a:latin typeface="+mj-lt"/>
              </a:rPr>
              <a:t>support </a:t>
            </a:r>
            <a:r>
              <a:rPr lang="en-GB" sz="1600" dirty="0">
                <a:latin typeface="+mj-lt"/>
              </a:rPr>
              <a:t>market growth. </a:t>
            </a:r>
            <a:endParaRPr lang="en-GB" sz="1600" dirty="0">
              <a:latin typeface="+mj-lt"/>
              <a:ea typeface="+mj-ea"/>
              <a:cs typeface="+mj-cs"/>
            </a:endParaRPr>
          </a:p>
        </p:txBody>
      </p:sp>
      <p:sp>
        <p:nvSpPr>
          <p:cNvPr id="3" name="TextBox 2">
            <a:hlinkClick r:id="rId3" action="ppaction://hlinksldjump"/>
          </p:cNvPr>
          <p:cNvSpPr txBox="1"/>
          <p:nvPr/>
        </p:nvSpPr>
        <p:spPr>
          <a:xfrm>
            <a:off x="10809582" y="572949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4" name="TextBox 3">
            <a:hlinkClick r:id="rId3" action="ppaction://hlinksldjump"/>
          </p:cNvPr>
          <p:cNvSpPr txBox="1"/>
          <p:nvPr/>
        </p:nvSpPr>
        <p:spPr>
          <a:xfrm>
            <a:off x="10809582" y="5360160"/>
            <a:ext cx="138241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183614991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trommast_01.jpg"/>
          <p:cNvPicPr>
            <a:picLocks noChangeAspect="1"/>
          </p:cNvPicPr>
          <p:nvPr/>
        </p:nvPicPr>
        <p:blipFill>
          <a:blip r:embed="rId2" cstate="screen"/>
          <a:stretch>
            <a:fillRect/>
          </a:stretch>
        </p:blipFill>
        <p:spPr>
          <a:xfrm>
            <a:off x="-1" y="4458387"/>
            <a:ext cx="10779369" cy="2052903"/>
          </a:xfrm>
          <a:prstGeom prst="rect">
            <a:avLst/>
          </a:prstGeom>
        </p:spPr>
      </p:pic>
      <p:sp>
        <p:nvSpPr>
          <p:cNvPr id="5" name="Rectangle 4"/>
          <p:cNvSpPr/>
          <p:nvPr/>
        </p:nvSpPr>
        <p:spPr>
          <a:xfrm>
            <a:off x="219940" y="120673"/>
            <a:ext cx="11752119" cy="37548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Unregulated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a:t>
            </a:r>
            <a:r>
              <a:rPr lang="en-GB" sz="1600" b="1" i="1" dirty="0" smtClean="0">
                <a:solidFill>
                  <a:schemeClr val="accent1">
                    <a:lumMod val="75000"/>
                  </a:schemeClr>
                </a:solidFill>
                <a:latin typeface="+mj-lt"/>
                <a:ea typeface="+mj-ea"/>
                <a:cs typeface="+mj-cs"/>
              </a:rPr>
              <a:t>Disadvantages: </a:t>
            </a:r>
            <a:r>
              <a:rPr lang="en-GB" sz="1600" dirty="0">
                <a:latin typeface="+mj-lt"/>
              </a:rPr>
              <a:t>The main advantage of unregulated electricity provision is the absence of bureaucracy, costs and delays and the opportunity this provides to businesses to move swiftly and innovate, and hence to accelerate electricity access provision. It also avoids the burden on state institutions of designing and managing a regulatory system. </a:t>
            </a:r>
            <a:r>
              <a:rPr lang="en-GB" sz="1600" dirty="0" smtClean="0">
                <a:latin typeface="+mj-lt"/>
              </a:rPr>
              <a:t>The major disadvantage is lack </a:t>
            </a:r>
            <a:r>
              <a:rPr lang="en-GB" sz="1600" dirty="0">
                <a:latin typeface="+mj-lt"/>
              </a:rPr>
              <a:t>of clarity and protection from competition (including grid extension) for </a:t>
            </a:r>
            <a:r>
              <a:rPr lang="en-GB" sz="1600" dirty="0" smtClean="0">
                <a:latin typeface="+mj-lt"/>
              </a:rPr>
              <a:t>private investors and businesses</a:t>
            </a:r>
            <a:r>
              <a:rPr lang="en-GB" sz="1600" dirty="0">
                <a:latin typeface="+mj-lt"/>
              </a:rPr>
              <a:t>, while users will rely solely on market competition for protection from over-pricing and poor quality and even unsafe products and services. </a:t>
            </a:r>
            <a:br>
              <a:rPr lang="en-GB" sz="1600" dirty="0">
                <a:latin typeface="+mj-lt"/>
              </a:rPr>
            </a:br>
            <a:endParaRPr lang="en-GB" sz="12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r>
              <a:rPr lang="en-GB" sz="1600" b="1" i="1" dirty="0" smtClean="0">
                <a:solidFill>
                  <a:schemeClr val="accent1">
                    <a:lumMod val="75000"/>
                  </a:schemeClr>
                </a:solidFill>
                <a:latin typeface="+mj-lt"/>
                <a:ea typeface="+mj-ea"/>
                <a:cs typeface="+mj-cs"/>
              </a:rPr>
              <a:t>:</a:t>
            </a:r>
            <a:r>
              <a:rPr lang="en-GB" sz="1600" dirty="0"/>
              <a:t/>
            </a:r>
            <a:br>
              <a:rPr lang="en-GB" sz="1600" dirty="0"/>
            </a:br>
            <a:r>
              <a:rPr lang="en-GB" sz="1600" dirty="0"/>
              <a:t/>
            </a:r>
            <a:br>
              <a:rPr lang="en-GB" sz="1600" dirty="0"/>
            </a:br>
            <a:r>
              <a:rPr lang="en-GB" sz="1600" dirty="0">
                <a:latin typeface="+mj-lt"/>
              </a:rPr>
              <a:t>- EUEI PDF (2014), Mini-grid Policy Toolkit: Policy and Business Frameworks for Successful Mini-grid Roll-outs </a:t>
            </a:r>
            <a:r>
              <a:rPr lang="en-GB" sz="1600" u="sng" dirty="0">
                <a:latin typeface="+mj-lt"/>
                <a:hlinkClick r:id="rId3"/>
              </a:rPr>
              <a:t>http://www.euei-pdf.org/sites/default/files/field_publication_file/RECP_mini-grid_Policy_Toolkit_1pageview_%28pdf%2C_17.6MB%2C_EN_0.pdf</a:t>
            </a:r>
            <a:endParaRPr lang="en-GB" sz="1600" dirty="0">
              <a:latin typeface="+mj-lt"/>
            </a:endParaRPr>
          </a:p>
          <a:p>
            <a:pPr lvl="0"/>
            <a:r>
              <a:rPr lang="en-GB" sz="1600" dirty="0" smtClean="0">
                <a:latin typeface="+mj-lt"/>
              </a:rPr>
              <a:t>- IRENA </a:t>
            </a:r>
            <a:r>
              <a:rPr lang="en-GB" sz="1600" dirty="0">
                <a:latin typeface="+mj-lt"/>
              </a:rPr>
              <a:t>(2016), Policies and regulations to support renewable energy mini-grid development through private sector involvement </a:t>
            </a:r>
            <a:r>
              <a:rPr lang="en-GB" sz="1600" u="sng" dirty="0">
                <a:latin typeface="+mj-lt"/>
                <a:hlinkClick r:id="rId4"/>
              </a:rPr>
              <a:t>http://</a:t>
            </a:r>
            <a:r>
              <a:rPr lang="en-GB" sz="1600" u="sng" dirty="0" smtClean="0">
                <a:latin typeface="+mj-lt"/>
                <a:hlinkClick r:id="rId4"/>
              </a:rPr>
              <a:t>www.irena.org/DocumentDownloads/Publications/IRENA_Policies_Regulations_mini-grids_2016.pdf</a:t>
            </a:r>
            <a:endParaRPr lang="en-GB" sz="1600" dirty="0">
              <a:latin typeface="+mj-lt"/>
            </a:endParaRPr>
          </a:p>
        </p:txBody>
      </p:sp>
      <p:sp>
        <p:nvSpPr>
          <p:cNvPr id="6" name="TextBox 5">
            <a:hlinkClick r:id="rId5" action="ppaction://hlinksldjump"/>
          </p:cNvPr>
          <p:cNvSpPr txBox="1"/>
          <p:nvPr/>
        </p:nvSpPr>
        <p:spPr>
          <a:xfrm>
            <a:off x="10788316" y="572264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7" name="TextBox 6">
            <a:hlinkClick r:id="rId5" action="ppaction://hlinksldjump"/>
          </p:cNvPr>
          <p:cNvSpPr txBox="1"/>
          <p:nvPr/>
        </p:nvSpPr>
        <p:spPr>
          <a:xfrm>
            <a:off x="10788315" y="5352196"/>
            <a:ext cx="1414075"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7"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spTree>
    <p:extLst>
      <p:ext uri="{BB962C8B-B14F-4D97-AF65-F5344CB8AC3E}">
        <p14:creationId xmlns:p14="http://schemas.microsoft.com/office/powerpoint/2010/main" val="406252297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788316" y="611628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197995" y="123316"/>
            <a:ext cx="11752119" cy="8617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Unregulated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715995156"/>
              </p:ext>
            </p:extLst>
          </p:nvPr>
        </p:nvGraphicFramePr>
        <p:xfrm>
          <a:off x="2786743" y="1034532"/>
          <a:ext cx="6357257" cy="5142435"/>
        </p:xfrm>
        <a:graphic>
          <a:graphicData uri="http://schemas.openxmlformats.org/drawingml/2006/table">
            <a:tbl>
              <a:tblPr/>
              <a:tblGrid>
                <a:gridCol w="4543135">
                  <a:extLst>
                    <a:ext uri="{9D8B030D-6E8A-4147-A177-3AD203B41FA5}">
                      <a16:colId xmlns:a16="http://schemas.microsoft.com/office/drawing/2014/main" val="20000"/>
                    </a:ext>
                  </a:extLst>
                </a:gridCol>
                <a:gridCol w="1814122">
                  <a:extLst>
                    <a:ext uri="{9D8B030D-6E8A-4147-A177-3AD203B41FA5}">
                      <a16:colId xmlns:a16="http://schemas.microsoft.com/office/drawing/2014/main" val="20001"/>
                    </a:ext>
                  </a:extLst>
                </a:gridCol>
              </a:tblGrid>
              <a:tr h="1080342">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Unregulated</a:t>
                      </a:r>
                    </a:p>
                  </a:txBody>
                  <a:tcPr marL="9141" marR="9141" marT="91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extLst>
                  <a:ext uri="{0D108BD9-81ED-4DB2-BD59-A6C34878D82A}">
                    <a16:rowId xmlns:a16="http://schemas.microsoft.com/office/drawing/2014/main" val="10000"/>
                  </a:ext>
                </a:extLst>
              </a:tr>
              <a:tr h="270086">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0086">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0086">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0086">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0086">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extLst>
                  <a:ext uri="{0D108BD9-81ED-4DB2-BD59-A6C34878D82A}">
                    <a16:rowId xmlns:a16="http://schemas.microsoft.com/office/drawing/2014/main" val="10005"/>
                  </a:ext>
                </a:extLst>
              </a:tr>
              <a:tr h="270086">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extLst>
                  <a:ext uri="{0D108BD9-81ED-4DB2-BD59-A6C34878D82A}">
                    <a16:rowId xmlns:a16="http://schemas.microsoft.com/office/drawing/2014/main" val="10006"/>
                  </a:ext>
                </a:extLst>
              </a:tr>
              <a:tr h="270086">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0086">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extLst>
                  <a:ext uri="{0D108BD9-81ED-4DB2-BD59-A6C34878D82A}">
                    <a16:rowId xmlns:a16="http://schemas.microsoft.com/office/drawing/2014/main" val="10008"/>
                  </a:ext>
                </a:extLst>
              </a:tr>
              <a:tr h="270086">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70086">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70086">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70086">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70086">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70086">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80889">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p:cNvSpPr txBox="1"/>
          <p:nvPr/>
        </p:nvSpPr>
        <p:spPr>
          <a:xfrm>
            <a:off x="10788317" y="6493753"/>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pic>
        <p:nvPicPr>
          <p:cNvPr id="8" name="Picture 7" descr="strommast_06.jpg"/>
          <p:cNvPicPr>
            <a:picLocks noChangeAspect="1"/>
          </p:cNvPicPr>
          <p:nvPr/>
        </p:nvPicPr>
        <p:blipFill>
          <a:blip r:embed="rId8" cstate="screen"/>
          <a:srcRect/>
          <a:stretch>
            <a:fillRect/>
          </a:stretch>
        </p:blipFill>
        <p:spPr>
          <a:xfrm>
            <a:off x="9439504" y="2076145"/>
            <a:ext cx="2752496" cy="3598164"/>
          </a:xfrm>
          <a:prstGeom prst="rect">
            <a:avLst/>
          </a:prstGeom>
        </p:spPr>
      </p:pic>
    </p:spTree>
    <p:extLst>
      <p:ext uri="{BB962C8B-B14F-4D97-AF65-F5344CB8AC3E}">
        <p14:creationId xmlns:p14="http://schemas.microsoft.com/office/powerpoint/2010/main" val="3014518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9" y="136527"/>
            <a:ext cx="11321142" cy="6623501"/>
          </a:xfrm>
        </p:spPr>
        <p:txBody>
          <a:bodyPr>
            <a:normAutofit fontScale="90000"/>
          </a:bodyPr>
          <a:lstStyle/>
          <a:p>
            <a:r>
              <a:rPr lang="en-GB" b="1" dirty="0" smtClean="0">
                <a:solidFill>
                  <a:schemeClr val="accent1">
                    <a:lumMod val="75000"/>
                  </a:schemeClr>
                </a:solidFill>
              </a:rPr>
              <a:t>Private Finance:</a:t>
            </a:r>
            <a:r>
              <a:rPr lang="en-GB" dirty="0" smtClean="0"/>
              <a:t/>
            </a:r>
            <a:br>
              <a:rPr lang="en-GB" dirty="0" smtClean="0"/>
            </a:br>
            <a:r>
              <a:rPr lang="en-GB" sz="1800" dirty="0" smtClean="0"/>
              <a:t> </a:t>
            </a:r>
            <a:br>
              <a:rPr lang="en-GB" sz="1800" dirty="0" smtClean="0"/>
            </a:br>
            <a:r>
              <a:rPr lang="en-GB" sz="2000" b="1" i="1" dirty="0">
                <a:solidFill>
                  <a:schemeClr val="accent1">
                    <a:lumMod val="75000"/>
                  </a:schemeClr>
                </a:solidFill>
              </a:rPr>
              <a:t>Definition</a:t>
            </a:r>
            <a:r>
              <a:rPr lang="en-GB" sz="1800" dirty="0"/>
              <a:t> </a:t>
            </a:r>
            <a:r>
              <a:rPr lang="en-GB" sz="1800" dirty="0" smtClean="0"/>
              <a:t>– </a:t>
            </a:r>
            <a:r>
              <a:rPr lang="en-GB" sz="1800" b="1" i="1" dirty="0" smtClean="0">
                <a:solidFill>
                  <a:schemeClr val="accent1">
                    <a:lumMod val="75000"/>
                  </a:schemeClr>
                </a:solidFill>
              </a:rPr>
              <a:t>Finance provided </a:t>
            </a:r>
            <a:r>
              <a:rPr lang="en-GB" sz="1800" b="1" i="1" dirty="0">
                <a:solidFill>
                  <a:schemeClr val="accent1">
                    <a:lumMod val="75000"/>
                  </a:schemeClr>
                </a:solidFill>
              </a:rPr>
              <a:t>by investors or lenders in the expectation of financial returns (profit).  </a:t>
            </a:r>
            <a:r>
              <a:rPr lang="en-GB" sz="1800" b="1" i="1" dirty="0" smtClean="0">
                <a:solidFill>
                  <a:schemeClr val="accent1">
                    <a:lumMod val="75000"/>
                  </a:schemeClr>
                </a:solidFill>
              </a:rPr>
              <a:t/>
            </a:r>
            <a:br>
              <a:rPr lang="en-GB" sz="1800" b="1" i="1" dirty="0" smtClean="0">
                <a:solidFill>
                  <a:schemeClr val="accent1">
                    <a:lumMod val="75000"/>
                  </a:schemeClr>
                </a:solidFill>
              </a:rPr>
            </a:br>
            <a:r>
              <a:rPr lang="en-GB" sz="1800" i="1" dirty="0">
                <a:solidFill>
                  <a:schemeClr val="accent1">
                    <a:lumMod val="75000"/>
                  </a:schemeClr>
                </a:solidFill>
              </a:rPr>
              <a:t/>
            </a:r>
            <a:br>
              <a:rPr lang="en-GB" sz="1800" i="1" dirty="0">
                <a:solidFill>
                  <a:schemeClr val="accent1">
                    <a:lumMod val="75000"/>
                  </a:schemeClr>
                </a:solidFill>
              </a:rPr>
            </a:br>
            <a:r>
              <a:rPr lang="en-GB" sz="1800" dirty="0"/>
              <a:t>Private finance will be input on commercial terms, meaning that the investor or lender will expect to receive returns that exceed the original investment or loan and at a level that reflects the risks </a:t>
            </a:r>
            <a:r>
              <a:rPr lang="en-GB" sz="1800" dirty="0" smtClean="0"/>
              <a:t>involved. Factors </a:t>
            </a:r>
            <a:r>
              <a:rPr lang="en-GB" sz="1800" dirty="0"/>
              <a:t>considered by financiers may include risks to implementation, delivery and technology performance, risks of cost escalation, market/demand and credit/payment risks, regulatory and macro-economic risks and external risks such as policy framework and weather.  Any financier will require clear information on forecast revenues and potential risks before providing funding.  It may be difficult for new electricity businesses working in new markets, and for users without a formal credit-record, to give commercial funders the confidence they </a:t>
            </a:r>
            <a:r>
              <a:rPr lang="en-GB" sz="1800" dirty="0" smtClean="0"/>
              <a:t>require. Finance </a:t>
            </a:r>
            <a:r>
              <a:rPr lang="en-GB" sz="1800" dirty="0"/>
              <a:t>for electrification may come in the form of equity investment, or capital asset or working capital loans, and may be provided to a business as a whole, to a specific project or to end-users</a:t>
            </a:r>
            <a:r>
              <a:rPr lang="en-GB" sz="1800" dirty="0" smtClean="0"/>
              <a:t>.</a:t>
            </a:r>
            <a:br>
              <a:rPr lang="en-GB" sz="1800" dirty="0" smtClean="0"/>
            </a:br>
            <a:r>
              <a:rPr lang="en-GB" sz="1800" dirty="0"/>
              <a:t/>
            </a:r>
            <a:br>
              <a:rPr lang="en-GB" sz="1800" dirty="0"/>
            </a:br>
            <a:r>
              <a:rPr lang="en-GB" sz="1800" b="1" i="1" dirty="0">
                <a:solidFill>
                  <a:schemeClr val="accent1">
                    <a:lumMod val="75000"/>
                  </a:schemeClr>
                </a:solidFill>
              </a:rPr>
              <a:t>Equity</a:t>
            </a:r>
            <a:r>
              <a:rPr lang="en-GB" sz="1800" i="1" dirty="0"/>
              <a:t> </a:t>
            </a:r>
            <a:r>
              <a:rPr lang="en-GB" sz="1800" dirty="0"/>
              <a:t>- Any equity investment implies partial business ownership, with the investor taking the risk of losing their investment if the electricity venture fails, but also expecting to receive bonus returns if forecast targets are exceeded. Early stage investment in new businesses often relies on finance from entrepreneurial individuals, angel investors or venture capitalists who are willing to take large risks but expect to receive high returns on their investment if it’s successful</a:t>
            </a:r>
            <a:r>
              <a:rPr lang="en-GB" sz="1800" dirty="0" smtClean="0"/>
              <a:t>.</a:t>
            </a:r>
            <a:br>
              <a:rPr lang="en-GB" sz="1800" dirty="0" smtClean="0"/>
            </a:br>
            <a:r>
              <a:rPr lang="en-GB" sz="1800" dirty="0"/>
              <a:t/>
            </a:r>
            <a:br>
              <a:rPr lang="en-GB" sz="1800" dirty="0"/>
            </a:br>
            <a:r>
              <a:rPr lang="en-GB" sz="1800" b="1" i="1" dirty="0">
                <a:solidFill>
                  <a:schemeClr val="accent1">
                    <a:lumMod val="75000"/>
                  </a:schemeClr>
                </a:solidFill>
              </a:rPr>
              <a:t>Loans</a:t>
            </a:r>
            <a:r>
              <a:rPr lang="en-GB" sz="1800" dirty="0"/>
              <a:t> - capital asset loans are used, generally in later stages of business development and on specific projects, to leverage equity investment enabling businesses to scale up and expand their assets. Capital lenders expect repayment of loans over fixed periods and with pre-agreed (fixed or variable) interest rates, so that if profits fall short of forecasts payments are reduced only once equity capital has been exhausted, but if forecasts are exceeded lenders receive no additional benefit</a:t>
            </a:r>
            <a:r>
              <a:rPr lang="en-GB" sz="1800" dirty="0" smtClean="0"/>
              <a:t>.</a:t>
            </a:r>
            <a:br>
              <a:rPr lang="en-GB" sz="1800" dirty="0" smtClean="0"/>
            </a:br>
            <a:r>
              <a:rPr lang="en-GB" sz="1800" dirty="0"/>
              <a:t/>
            </a:r>
            <a:br>
              <a:rPr lang="en-GB" sz="1800" dirty="0"/>
            </a:br>
            <a:r>
              <a:rPr lang="en-GB" sz="1800" b="1" i="1" dirty="0">
                <a:solidFill>
                  <a:schemeClr val="accent1">
                    <a:lumMod val="75000"/>
                  </a:schemeClr>
                </a:solidFill>
              </a:rPr>
              <a:t>Working capital </a:t>
            </a:r>
            <a:r>
              <a:rPr lang="en-GB" sz="1800" dirty="0"/>
              <a:t>- alongside capital investment, most businesses require working capital to bridge the gap between </a:t>
            </a:r>
            <a:r>
              <a:rPr lang="en-GB" sz="1800" dirty="0" smtClean="0"/>
              <a:t/>
            </a:r>
            <a:br>
              <a:rPr lang="en-GB" sz="1800" dirty="0" smtClean="0"/>
            </a:br>
            <a:r>
              <a:rPr lang="en-GB" sz="1800" dirty="0" smtClean="0"/>
              <a:t>expenditure </a:t>
            </a:r>
            <a:r>
              <a:rPr lang="en-GB" sz="1800" dirty="0"/>
              <a:t>and receipt of revenues. Working capital is particularly needed by, for instance, solar product businesses, </a:t>
            </a:r>
            <a:r>
              <a:rPr lang="en-GB" sz="1800" dirty="0" smtClean="0"/>
              <a:t/>
            </a:r>
            <a:br>
              <a:rPr lang="en-GB" sz="1800" dirty="0" smtClean="0"/>
            </a:br>
            <a:r>
              <a:rPr lang="en-GB" sz="1800" dirty="0" smtClean="0"/>
              <a:t>where </a:t>
            </a:r>
            <a:r>
              <a:rPr lang="en-GB" sz="1800" dirty="0"/>
              <a:t>there may be three months or more between purchase/ import of the product by the business and sale to the </a:t>
            </a:r>
            <a:r>
              <a:rPr lang="en-GB" sz="1800" dirty="0" smtClean="0"/>
              <a:t/>
            </a:r>
            <a:br>
              <a:rPr lang="en-GB" sz="1800" dirty="0" smtClean="0"/>
            </a:br>
            <a:r>
              <a:rPr lang="en-GB" sz="1800" dirty="0" smtClean="0"/>
              <a:t>end-user.</a:t>
            </a:r>
            <a:r>
              <a:rPr lang="en-GB" sz="1800" dirty="0"/>
              <a:t/>
            </a:r>
            <a:br>
              <a:rPr lang="en-GB" sz="1800" dirty="0"/>
            </a:br>
            <a:endParaRPr lang="en-GB" sz="1800" dirty="0"/>
          </a:p>
        </p:txBody>
      </p:sp>
      <p:sp>
        <p:nvSpPr>
          <p:cNvPr id="3" name="TextBox 2">
            <a:hlinkClick r:id="rId2" action="ppaction://hlinksldjump"/>
          </p:cNvPr>
          <p:cNvSpPr txBox="1"/>
          <p:nvPr/>
        </p:nvSpPr>
        <p:spPr>
          <a:xfrm>
            <a:off x="10798949" y="611621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948" y="5746882"/>
            <a:ext cx="139305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304723948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2" y="-174178"/>
            <a:ext cx="11430000" cy="6716487"/>
          </a:xfrm>
        </p:spPr>
        <p:txBody>
          <a:bodyPr>
            <a:normAutofit fontScale="90000"/>
          </a:bodyPr>
          <a:lstStyle/>
          <a:p>
            <a:pPr>
              <a:spcBef>
                <a:spcPts val="600"/>
              </a:spcBef>
            </a:pPr>
            <a:r>
              <a:rPr lang="en-GB" b="1" dirty="0" smtClean="0">
                <a:solidFill>
                  <a:schemeClr val="accent1">
                    <a:lumMod val="75000"/>
                  </a:schemeClr>
                </a:solidFill>
              </a:rPr>
              <a:t>Private Finance:</a:t>
            </a:r>
            <a:r>
              <a:rPr lang="en-GB" dirty="0" smtClean="0"/>
              <a:t/>
            </a:r>
            <a:br>
              <a:rPr lang="en-GB" dirty="0" smtClean="0"/>
            </a:br>
            <a:r>
              <a:rPr lang="en-GB" sz="1800" dirty="0" smtClean="0"/>
              <a:t> </a:t>
            </a:r>
            <a:br>
              <a:rPr lang="en-GB" sz="1800" dirty="0" smtClean="0"/>
            </a:br>
            <a:r>
              <a:rPr lang="en-GB" sz="1800" b="1" i="1" dirty="0" smtClean="0">
                <a:solidFill>
                  <a:schemeClr val="accent1">
                    <a:lumMod val="75000"/>
                  </a:schemeClr>
                </a:solidFill>
              </a:rPr>
              <a:t>Sources </a:t>
            </a:r>
            <a:r>
              <a:rPr lang="en-GB" sz="1800" b="1" i="1" dirty="0">
                <a:solidFill>
                  <a:schemeClr val="accent1">
                    <a:lumMod val="75000"/>
                  </a:schemeClr>
                </a:solidFill>
              </a:rPr>
              <a:t>of finance </a:t>
            </a:r>
            <a:r>
              <a:rPr lang="en-GB" sz="1800" dirty="0"/>
              <a:t>- </a:t>
            </a:r>
            <a:r>
              <a:rPr lang="en-GB" sz="1800" dirty="0" smtClean="0"/>
              <a:t>Often </a:t>
            </a:r>
            <a:r>
              <a:rPr lang="en-GB" sz="1800" dirty="0"/>
              <a:t>both international and local finance is required to support electrification – particularly where capital equipment or products are imported. The scale of funding needed for electrification may </a:t>
            </a:r>
            <a:r>
              <a:rPr lang="en-GB" sz="1800" dirty="0" smtClean="0"/>
              <a:t>require </a:t>
            </a:r>
            <a:r>
              <a:rPr lang="en-GB" sz="1800" dirty="0"/>
              <a:t>international finance</a:t>
            </a:r>
            <a:r>
              <a:rPr lang="en-GB" sz="1800" dirty="0" smtClean="0"/>
              <a:t>, </a:t>
            </a:r>
            <a:r>
              <a:rPr lang="en-GB" sz="1800" dirty="0"/>
              <a:t>and international financiers may have greater familiarity with, and hence be more comfortable with, some of the issues associated with the energy sector, particularly if their funding is channelled through an international company. However, local private funders will be more familiar with the national context and be more confident in resolving, and hence charge less premium for, risks associated with it. Exchange rate, and hence macro-economic, risks will always be an issue for private financiers where any of the electrification costs are in foreign currency. This issue will be greater where international funding is used to cover more than just import costs, and international funders will be very reluctant to provide finance if repatriation of funds is constrained. </a:t>
            </a:r>
            <a:r>
              <a:rPr lang="en-GB" sz="1800" dirty="0" smtClean="0"/>
              <a:t/>
            </a:r>
            <a:br>
              <a:rPr lang="en-GB" sz="1800" dirty="0" smtClean="0"/>
            </a:br>
            <a:r>
              <a:rPr lang="en-GB" sz="900" dirty="0" smtClean="0"/>
              <a:t> </a:t>
            </a:r>
            <a:r>
              <a:rPr lang="en-GB" sz="1800" dirty="0" smtClean="0"/>
              <a:t/>
            </a:r>
            <a:br>
              <a:rPr lang="en-GB" sz="1800" dirty="0" smtClean="0"/>
            </a:br>
            <a:r>
              <a:rPr lang="en-GB" sz="900" dirty="0" smtClean="0"/>
              <a:t> </a:t>
            </a:r>
            <a:r>
              <a:rPr lang="en-GB" sz="1800" dirty="0" smtClean="0"/>
              <a:t/>
            </a:r>
            <a:br>
              <a:rPr lang="en-GB" sz="1800" dirty="0" smtClean="0"/>
            </a:br>
            <a:r>
              <a:rPr lang="en-GB" sz="2000" b="1" i="1" dirty="0" smtClean="0">
                <a:solidFill>
                  <a:schemeClr val="accent1">
                    <a:lumMod val="75000"/>
                  </a:schemeClr>
                </a:solidFill>
              </a:rPr>
              <a:t>Interactions </a:t>
            </a:r>
            <a:r>
              <a:rPr lang="en-GB" sz="2000" b="1" i="1" dirty="0">
                <a:solidFill>
                  <a:schemeClr val="accent1">
                    <a:lumMod val="75000"/>
                  </a:schemeClr>
                </a:solidFill>
              </a:rPr>
              <a:t>with other NEA Categories:</a:t>
            </a:r>
            <a:r>
              <a:rPr lang="en-GB" sz="2000" dirty="0">
                <a:solidFill>
                  <a:schemeClr val="accent1">
                    <a:lumMod val="75000"/>
                  </a:schemeClr>
                </a:solidFill>
              </a:rPr>
              <a:t>  </a:t>
            </a:r>
            <a:r>
              <a:rPr lang="en-GB" sz="1600" dirty="0"/>
              <a:t/>
            </a:r>
            <a:br>
              <a:rPr lang="en-GB" sz="1600" dirty="0"/>
            </a:br>
            <a:r>
              <a:rPr lang="en-GB" sz="900" dirty="0" smtClean="0"/>
              <a:t> </a:t>
            </a:r>
            <a:r>
              <a:rPr lang="en-GB" sz="1600" dirty="0" smtClean="0"/>
              <a:t/>
            </a:r>
            <a:br>
              <a:rPr lang="en-GB" sz="1600" dirty="0" smtClean="0"/>
            </a:br>
            <a:r>
              <a:rPr lang="en-GB" sz="1800" b="1" i="1" dirty="0" smtClean="0">
                <a:solidFill>
                  <a:schemeClr val="accent1">
                    <a:lumMod val="75000"/>
                  </a:schemeClr>
                </a:solidFill>
              </a:rPr>
              <a:t>Technologies – </a:t>
            </a:r>
            <a:r>
              <a:rPr lang="en-GB" sz="1800" dirty="0"/>
              <a:t>most national grid systems are constructed using public funds, though private finance can be introduced through privatisation of existing assets, inviting private generators to feed into the national grid, or establishment of distribution/grid-connected mini-grid concessions.  For instance, the introduction of feed-in tariffs (e.g. in </a:t>
            </a:r>
            <a:r>
              <a:rPr lang="en-GB" sz="1800" dirty="0">
                <a:hlinkClick r:id="rId2" action="ppaction://hlinksldjump"/>
              </a:rPr>
              <a:t>Tanzania</a:t>
            </a:r>
            <a:r>
              <a:rPr lang="en-GB" sz="1800" dirty="0"/>
              <a:t>) has provided the basis for private investment in generation. Mini-grids are more frequently, though by no means always, financed by the private sector since the smaller investment and shorter payback period can reduce the risks and provides a more manageable business opportunity. Stand-alone systems offer even greater opportunities for market-based finance since the relatively short period between purchase and sale to the user means that that only business establishment and a small amount of equipment capital investment is at risk</a:t>
            </a:r>
            <a:r>
              <a:rPr lang="en-GB" sz="1800" dirty="0" smtClean="0"/>
              <a:t>.</a:t>
            </a:r>
            <a:br>
              <a:rPr lang="en-GB" sz="1800" dirty="0" smtClean="0"/>
            </a:br>
            <a:r>
              <a:rPr lang="en-GB" sz="1800" dirty="0"/>
              <a:t/>
            </a:r>
            <a:br>
              <a:rPr lang="en-GB" sz="1800" dirty="0"/>
            </a:br>
            <a:r>
              <a:rPr lang="en-GB" sz="1800" b="1" i="1" dirty="0">
                <a:solidFill>
                  <a:schemeClr val="accent1">
                    <a:lumMod val="75000"/>
                  </a:schemeClr>
                </a:solidFill>
              </a:rPr>
              <a:t>Delivery Model: </a:t>
            </a:r>
            <a:r>
              <a:rPr lang="en-GB" sz="1800" dirty="0"/>
              <a:t>application of market-based finance, by definition, requires private sector ownership or a public-private </a:t>
            </a:r>
            <a:r>
              <a:rPr lang="en-GB" sz="1800" dirty="0" smtClean="0"/>
              <a:t/>
            </a:r>
            <a:br>
              <a:rPr lang="en-GB" sz="1800" dirty="0" smtClean="0"/>
            </a:br>
            <a:r>
              <a:rPr lang="en-GB" sz="1800" dirty="0" smtClean="0"/>
              <a:t>partnership </a:t>
            </a:r>
            <a:r>
              <a:rPr lang="en-GB" sz="1800" dirty="0"/>
              <a:t>(PPP).  PPPs are often an effective way to attract private finance since the public-sector element can offer </a:t>
            </a:r>
            <a:r>
              <a:rPr lang="en-GB" sz="1800" dirty="0" smtClean="0"/>
              <a:t/>
            </a:r>
            <a:br>
              <a:rPr lang="en-GB" sz="1800" dirty="0" smtClean="0"/>
            </a:br>
            <a:r>
              <a:rPr lang="en-GB" sz="1800" dirty="0" smtClean="0"/>
              <a:t>funding </a:t>
            </a:r>
            <a:r>
              <a:rPr lang="en-GB" sz="1800" dirty="0"/>
              <a:t>and offset the risk associated with financing of electrification. Any private or PPP financing will require a business </a:t>
            </a:r>
            <a:r>
              <a:rPr lang="en-GB" sz="1800" dirty="0" smtClean="0"/>
              <a:t/>
            </a:r>
            <a:br>
              <a:rPr lang="en-GB" sz="1800" dirty="0" smtClean="0"/>
            </a:br>
            <a:r>
              <a:rPr lang="en-GB" sz="1800" dirty="0" smtClean="0"/>
              <a:t>model </a:t>
            </a:r>
            <a:r>
              <a:rPr lang="en-GB" sz="1800" dirty="0"/>
              <a:t>with clear investment requirements and projections of income that provide expected return on investment over </a:t>
            </a:r>
            <a:r>
              <a:rPr lang="en-GB" sz="1800" dirty="0" smtClean="0"/>
              <a:t/>
            </a:r>
            <a:br>
              <a:rPr lang="en-GB" sz="1800" dirty="0" smtClean="0"/>
            </a:br>
            <a:r>
              <a:rPr lang="en-GB" sz="1800" dirty="0" smtClean="0"/>
              <a:t>an </a:t>
            </a:r>
            <a:r>
              <a:rPr lang="en-GB" sz="1800" dirty="0"/>
              <a:t>acceptable timeframe, and with acceptable levels of risk and uncertainty. </a:t>
            </a:r>
          </a:p>
        </p:txBody>
      </p:sp>
      <p:sp>
        <p:nvSpPr>
          <p:cNvPr id="3" name="TextBox 2">
            <a:hlinkClick r:id="rId3" action="ppaction://hlinksldjump"/>
          </p:cNvPr>
          <p:cNvSpPr txBox="1"/>
          <p:nvPr/>
        </p:nvSpPr>
        <p:spPr>
          <a:xfrm>
            <a:off x="10813312" y="572662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4" name="TextBox 3">
            <a:hlinkClick r:id="rId3" action="ppaction://hlinksldjump"/>
          </p:cNvPr>
          <p:cNvSpPr txBox="1"/>
          <p:nvPr/>
        </p:nvSpPr>
        <p:spPr>
          <a:xfrm>
            <a:off x="10813312" y="5357297"/>
            <a:ext cx="1378688"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6" name="TextBox 5"/>
          <p:cNvSpPr txBox="1"/>
          <p:nvPr/>
        </p:nvSpPr>
        <p:spPr>
          <a:xfrm>
            <a:off x="10823946" y="6103155"/>
            <a:ext cx="1378446"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13516500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561" y="127984"/>
            <a:ext cx="11533910" cy="5786199"/>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Private Finance</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Legal </a:t>
            </a:r>
            <a:r>
              <a:rPr lang="en-GB" sz="1600" b="1" i="1" dirty="0">
                <a:solidFill>
                  <a:schemeClr val="accent1">
                    <a:lumMod val="75000"/>
                  </a:schemeClr>
                </a:solidFill>
                <a:latin typeface="+mj-lt"/>
                <a:ea typeface="+mj-ea"/>
                <a:cs typeface="+mj-cs"/>
              </a:rPr>
              <a:t>basis</a:t>
            </a:r>
            <a:r>
              <a:rPr lang="en-GB" sz="1600" b="1" i="1" dirty="0" smtClean="0">
                <a:solidFill>
                  <a:schemeClr val="accent1">
                    <a:lumMod val="75000"/>
                  </a:schemeClr>
                </a:solidFill>
                <a:latin typeface="+mj-lt"/>
                <a:ea typeface="+mj-ea"/>
                <a:cs typeface="+mj-cs"/>
              </a:rPr>
              <a:t>:</a:t>
            </a:r>
            <a:r>
              <a:rPr lang="en-GB" sz="1600" dirty="0"/>
              <a:t> </a:t>
            </a:r>
            <a:r>
              <a:rPr lang="en-GB" sz="1600" dirty="0">
                <a:latin typeface="+mj-lt"/>
                <a:ea typeface="+mj-ea"/>
                <a:cs typeface="+mj-cs"/>
              </a:rPr>
              <a:t>any private finance provider will </a:t>
            </a:r>
            <a:r>
              <a:rPr lang="en-GB" sz="1600" dirty="0" smtClean="0">
                <a:latin typeface="+mj-lt"/>
                <a:ea typeface="+mj-ea"/>
                <a:cs typeface="+mj-cs"/>
              </a:rPr>
              <a:t>consider the legal basis of electrification in </a:t>
            </a:r>
            <a:r>
              <a:rPr lang="en-GB" sz="1600" dirty="0">
                <a:latin typeface="+mj-lt"/>
                <a:ea typeface="+mj-ea"/>
                <a:cs typeface="+mj-cs"/>
              </a:rPr>
              <a:t>terms of the risk profile it presents to them. The lower the risk and the greater certainty, the more likelihood that private finance will be available and at a lower cost. The most fundamental requirement for any private investment in fixed assets is clarity around the legality of operating and selling electricity. This may be provided explicitly through a concession or license, or through a general exclusion of certain types of electricity provision (e.g. mini-grids below a certain size) from the need to be licensed. Without this basic regulatory clarity, and so with the risk that future introduction of regulation may undermine their business and restrict their levels of income, it will be extremely difficult to attract private finance for </a:t>
            </a:r>
            <a:r>
              <a:rPr lang="en-GB" sz="1600" dirty="0" smtClean="0">
                <a:latin typeface="+mj-lt"/>
                <a:ea typeface="+mj-ea"/>
                <a:cs typeface="+mj-cs"/>
              </a:rPr>
              <a:t>electrification.</a:t>
            </a:r>
          </a:p>
          <a:p>
            <a:endParaRPr lang="en-GB" sz="1600" dirty="0">
              <a:latin typeface="+mj-lt"/>
              <a:ea typeface="+mj-ea"/>
              <a:cs typeface="+mj-cs"/>
            </a:endParaRPr>
          </a:p>
          <a:p>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a:t>
            </a:r>
            <a:r>
              <a:rPr lang="en-GB" sz="1600" dirty="0" smtClean="0"/>
              <a:t>:</a:t>
            </a:r>
            <a:r>
              <a:rPr lang="en-GB" sz="1600" dirty="0"/>
              <a:t> </a:t>
            </a:r>
            <a:r>
              <a:rPr lang="en-GB" sz="1600" dirty="0" smtClean="0">
                <a:latin typeface="+mj-lt"/>
                <a:ea typeface="+mj-ea"/>
                <a:cs typeface="+mj-cs"/>
              </a:rPr>
              <a:t>is </a:t>
            </a:r>
            <a:r>
              <a:rPr lang="en-GB" sz="1600" dirty="0">
                <a:latin typeface="+mj-lt"/>
                <a:ea typeface="+mj-ea"/>
                <a:cs typeface="+mj-cs"/>
              </a:rPr>
              <a:t>a </a:t>
            </a:r>
            <a:r>
              <a:rPr lang="en-GB" sz="1600" dirty="0" smtClean="0">
                <a:latin typeface="+mj-lt"/>
                <a:ea typeface="+mj-ea"/>
                <a:cs typeface="+mj-cs"/>
              </a:rPr>
              <a:t>critical </a:t>
            </a:r>
            <a:r>
              <a:rPr lang="en-GB" sz="1600" dirty="0">
                <a:latin typeface="+mj-lt"/>
                <a:ea typeface="+mj-ea"/>
                <a:cs typeface="+mj-cs"/>
              </a:rPr>
              <a:t>factor for private investment in electrification, with inadequate or inappropriate </a:t>
            </a:r>
            <a:r>
              <a:rPr lang="en-GB" sz="1600" dirty="0" smtClean="0">
                <a:latin typeface="+mj-lt"/>
                <a:ea typeface="+mj-ea"/>
                <a:cs typeface="+mj-cs"/>
              </a:rPr>
              <a:t>price/tariff </a:t>
            </a:r>
            <a:r>
              <a:rPr lang="en-GB" sz="1600" dirty="0">
                <a:latin typeface="+mj-lt"/>
                <a:ea typeface="+mj-ea"/>
                <a:cs typeface="+mj-cs"/>
              </a:rPr>
              <a:t>regulation often cited as the key barrier to such finance. Whatever form of </a:t>
            </a:r>
            <a:r>
              <a:rPr lang="en-GB" sz="1600" dirty="0" smtClean="0">
                <a:latin typeface="+mj-lt"/>
                <a:ea typeface="+mj-ea"/>
                <a:cs typeface="+mj-cs"/>
              </a:rPr>
              <a:t>price/tariff </a:t>
            </a:r>
            <a:r>
              <a:rPr lang="en-GB" sz="1600" dirty="0">
                <a:latin typeface="+mj-lt"/>
                <a:ea typeface="+mj-ea"/>
                <a:cs typeface="+mj-cs"/>
              </a:rPr>
              <a:t>regulation is used the critical requirement is that it is clear and transparent, as without this, private financiers will see a significant risk of political pressure </a:t>
            </a:r>
            <a:r>
              <a:rPr lang="en-GB" sz="1600" dirty="0" smtClean="0">
                <a:latin typeface="+mj-lt"/>
                <a:ea typeface="+mj-ea"/>
                <a:cs typeface="+mj-cs"/>
              </a:rPr>
              <a:t>reducing prices or tariffs to </a:t>
            </a:r>
            <a:r>
              <a:rPr lang="en-GB" sz="1600" dirty="0">
                <a:latin typeface="+mj-lt"/>
                <a:ea typeface="+mj-ea"/>
                <a:cs typeface="+mj-cs"/>
              </a:rPr>
              <a:t>the point </a:t>
            </a:r>
            <a:r>
              <a:rPr lang="en-GB" sz="1600" dirty="0" smtClean="0">
                <a:latin typeface="+mj-lt"/>
                <a:ea typeface="+mj-ea"/>
                <a:cs typeface="+mj-cs"/>
              </a:rPr>
              <a:t>below </a:t>
            </a:r>
            <a:r>
              <a:rPr lang="en-GB" sz="1600" dirty="0">
                <a:latin typeface="+mj-lt"/>
                <a:ea typeface="+mj-ea"/>
                <a:cs typeface="+mj-cs"/>
              </a:rPr>
              <a:t>which they fail to cover investment costs.</a:t>
            </a:r>
          </a:p>
          <a:p>
            <a:r>
              <a:rPr lang="en-GB" sz="1600" dirty="0" smtClean="0"/>
              <a:t>            </a:t>
            </a:r>
            <a:endParaRPr lang="en-GB" sz="1600" dirty="0"/>
          </a:p>
          <a:p>
            <a:r>
              <a:rPr lang="en-GB" sz="1600" b="1" i="1" dirty="0" smtClean="0">
                <a:solidFill>
                  <a:schemeClr val="accent1">
                    <a:lumMod val="75000"/>
                  </a:schemeClr>
                </a:solidFill>
                <a:latin typeface="+mj-lt"/>
                <a:ea typeface="+mj-ea"/>
                <a:cs typeface="+mj-cs"/>
              </a:rPr>
              <a:t>Other forms of Finance</a:t>
            </a:r>
            <a:r>
              <a:rPr lang="en-GB" sz="1600" i="1" dirty="0" smtClean="0"/>
              <a:t>:</a:t>
            </a:r>
            <a:r>
              <a:rPr lang="en-GB" sz="1600" dirty="0" smtClean="0">
                <a:latin typeface="+mj-lt"/>
                <a:ea typeface="+mj-ea"/>
                <a:cs typeface="+mj-cs"/>
              </a:rPr>
              <a:t> </a:t>
            </a:r>
            <a:r>
              <a:rPr lang="en-GB" sz="1600" dirty="0">
                <a:latin typeface="+mj-lt"/>
                <a:ea typeface="+mj-ea"/>
                <a:cs typeface="+mj-cs"/>
              </a:rPr>
              <a:t>in many cases some other form(s) of public finance such as grants, subsidies, concessionary loans, tax exemptions or guarantees (to reduce investment risks) will be needed </a:t>
            </a:r>
            <a:r>
              <a:rPr lang="en-GB" sz="1600" dirty="0" smtClean="0">
                <a:latin typeface="+mj-lt"/>
                <a:ea typeface="+mj-ea"/>
                <a:cs typeface="+mj-cs"/>
              </a:rPr>
              <a:t>alongside private finance to </a:t>
            </a:r>
            <a:r>
              <a:rPr lang="en-GB" sz="1600" dirty="0">
                <a:latin typeface="+mj-lt"/>
                <a:ea typeface="+mj-ea"/>
                <a:cs typeface="+mj-cs"/>
              </a:rPr>
              <a:t>overcome the lack of user spending power and the high costs of early market development. </a:t>
            </a:r>
          </a:p>
          <a:p>
            <a:endParaRPr lang="en-GB" sz="1600" dirty="0" smtClean="0"/>
          </a:p>
          <a:p>
            <a:r>
              <a:rPr lang="en-GB" sz="1600" b="1" i="1" dirty="0" smtClean="0">
                <a:solidFill>
                  <a:schemeClr val="accent1">
                    <a:lumMod val="75000"/>
                  </a:schemeClr>
                </a:solidFill>
                <a:latin typeface="+mj-lt"/>
                <a:ea typeface="+mj-ea"/>
                <a:cs typeface="+mj-cs"/>
              </a:rPr>
              <a:t>User Finance </a:t>
            </a:r>
            <a:r>
              <a:rPr lang="en-GB" sz="1600" dirty="0" smtClean="0"/>
              <a:t>– </a:t>
            </a:r>
            <a:r>
              <a:rPr lang="en-GB" sz="1600" dirty="0">
                <a:latin typeface="+mj-lt"/>
                <a:ea typeface="+mj-ea"/>
                <a:cs typeface="+mj-cs"/>
              </a:rPr>
              <a:t>Charges paid by users </a:t>
            </a:r>
            <a:r>
              <a:rPr lang="en-GB" sz="1600" dirty="0" smtClean="0">
                <a:latin typeface="+mj-lt"/>
                <a:ea typeface="+mj-ea"/>
                <a:cs typeface="+mj-cs"/>
              </a:rPr>
              <a:t>provide </a:t>
            </a:r>
            <a:r>
              <a:rPr lang="en-GB" sz="1600" dirty="0">
                <a:latin typeface="+mj-lt"/>
                <a:ea typeface="+mj-ea"/>
                <a:cs typeface="+mj-cs"/>
              </a:rPr>
              <a:t>the means to repay </a:t>
            </a:r>
            <a:r>
              <a:rPr lang="en-GB" sz="1600" dirty="0" smtClean="0">
                <a:latin typeface="+mj-lt"/>
                <a:ea typeface="+mj-ea"/>
                <a:cs typeface="+mj-cs"/>
              </a:rPr>
              <a:t>electricity providers’ loans </a:t>
            </a:r>
            <a:r>
              <a:rPr lang="en-GB" sz="1600" dirty="0">
                <a:latin typeface="+mj-lt"/>
                <a:ea typeface="+mj-ea"/>
                <a:cs typeface="+mj-cs"/>
              </a:rPr>
              <a:t>and equity investments and </a:t>
            </a:r>
            <a:r>
              <a:rPr lang="en-GB" sz="1600" dirty="0" smtClean="0">
                <a:latin typeface="+mj-lt"/>
                <a:ea typeface="+mj-ea"/>
                <a:cs typeface="+mj-cs"/>
              </a:rPr>
              <a:t>pay </a:t>
            </a:r>
            <a:br>
              <a:rPr lang="en-GB" sz="1600" dirty="0" smtClean="0">
                <a:latin typeface="+mj-lt"/>
                <a:ea typeface="+mj-ea"/>
                <a:cs typeface="+mj-cs"/>
              </a:rPr>
            </a:br>
            <a:r>
              <a:rPr lang="en-GB" sz="1600" dirty="0" smtClean="0">
                <a:latin typeface="+mj-lt"/>
                <a:ea typeface="+mj-ea"/>
                <a:cs typeface="+mj-cs"/>
              </a:rPr>
              <a:t>interest and return on capital. Where upfront charges are imposed on users, they may in turn seek to borrow to cover these </a:t>
            </a:r>
            <a:br>
              <a:rPr lang="en-GB" sz="1600" dirty="0" smtClean="0">
                <a:latin typeface="+mj-lt"/>
                <a:ea typeface="+mj-ea"/>
                <a:cs typeface="+mj-cs"/>
              </a:rPr>
            </a:br>
            <a:r>
              <a:rPr lang="en-GB" sz="1600" dirty="0" smtClean="0">
                <a:latin typeface="+mj-lt"/>
                <a:ea typeface="+mj-ea"/>
                <a:cs typeface="+mj-cs"/>
              </a:rPr>
              <a:t>charges and then repay the loan over time.  Alternatively the electricity provider may seek additional finance in order to </a:t>
            </a:r>
            <a:br>
              <a:rPr lang="en-GB" sz="1600" dirty="0" smtClean="0">
                <a:latin typeface="+mj-lt"/>
                <a:ea typeface="+mj-ea"/>
                <a:cs typeface="+mj-cs"/>
              </a:rPr>
            </a:br>
            <a:r>
              <a:rPr lang="en-GB" sz="1600" dirty="0" smtClean="0">
                <a:latin typeface="+mj-lt"/>
                <a:ea typeface="+mj-ea"/>
                <a:cs typeface="+mj-cs"/>
              </a:rPr>
              <a:t>reduce up-front charges and so minimize barriers to users accessing their services.</a:t>
            </a:r>
            <a:endParaRPr lang="en-GB" sz="1600" dirty="0">
              <a:latin typeface="+mj-lt"/>
              <a:ea typeface="+mj-ea"/>
              <a:cs typeface="+mj-cs"/>
            </a:endParaRPr>
          </a:p>
        </p:txBody>
      </p:sp>
      <p:sp>
        <p:nvSpPr>
          <p:cNvPr id="3" name="TextBox 2">
            <a:hlinkClick r:id="rId2" action="ppaction://hlinksldjump"/>
          </p:cNvPr>
          <p:cNvSpPr txBox="1"/>
          <p:nvPr/>
        </p:nvSpPr>
        <p:spPr>
          <a:xfrm>
            <a:off x="10798949" y="5743915"/>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2" y="5374583"/>
            <a:ext cx="139995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68295349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24355"/>
            <a:ext cx="11752119" cy="6524863"/>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Private Finance</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rPr>
              <a:t>Non-Financial </a:t>
            </a:r>
            <a:r>
              <a:rPr lang="en-GB" sz="1600" b="1" i="1" dirty="0" smtClean="0">
                <a:solidFill>
                  <a:schemeClr val="accent1">
                    <a:lumMod val="75000"/>
                  </a:schemeClr>
                </a:solidFill>
                <a:latin typeface="+mj-lt"/>
              </a:rPr>
              <a:t>Interventions</a:t>
            </a:r>
            <a:r>
              <a:rPr lang="en-GB" sz="1600" i="1" dirty="0" smtClean="0">
                <a:latin typeface="+mj-lt"/>
              </a:rPr>
              <a:t>:</a:t>
            </a:r>
            <a:r>
              <a:rPr lang="en-GB" sz="1600" i="1" dirty="0" smtClean="0"/>
              <a:t> </a:t>
            </a:r>
            <a:r>
              <a:rPr lang="en-GB" sz="1600" dirty="0">
                <a:latin typeface="+mj-lt"/>
                <a:ea typeface="+mj-ea"/>
                <a:cs typeface="+mj-cs"/>
              </a:rPr>
              <a:t>most support activities to assist national electrification will reduce the perceived financial risk and so help to attract private sector investment and sustainable market development.  Providing policies and targets, standards and technical assistance for new electrification initiatives will all increase the private financier’s certainty regarding the likely outcomes and so reduce the risk of investment.  Market information, capacity building and customer engagement through promotional activity will all have a similar positive effect.</a:t>
            </a:r>
          </a:p>
          <a:p>
            <a:endParaRPr lang="en-GB" sz="16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Advantages </a:t>
            </a:r>
            <a:r>
              <a:rPr lang="en-GB" sz="1600" b="1" i="1" dirty="0">
                <a:solidFill>
                  <a:schemeClr val="accent1">
                    <a:lumMod val="75000"/>
                  </a:schemeClr>
                </a:solidFill>
                <a:latin typeface="+mj-lt"/>
                <a:ea typeface="+mj-ea"/>
                <a:cs typeface="+mj-cs"/>
              </a:rPr>
              <a:t>and Disadvantages </a:t>
            </a:r>
            <a:endParaRPr lang="en-GB" sz="1600" b="1" i="1" dirty="0" smtClean="0">
              <a:solidFill>
                <a:schemeClr val="accent1">
                  <a:lumMod val="75000"/>
                </a:schemeClr>
              </a:solidFill>
              <a:latin typeface="+mj-lt"/>
              <a:ea typeface="+mj-ea"/>
              <a:cs typeface="+mj-cs"/>
            </a:endParaRPr>
          </a:p>
          <a:p>
            <a:r>
              <a:rPr lang="en-GB" sz="1600" dirty="0" smtClean="0">
                <a:latin typeface="+mj-lt"/>
                <a:ea typeface="+mj-ea"/>
                <a:cs typeface="+mj-cs"/>
              </a:rPr>
              <a:t>If </a:t>
            </a:r>
            <a:r>
              <a:rPr lang="en-GB" sz="1600" dirty="0">
                <a:latin typeface="+mj-lt"/>
                <a:ea typeface="+mj-ea"/>
                <a:cs typeface="+mj-cs"/>
              </a:rPr>
              <a:t>private finance is attracted, it can support rapid electrification at a large scale, and can free up public funding to be used for other things. If market conditions are such as to attract purely private finance, this indicates that the electrification process will be self-sustaining without dependence upon external grants or subsidies from the government or donor organisations.  Where customers are able to pay for electricity at a level that allows the supply to be maintained under market conditions, there is no concern over the withdrawal of public funding that may then prevent continued access to electricity. Experience also indicates that involvement of private finance can drive innovation and efficiencies in electrification as in other sectors.</a:t>
            </a:r>
          </a:p>
          <a:p>
            <a:endParaRPr lang="en-GB" sz="1600" dirty="0">
              <a:latin typeface="+mj-lt"/>
              <a:ea typeface="+mj-ea"/>
              <a:cs typeface="+mj-cs"/>
            </a:endParaRPr>
          </a:p>
          <a:p>
            <a:r>
              <a:rPr lang="en-GB" sz="1600" dirty="0">
                <a:latin typeface="+mj-lt"/>
                <a:ea typeface="+mj-ea"/>
                <a:cs typeface="+mj-cs"/>
              </a:rPr>
              <a:t>Private finance, however, requires clear evidence that revenues will provide returns on investment, and this may be an insurmountable barrier, particularly for forms of electrification such as grid and mini-grid systems which have high upfront capital costs that will be recovered over long periods (perhaps 20 years). Even where macro-economic conditions are stable, regulatory frameworks and </a:t>
            </a:r>
            <a:r>
              <a:rPr lang="en-GB" sz="1600" dirty="0" smtClean="0">
                <a:latin typeface="+mj-lt"/>
                <a:ea typeface="+mj-ea"/>
                <a:cs typeface="+mj-cs"/>
              </a:rPr>
              <a:t>prices/tariffs </a:t>
            </a:r>
            <a:r>
              <a:rPr lang="en-GB" sz="1600" dirty="0">
                <a:latin typeface="+mj-lt"/>
                <a:ea typeface="+mj-ea"/>
                <a:cs typeface="+mj-cs"/>
              </a:rPr>
              <a:t>transparent, </a:t>
            </a:r>
            <a:r>
              <a:rPr lang="en-GB" sz="1600" dirty="0" smtClean="0">
                <a:latin typeface="+mj-lt"/>
                <a:ea typeface="+mj-ea"/>
                <a:cs typeface="+mj-cs"/>
              </a:rPr>
              <a:t>and </a:t>
            </a:r>
            <a:r>
              <a:rPr lang="en-GB" sz="1600" dirty="0">
                <a:latin typeface="+mj-lt"/>
                <a:ea typeface="+mj-ea"/>
                <a:cs typeface="+mj-cs"/>
              </a:rPr>
              <a:t>users able to afford electricity, financiers may be reluctant to provide support in the absence of established companies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with </a:t>
            </a:r>
            <a:r>
              <a:rPr lang="en-GB" sz="1600" dirty="0">
                <a:latin typeface="+mj-lt"/>
                <a:ea typeface="+mj-ea"/>
                <a:cs typeface="+mj-cs"/>
              </a:rPr>
              <a:t>a track record of performance. Much time and effort may be expended in the attempt to attract sufficient private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finance </a:t>
            </a:r>
            <a:r>
              <a:rPr lang="en-GB" sz="1600" dirty="0">
                <a:latin typeface="+mj-lt"/>
                <a:ea typeface="+mj-ea"/>
                <a:cs typeface="+mj-cs"/>
              </a:rPr>
              <a:t>without the </a:t>
            </a:r>
            <a:r>
              <a:rPr lang="en-GB" sz="1600" dirty="0" smtClean="0">
                <a:latin typeface="+mj-lt"/>
                <a:ea typeface="+mj-ea"/>
                <a:cs typeface="+mj-cs"/>
              </a:rPr>
              <a:t>required </a:t>
            </a:r>
            <a:r>
              <a:rPr lang="en-GB" sz="1600" dirty="0">
                <a:latin typeface="+mj-lt"/>
                <a:ea typeface="+mj-ea"/>
                <a:cs typeface="+mj-cs"/>
              </a:rPr>
              <a:t>results. Furthermore, private finance is usually more expensive than general government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borrowing </a:t>
            </a:r>
            <a:r>
              <a:rPr lang="en-GB" sz="1600" dirty="0">
                <a:latin typeface="+mj-lt"/>
                <a:ea typeface="+mj-ea"/>
                <a:cs typeface="+mj-cs"/>
              </a:rPr>
              <a:t>and this </a:t>
            </a:r>
            <a:r>
              <a:rPr lang="en-GB" sz="1600" dirty="0" smtClean="0">
                <a:latin typeface="+mj-lt"/>
                <a:ea typeface="+mj-ea"/>
                <a:cs typeface="+mj-cs"/>
              </a:rPr>
              <a:t>will </a:t>
            </a:r>
            <a:r>
              <a:rPr lang="en-GB" sz="1600" dirty="0">
                <a:latin typeface="+mj-lt"/>
                <a:ea typeface="+mj-ea"/>
                <a:cs typeface="+mj-cs"/>
              </a:rPr>
              <a:t>particularly be the case for programmes that are seen by the financiers as carrying significant levels </a:t>
            </a:r>
            <a:r>
              <a:rPr lang="en-GB" sz="1600" dirty="0" smtClean="0">
                <a:latin typeface="+mj-lt"/>
                <a:ea typeface="+mj-ea"/>
                <a:cs typeface="+mj-cs"/>
              </a:rPr>
              <a:t/>
            </a:r>
            <a:br>
              <a:rPr lang="en-GB" sz="1600" dirty="0" smtClean="0">
                <a:latin typeface="+mj-lt"/>
                <a:ea typeface="+mj-ea"/>
                <a:cs typeface="+mj-cs"/>
              </a:rPr>
            </a:br>
            <a:r>
              <a:rPr lang="en-GB" sz="1600" dirty="0" smtClean="0">
                <a:latin typeface="+mj-lt"/>
                <a:ea typeface="+mj-ea"/>
                <a:cs typeface="+mj-cs"/>
              </a:rPr>
              <a:t>of </a:t>
            </a:r>
            <a:r>
              <a:rPr lang="en-GB" sz="1600" dirty="0">
                <a:latin typeface="+mj-lt"/>
                <a:ea typeface="+mj-ea"/>
                <a:cs typeface="+mj-cs"/>
              </a:rPr>
              <a:t>risk</a:t>
            </a:r>
            <a:r>
              <a:rPr lang="en-GB" sz="1600" dirty="0" smtClean="0">
                <a:latin typeface="+mj-lt"/>
                <a:ea typeface="+mj-ea"/>
                <a:cs typeface="+mj-cs"/>
              </a:rPr>
              <a:t>.</a:t>
            </a:r>
            <a:endParaRPr lang="en-GB" sz="1600" dirty="0">
              <a:latin typeface="+mj-lt"/>
              <a:ea typeface="+mj-ea"/>
              <a:cs typeface="+mj-cs"/>
            </a:endParaRPr>
          </a:p>
        </p:txBody>
      </p:sp>
      <p:sp>
        <p:nvSpPr>
          <p:cNvPr id="3" name="TextBox 2">
            <a:hlinkClick r:id="rId2" action="ppaction://hlinksldjump"/>
          </p:cNvPr>
          <p:cNvSpPr txBox="1"/>
          <p:nvPr/>
        </p:nvSpPr>
        <p:spPr>
          <a:xfrm>
            <a:off x="10797420" y="573328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7419" y="5363950"/>
            <a:ext cx="1404971"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6" name="TextBox 5"/>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7" name="TextBox 6"/>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86330592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strommast_stadt_05.jpg"/>
          <p:cNvPicPr>
            <a:picLocks noChangeAspect="1"/>
          </p:cNvPicPr>
          <p:nvPr/>
        </p:nvPicPr>
        <p:blipFill>
          <a:blip r:embed="rId2" cstate="screen"/>
          <a:stretch>
            <a:fillRect/>
          </a:stretch>
        </p:blipFill>
        <p:spPr>
          <a:xfrm>
            <a:off x="0" y="3429000"/>
            <a:ext cx="10799064" cy="2880360"/>
          </a:xfrm>
          <a:prstGeom prst="rect">
            <a:avLst/>
          </a:prstGeom>
        </p:spPr>
      </p:pic>
      <p:sp>
        <p:nvSpPr>
          <p:cNvPr id="5" name="Rectangle 4"/>
          <p:cNvSpPr/>
          <p:nvPr/>
        </p:nvSpPr>
        <p:spPr>
          <a:xfrm>
            <a:off x="226765" y="116322"/>
            <a:ext cx="11301989" cy="2985433"/>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Private Finance</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p>
          <a:p>
            <a:pPr marL="285750" indent="-285750">
              <a:spcBef>
                <a:spcPts val="600"/>
              </a:spcBef>
              <a:buFont typeface="Arial" panose="020B0604020202020204" pitchFamily="34" charset="0"/>
              <a:buChar char="•"/>
            </a:pPr>
            <a:r>
              <a:rPr lang="en-GB" sz="1600" dirty="0">
                <a:latin typeface="+mj-lt"/>
              </a:rPr>
              <a:t>De Montfort University (2013</a:t>
            </a:r>
            <a:r>
              <a:rPr lang="en-GB" sz="1600" dirty="0" smtClean="0">
                <a:latin typeface="+mj-lt"/>
              </a:rPr>
              <a:t>), </a:t>
            </a:r>
            <a:r>
              <a:rPr lang="en-GB" sz="1600" dirty="0">
                <a:latin typeface="+mj-lt"/>
              </a:rPr>
              <a:t>Financing Energy Access and Off-grid Electrification: A Review of Status, Options and </a:t>
            </a:r>
            <a:r>
              <a:rPr lang="en-GB" sz="1600" dirty="0" smtClean="0">
                <a:latin typeface="+mj-lt"/>
              </a:rPr>
              <a:t>Challenges </a:t>
            </a:r>
            <a:r>
              <a:rPr lang="en-GB" sz="1600" u="sng" dirty="0" smtClean="0">
                <a:latin typeface="+mj-lt"/>
                <a:hlinkClick r:id="rId3"/>
              </a:rPr>
              <a:t>https</a:t>
            </a:r>
            <a:r>
              <a:rPr lang="en-GB" sz="1600" u="sng" dirty="0">
                <a:latin typeface="+mj-lt"/>
                <a:hlinkClick r:id="rId3"/>
              </a:rPr>
              <a:t>://www.dmu.ac.uk/documents/technology-documents/research-faculties/oasys/project-outputs/peer-reviewed-journal-articles/pj7--financing-energy-access--rser-paper.pdf</a:t>
            </a:r>
            <a:endParaRPr lang="en-GB" sz="1600" dirty="0">
              <a:latin typeface="+mj-lt"/>
            </a:endParaRPr>
          </a:p>
          <a:p>
            <a:pPr marL="285750" indent="-285750">
              <a:spcBef>
                <a:spcPts val="600"/>
              </a:spcBef>
              <a:buFont typeface="Arial" panose="020B0604020202020204" pitchFamily="34" charset="0"/>
              <a:buChar char="•"/>
            </a:pPr>
            <a:r>
              <a:rPr lang="en-GB" sz="1600" dirty="0">
                <a:latin typeface="+mj-lt"/>
              </a:rPr>
              <a:t>UNEP-FI (</a:t>
            </a:r>
            <a:r>
              <a:rPr lang="en-GB" sz="1600" dirty="0" smtClean="0">
                <a:latin typeface="+mj-lt"/>
              </a:rPr>
              <a:t>2012), Financing </a:t>
            </a:r>
            <a:r>
              <a:rPr lang="en-GB" sz="1600" dirty="0">
                <a:latin typeface="+mj-lt"/>
              </a:rPr>
              <a:t>renewable energy in developing </a:t>
            </a:r>
            <a:r>
              <a:rPr lang="en-GB" sz="1600" dirty="0" smtClean="0">
                <a:latin typeface="+mj-lt"/>
              </a:rPr>
              <a:t>countries </a:t>
            </a:r>
            <a:r>
              <a:rPr lang="en-GB" sz="1600" u="sng" dirty="0" smtClean="0">
                <a:latin typeface="+mj-lt"/>
                <a:hlinkClick r:id="rId4"/>
              </a:rPr>
              <a:t>http</a:t>
            </a:r>
            <a:r>
              <a:rPr lang="en-GB" sz="1600" u="sng" dirty="0">
                <a:latin typeface="+mj-lt"/>
                <a:hlinkClick r:id="rId4"/>
              </a:rPr>
              <a:t>://www.unepfi.org/fileadmin/documents/Financing_Renewable_Energy_in_subSaharan_Africa.pdf</a:t>
            </a:r>
            <a:endParaRPr lang="en-GB" sz="1600" dirty="0">
              <a:latin typeface="+mj-lt"/>
            </a:endParaRPr>
          </a:p>
          <a:p>
            <a:pPr lvl="0"/>
            <a:endParaRPr lang="en-GB" sz="1600" dirty="0"/>
          </a:p>
          <a:p>
            <a:endParaRPr lang="en-GB" sz="1600" dirty="0">
              <a:latin typeface="+mj-lt"/>
              <a:ea typeface="+mj-ea"/>
              <a:cs typeface="+mj-cs"/>
            </a:endParaRPr>
          </a:p>
        </p:txBody>
      </p:sp>
      <p:sp>
        <p:nvSpPr>
          <p:cNvPr id="6" name="TextBox 5">
            <a:hlinkClick r:id="rId5" action="ppaction://hlinksldjump"/>
          </p:cNvPr>
          <p:cNvSpPr txBox="1"/>
          <p:nvPr/>
        </p:nvSpPr>
        <p:spPr>
          <a:xfrm>
            <a:off x="10806009"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CATEGORIES</a:t>
            </a:r>
            <a:endParaRPr lang="en-GB" dirty="0"/>
          </a:p>
        </p:txBody>
      </p:sp>
      <p:sp>
        <p:nvSpPr>
          <p:cNvPr id="7" name="TextBox 6">
            <a:hlinkClick r:id="rId5" action="ppaction://hlinksldjump"/>
          </p:cNvPr>
          <p:cNvSpPr txBox="1"/>
          <p:nvPr/>
        </p:nvSpPr>
        <p:spPr>
          <a:xfrm>
            <a:off x="10806009" y="5363370"/>
            <a:ext cx="139662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7"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7"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spTree>
    <p:extLst>
      <p:ext uri="{BB962C8B-B14F-4D97-AF65-F5344CB8AC3E}">
        <p14:creationId xmlns:p14="http://schemas.microsoft.com/office/powerpoint/2010/main" val="139954077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hlinkClick r:id="rId2" action="ppaction://hlinksldjump"/>
          </p:cNvPr>
          <p:cNvSpPr txBox="1"/>
          <p:nvPr/>
        </p:nvSpPr>
        <p:spPr>
          <a:xfrm>
            <a:off x="10788316" y="6119336"/>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5" name="Rectangle 4"/>
          <p:cNvSpPr/>
          <p:nvPr/>
        </p:nvSpPr>
        <p:spPr>
          <a:xfrm>
            <a:off x="197995" y="124893"/>
            <a:ext cx="11752119" cy="8617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Private Finance</a:t>
            </a:r>
            <a:r>
              <a:rPr lang="en-GB" sz="2800" b="1" dirty="0" smtClean="0">
                <a:solidFill>
                  <a:schemeClr val="accent1">
                    <a:lumMod val="75000"/>
                  </a:schemeClr>
                </a:solidFill>
                <a:latin typeface="+mj-lt"/>
                <a:ea typeface="+mj-ea"/>
                <a:cs typeface="+mj-cs"/>
              </a:rPr>
              <a:t> </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3861168232"/>
              </p:ext>
            </p:extLst>
          </p:nvPr>
        </p:nvGraphicFramePr>
        <p:xfrm>
          <a:off x="2481944" y="1219200"/>
          <a:ext cx="6803570" cy="4957767"/>
        </p:xfrm>
        <a:graphic>
          <a:graphicData uri="http://schemas.openxmlformats.org/drawingml/2006/table">
            <a:tbl>
              <a:tblPr/>
              <a:tblGrid>
                <a:gridCol w="4981391">
                  <a:extLst>
                    <a:ext uri="{9D8B030D-6E8A-4147-A177-3AD203B41FA5}">
                      <a16:colId xmlns:a16="http://schemas.microsoft.com/office/drawing/2014/main" val="20000"/>
                    </a:ext>
                  </a:extLst>
                </a:gridCol>
                <a:gridCol w="1822179">
                  <a:extLst>
                    <a:ext uri="{9D8B030D-6E8A-4147-A177-3AD203B41FA5}">
                      <a16:colId xmlns:a16="http://schemas.microsoft.com/office/drawing/2014/main" val="20001"/>
                    </a:ext>
                  </a:extLst>
                </a:gridCol>
              </a:tblGrid>
              <a:tr h="1041547">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Private</a:t>
                      </a:r>
                      <a:r>
                        <a:rPr lang="en-GB" sz="1600" b="0" i="0" u="none" strike="noStrike" dirty="0" smtClean="0">
                          <a:solidFill>
                            <a:schemeClr val="bg1"/>
                          </a:solidFill>
                          <a:effectLst/>
                          <a:latin typeface="Calibri"/>
                        </a:rPr>
                        <a:t>/ Market</a:t>
                      </a:r>
                      <a:endParaRPr lang="en-GB" sz="1600" b="0" i="0" u="none" strike="noStrike" dirty="0">
                        <a:solidFill>
                          <a:schemeClr val="bg1"/>
                        </a:solidFill>
                        <a:effectLst/>
                        <a:latin typeface="Calibri"/>
                      </a:endParaRP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00"/>
                  </a:ext>
                </a:extLst>
              </a:tr>
              <a:tr h="260387">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4" action="ppaction://hlinksldjump"/>
                        </a:rPr>
                        <a:t>Go To Example</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01"/>
                  </a:ext>
                </a:extLst>
              </a:tr>
              <a:tr h="260387">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02"/>
                  </a:ext>
                </a:extLst>
              </a:tr>
              <a:tr h="260387">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03"/>
                  </a:ext>
                </a:extLst>
              </a:tr>
              <a:tr h="260387">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0387">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05"/>
                  </a:ext>
                </a:extLst>
              </a:tr>
              <a:tr h="260387">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06"/>
                  </a:ext>
                </a:extLst>
              </a:tr>
              <a:tr h="260387">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07"/>
                  </a:ext>
                </a:extLst>
              </a:tr>
              <a:tr h="260387">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0387">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60387">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10"/>
                  </a:ext>
                </a:extLst>
              </a:tr>
              <a:tr h="260387">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1"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11"/>
                  </a:ext>
                </a:extLst>
              </a:tr>
              <a:tr h="260387">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0387">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2"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13"/>
                  </a:ext>
                </a:extLst>
              </a:tr>
              <a:tr h="260387">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0802">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3" action="ppaction://hlinksldjump"/>
                        </a:rPr>
                        <a:t>Go To Example </a:t>
                      </a:r>
                      <a:endParaRPr lang="en-GB" sz="1600" b="0" i="0" u="none" strike="noStrike" dirty="0">
                        <a:solidFill>
                          <a:srgbClr val="000000"/>
                        </a:solidFill>
                        <a:effectLst/>
                        <a:latin typeface="Calibri"/>
                      </a:endParaRP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3399"/>
                    </a:solidFill>
                  </a:tcPr>
                </a:tc>
                <a:extLst>
                  <a:ext uri="{0D108BD9-81ED-4DB2-BD59-A6C34878D82A}">
                    <a16:rowId xmlns:a16="http://schemas.microsoft.com/office/drawing/2014/main" val="10015"/>
                  </a:ext>
                </a:extLst>
              </a:tr>
            </a:tbl>
          </a:graphicData>
        </a:graphic>
      </p:graphicFrame>
      <p:sp>
        <p:nvSpPr>
          <p:cNvPr id="7" name="TextBox 6"/>
          <p:cNvSpPr txBox="1"/>
          <p:nvPr/>
        </p:nvSpPr>
        <p:spPr>
          <a:xfrm>
            <a:off x="10788316" y="6484755"/>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4" action="ppaction://hlinksldjump"/>
              </a:rPr>
              <a:t>PREVIOUS</a:t>
            </a:r>
            <a:endParaRPr lang="en-GB" dirty="0"/>
          </a:p>
        </p:txBody>
      </p:sp>
      <p:pic>
        <p:nvPicPr>
          <p:cNvPr id="8" name="Picture 7" descr="strommast_06.jpg"/>
          <p:cNvPicPr>
            <a:picLocks noChangeAspect="1"/>
          </p:cNvPicPr>
          <p:nvPr/>
        </p:nvPicPr>
        <p:blipFill>
          <a:blip r:embed="rId15" cstate="screen"/>
          <a:srcRect/>
          <a:stretch>
            <a:fillRect/>
          </a:stretch>
        </p:blipFill>
        <p:spPr>
          <a:xfrm>
            <a:off x="9613714" y="2356490"/>
            <a:ext cx="2578286" cy="3047209"/>
          </a:xfrm>
          <a:prstGeom prst="rect">
            <a:avLst/>
          </a:prstGeom>
        </p:spPr>
      </p:pic>
    </p:spTree>
    <p:extLst>
      <p:ext uri="{BB962C8B-B14F-4D97-AF65-F5344CB8AC3E}">
        <p14:creationId xmlns:p14="http://schemas.microsoft.com/office/powerpoint/2010/main" val="321366798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752" y="167628"/>
            <a:ext cx="11693236" cy="6843991"/>
          </a:xfrm>
        </p:spPr>
        <p:txBody>
          <a:bodyPr>
            <a:normAutofit fontScale="90000"/>
          </a:bodyPr>
          <a:lstStyle/>
          <a:p>
            <a:r>
              <a:rPr lang="en-GB" b="1" dirty="0" smtClean="0">
                <a:solidFill>
                  <a:schemeClr val="accent1">
                    <a:lumMod val="75000"/>
                  </a:schemeClr>
                </a:solidFill>
              </a:rPr>
              <a:t>User Finance:</a:t>
            </a:r>
            <a:r>
              <a:rPr lang="en-GB" dirty="0" smtClean="0"/>
              <a:t/>
            </a:r>
            <a:br>
              <a:rPr lang="en-GB" dirty="0" smtClean="0"/>
            </a:br>
            <a:r>
              <a:rPr lang="en-GB" sz="1800" dirty="0" smtClean="0"/>
              <a:t> </a:t>
            </a:r>
            <a:br>
              <a:rPr lang="en-GB" sz="1800" dirty="0" smtClean="0"/>
            </a:br>
            <a:r>
              <a:rPr lang="en-GB" sz="2000" b="1" i="1" dirty="0">
                <a:solidFill>
                  <a:schemeClr val="accent1">
                    <a:lumMod val="75000"/>
                  </a:schemeClr>
                </a:solidFill>
              </a:rPr>
              <a:t>Definition</a:t>
            </a:r>
            <a:r>
              <a:rPr lang="en-GB" sz="1800" dirty="0"/>
              <a:t> – </a:t>
            </a:r>
            <a:r>
              <a:rPr lang="en-GB" sz="1800" b="1" i="1" dirty="0">
                <a:solidFill>
                  <a:schemeClr val="accent1">
                    <a:lumMod val="75000"/>
                  </a:schemeClr>
                </a:solidFill>
              </a:rPr>
              <a:t>Finance from charges paid by users for electricity or purchase of </a:t>
            </a:r>
            <a:r>
              <a:rPr lang="en-GB" sz="1800" b="1" i="1" dirty="0" smtClean="0">
                <a:solidFill>
                  <a:schemeClr val="accent1">
                    <a:lumMod val="75000"/>
                  </a:schemeClr>
                </a:solidFill>
              </a:rPr>
              <a:t> standalone systems</a:t>
            </a:r>
            <a:r>
              <a:rPr lang="en-GB" sz="1800" b="1" i="1" dirty="0">
                <a:solidFill>
                  <a:schemeClr val="accent1">
                    <a:lumMod val="75000"/>
                  </a:schemeClr>
                </a:solidFill>
              </a:rPr>
              <a:t>, and finance made available to users to pay these charges</a:t>
            </a:r>
            <a:r>
              <a:rPr lang="en-GB" sz="1800" b="1" dirty="0">
                <a:solidFill>
                  <a:schemeClr val="accent1">
                    <a:lumMod val="75000"/>
                  </a:schemeClr>
                </a:solidFill>
              </a:rPr>
              <a:t> </a:t>
            </a:r>
            <a:r>
              <a:rPr lang="en-GB" sz="1100" dirty="0" smtClean="0"/>
              <a:t/>
            </a:r>
            <a:br>
              <a:rPr lang="en-GB" sz="1100" dirty="0" smtClean="0"/>
            </a:br>
            <a:r>
              <a:rPr lang="en-GB" sz="1100" dirty="0" smtClean="0"/>
              <a:t> </a:t>
            </a:r>
            <a:r>
              <a:rPr lang="en-GB" sz="1600" i="1" dirty="0" smtClean="0">
                <a:solidFill>
                  <a:schemeClr val="accent1">
                    <a:lumMod val="75000"/>
                  </a:schemeClr>
                </a:solidFill>
              </a:rPr>
              <a:t/>
            </a:r>
            <a:br>
              <a:rPr lang="en-GB" sz="1600" i="1" dirty="0" smtClean="0">
                <a:solidFill>
                  <a:schemeClr val="accent1">
                    <a:lumMod val="75000"/>
                  </a:schemeClr>
                </a:solidFill>
              </a:rPr>
            </a:br>
            <a:r>
              <a:rPr lang="en-GB" sz="1800" dirty="0"/>
              <a:t>Users may pay a fee for connection to the main electricity grid or a </a:t>
            </a:r>
            <a:r>
              <a:rPr lang="en-GB" sz="1800" dirty="0" smtClean="0"/>
              <a:t>mini-grid, </a:t>
            </a:r>
            <a:r>
              <a:rPr lang="en-GB" sz="1800" dirty="0"/>
              <a:t>for membership of the local customer group for a mini-grid, or purchase of a stand-alone system, flat monthly charges, and/or charges for electricity used. These charges serve to fund the costs of provision of electricity access, ongoing operational and maintenance costs, and costs of extending electricity access. Public subsidies and grants may be used to cover some of the cost and make electricity more affordable to users, but to the extent that private finance has been used to establish the means of energy access or the energy access business, payments from users will be needed to repay the private investment and pay any interest on loans or return on capital. </a:t>
            </a:r>
            <a:r>
              <a:rPr lang="en-GB" sz="1800" dirty="0" smtClean="0"/>
              <a:t> Where </a:t>
            </a:r>
            <a:r>
              <a:rPr lang="en-GB" sz="1800" dirty="0"/>
              <a:t>users are required to pay charges up-front this can create a major barrier to access to electricity (even if the user could afford the cost if spread over time).  If users would otherwise be unable to access bank loans or micro-finance to cover these upfront costs, loans may be provided as part of an intervention programme.  Another solution is for the service provider (e.g. the national utility or </a:t>
            </a:r>
            <a:r>
              <a:rPr lang="en-GB" sz="1800" dirty="0" smtClean="0"/>
              <a:t>mini-grid </a:t>
            </a:r>
            <a:r>
              <a:rPr lang="en-GB" sz="1800" dirty="0"/>
              <a:t>company) to source this funding, either by providing loans themselves, or by structuring their charges to reduce upfront payments. In the case of standalone system providers this may be achieved through </a:t>
            </a:r>
            <a:r>
              <a:rPr lang="en-GB" sz="1800" dirty="0" smtClean="0"/>
              <a:t>pay-as-you-go </a:t>
            </a:r>
            <a:r>
              <a:rPr lang="en-GB" sz="1800" dirty="0"/>
              <a:t>arrangements where users pay for systems over months or years rather than up-front. For suppliers to reduce up-front charges it will usually be necessary for them to secure additional finance themselves, but this should have a lower cost than individual users borrowing. </a:t>
            </a:r>
            <a:r>
              <a:rPr lang="en-GB" sz="1800" dirty="0" smtClean="0"/>
              <a:t>When </a:t>
            </a:r>
            <a:r>
              <a:rPr lang="en-GB" sz="1800" dirty="0"/>
              <a:t>planning to provide electricity to target customers, it is thus essential for the supplier to consider how the costs can be both afforded and financed by users. </a:t>
            </a:r>
            <a:r>
              <a:rPr lang="en-GB" sz="1100" dirty="0" smtClean="0"/>
              <a:t/>
            </a:r>
            <a:br>
              <a:rPr lang="en-GB" sz="1100" dirty="0" smtClean="0"/>
            </a:br>
            <a:r>
              <a:rPr lang="en-GB" sz="1100" dirty="0" smtClean="0"/>
              <a:t> </a:t>
            </a:r>
            <a:r>
              <a:rPr lang="en-GB" sz="1800" dirty="0"/>
              <a:t/>
            </a:r>
            <a:br>
              <a:rPr lang="en-GB" sz="1800" dirty="0"/>
            </a:br>
            <a:r>
              <a:rPr lang="en-GB" sz="2000" b="1" i="1" dirty="0">
                <a:solidFill>
                  <a:schemeClr val="accent1">
                    <a:lumMod val="75000"/>
                  </a:schemeClr>
                </a:solidFill>
              </a:rPr>
              <a:t>Interactions with other NEA Categories:</a:t>
            </a:r>
            <a:r>
              <a:rPr lang="en-GB" sz="2000" dirty="0">
                <a:solidFill>
                  <a:schemeClr val="accent1">
                    <a:lumMod val="75000"/>
                  </a:schemeClr>
                </a:solidFill>
              </a:rPr>
              <a:t>  </a:t>
            </a:r>
            <a:r>
              <a:rPr lang="en-GB" sz="1100" dirty="0"/>
              <a:t/>
            </a:r>
            <a:br>
              <a:rPr lang="en-GB" sz="1100" dirty="0"/>
            </a:br>
            <a:r>
              <a:rPr lang="en-GB" sz="1100" dirty="0" smtClean="0"/>
              <a:t> </a:t>
            </a:r>
            <a:r>
              <a:rPr lang="en-GB" sz="1800" dirty="0"/>
              <a:t/>
            </a:r>
            <a:br>
              <a:rPr lang="en-GB" sz="1800" dirty="0"/>
            </a:br>
            <a:r>
              <a:rPr lang="en-GB" sz="1800" b="1" i="1" dirty="0">
                <a:solidFill>
                  <a:schemeClr val="accent1">
                    <a:lumMod val="75000"/>
                  </a:schemeClr>
                </a:solidFill>
              </a:rPr>
              <a:t>Technologies - </a:t>
            </a:r>
            <a:r>
              <a:rPr lang="en-GB" sz="1800" dirty="0"/>
              <a:t>Grid and </a:t>
            </a:r>
            <a:r>
              <a:rPr lang="en-GB" sz="1800" dirty="0" smtClean="0"/>
              <a:t>mini-grid </a:t>
            </a:r>
            <a:r>
              <a:rPr lang="en-GB" sz="1800" dirty="0"/>
              <a:t>electricity access has generally been paid for by users through a combination of connection charges, monthly charges and electricity usage charges. Those providers who are able to remove up-front connection </a:t>
            </a:r>
            <a:r>
              <a:rPr lang="en-GB" sz="1800" dirty="0" smtClean="0"/>
              <a:t>fees, </a:t>
            </a:r>
            <a:r>
              <a:rPr lang="en-GB" sz="1800" dirty="0"/>
              <a:t>recovering investment through ongoing energy </a:t>
            </a:r>
            <a:r>
              <a:rPr lang="en-GB" sz="1800" dirty="0" smtClean="0"/>
              <a:t>charges, </a:t>
            </a:r>
            <a:r>
              <a:rPr lang="en-GB" sz="1800" dirty="0"/>
              <a:t>have generally seen substantially higher connection rates. Standalone systems have usually in </a:t>
            </a:r>
            <a:r>
              <a:rPr lang="en-GB" sz="1800" dirty="0" smtClean="0"/>
              <a:t/>
            </a:r>
            <a:br>
              <a:rPr lang="en-GB" sz="1800" dirty="0" smtClean="0"/>
            </a:br>
            <a:r>
              <a:rPr lang="en-GB" sz="1800" dirty="0" smtClean="0"/>
              <a:t>the past </a:t>
            </a:r>
            <a:r>
              <a:rPr lang="en-GB" sz="1800" dirty="0"/>
              <a:t>been purchased, with the user bearing the entire cost (other than fuel and maintenance costs) upfront. Increasingly </a:t>
            </a:r>
            <a:r>
              <a:rPr lang="en-GB" sz="1800" dirty="0" smtClean="0"/>
              <a:t/>
            </a:r>
            <a:br>
              <a:rPr lang="en-GB" sz="1800" dirty="0" smtClean="0"/>
            </a:br>
            <a:r>
              <a:rPr lang="en-GB" sz="1800" dirty="0" smtClean="0"/>
              <a:t>standalone </a:t>
            </a:r>
            <a:r>
              <a:rPr lang="en-GB" sz="1800" dirty="0"/>
              <a:t>system providers are looking to pay-as-you-go and similar arrangements whereby the user pays for the system </a:t>
            </a:r>
            <a:r>
              <a:rPr lang="en-GB" sz="1800" dirty="0" smtClean="0"/>
              <a:t/>
            </a:r>
            <a:br>
              <a:rPr lang="en-GB" sz="1800" dirty="0" smtClean="0"/>
            </a:br>
            <a:r>
              <a:rPr lang="en-GB" sz="1800" dirty="0" smtClean="0"/>
              <a:t>over </a:t>
            </a:r>
            <a:r>
              <a:rPr lang="en-GB" sz="1800" dirty="0"/>
              <a:t>time, or for electricity used, bringing standalone system access more in line with grid and </a:t>
            </a:r>
            <a:r>
              <a:rPr lang="en-GB" sz="1800" dirty="0" smtClean="0"/>
              <a:t>mini-grid </a:t>
            </a:r>
            <a:r>
              <a:rPr lang="en-GB" sz="1800" dirty="0"/>
              <a:t>access.</a:t>
            </a:r>
            <a:r>
              <a:rPr lang="en-GB" sz="1800" dirty="0" smtClean="0"/>
              <a:t/>
            </a:r>
            <a:br>
              <a:rPr lang="en-GB" sz="1800" dirty="0" smtClean="0"/>
            </a:br>
            <a:r>
              <a:rPr lang="en-GB" sz="1800" dirty="0"/>
              <a:t/>
            </a:r>
            <a:br>
              <a:rPr lang="en-GB" sz="1800" dirty="0"/>
            </a:br>
            <a:endParaRPr lang="en-GB" sz="1800" dirty="0"/>
          </a:p>
        </p:txBody>
      </p:sp>
      <p:sp>
        <p:nvSpPr>
          <p:cNvPr id="3" name="TextBox 2">
            <a:hlinkClick r:id="rId2" action="ppaction://hlinksldjump"/>
          </p:cNvPr>
          <p:cNvSpPr txBox="1"/>
          <p:nvPr/>
        </p:nvSpPr>
        <p:spPr>
          <a:xfrm>
            <a:off x="10798949" y="610170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949" y="5732372"/>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30472394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ounded Rectangle 51"/>
          <p:cNvSpPr/>
          <p:nvPr/>
        </p:nvSpPr>
        <p:spPr>
          <a:xfrm>
            <a:off x="1256790" y="2635487"/>
            <a:ext cx="8160590" cy="1958195"/>
          </a:xfrm>
          <a:prstGeom prst="roundRect">
            <a:avLst/>
          </a:prstGeom>
          <a:noFill/>
          <a:ln w="57150">
            <a:solidFill>
              <a:srgbClr val="336699"/>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00581" y="74178"/>
            <a:ext cx="11070771" cy="852983"/>
          </a:xfrm>
        </p:spPr>
        <p:txBody>
          <a:bodyPr>
            <a:normAutofit/>
          </a:bodyPr>
          <a:lstStyle/>
          <a:p>
            <a:r>
              <a:rPr lang="en-GB" b="1" dirty="0" smtClean="0">
                <a:solidFill>
                  <a:schemeClr val="accent1">
                    <a:lumMod val="75000"/>
                  </a:schemeClr>
                </a:solidFill>
              </a:rPr>
              <a:t>Proposed Categorization Framework:</a:t>
            </a:r>
            <a:endParaRPr lang="en-GB" sz="1800" dirty="0"/>
          </a:p>
        </p:txBody>
      </p:sp>
      <p:sp>
        <p:nvSpPr>
          <p:cNvPr id="6" name="TextBox 5"/>
          <p:cNvSpPr txBox="1"/>
          <p:nvPr/>
        </p:nvSpPr>
        <p:spPr>
          <a:xfrm>
            <a:off x="10813312" y="6488668"/>
            <a:ext cx="1389079" cy="369332"/>
          </a:xfrm>
          <a:prstGeom prst="rect">
            <a:avLst/>
          </a:prstGeom>
          <a:solidFill>
            <a:srgbClr val="92D050"/>
          </a:solidFill>
          <a:ln w="19050">
            <a:solidFill>
              <a:schemeClr val="tx1"/>
            </a:solidFill>
          </a:ln>
        </p:spPr>
        <p:txBody>
          <a:bodyPr wrap="square" rtlCol="0">
            <a:spAutoFit/>
          </a:bodyPr>
          <a:lstStyle/>
          <a:p>
            <a:pPr algn="ctr"/>
            <a:r>
              <a:rPr lang="en-GB" dirty="0" smtClean="0">
                <a:hlinkClick r:id="rId2" action="ppaction://hlinksldjump"/>
              </a:rPr>
              <a:t>NEXT</a:t>
            </a:r>
            <a:endParaRPr lang="en-GB" dirty="0"/>
          </a:p>
        </p:txBody>
      </p:sp>
      <p:sp>
        <p:nvSpPr>
          <p:cNvPr id="7" name="TextBox 6"/>
          <p:cNvSpPr txBox="1"/>
          <p:nvPr/>
        </p:nvSpPr>
        <p:spPr>
          <a:xfrm>
            <a:off x="10813312" y="6103155"/>
            <a:ext cx="1389079" cy="369332"/>
          </a:xfrm>
          <a:prstGeom prst="rect">
            <a:avLst/>
          </a:prstGeom>
          <a:solidFill>
            <a:srgbClr val="FFFF66"/>
          </a:solidFill>
          <a:ln w="19050">
            <a:solidFill>
              <a:schemeClr val="tx1"/>
            </a:solidFill>
          </a:ln>
        </p:spPr>
        <p:txBody>
          <a:bodyPr wrap="square" rtlCol="0">
            <a:spAutoFit/>
          </a:bodyPr>
          <a:lstStyle/>
          <a:p>
            <a:pPr algn="ctr"/>
            <a:r>
              <a:rPr lang="en-GB" dirty="0" smtClean="0">
                <a:hlinkClick r:id="rId3" action="ppaction://hlinksldjump"/>
              </a:rPr>
              <a:t>PREVIOUS</a:t>
            </a:r>
            <a:endParaRPr lang="en-GB" dirty="0"/>
          </a:p>
        </p:txBody>
      </p:sp>
      <p:cxnSp>
        <p:nvCxnSpPr>
          <p:cNvPr id="5" name="Straight Connector 4"/>
          <p:cNvCxnSpPr/>
          <p:nvPr/>
        </p:nvCxnSpPr>
        <p:spPr>
          <a:xfrm flipV="1">
            <a:off x="264754" y="2531968"/>
            <a:ext cx="11015932" cy="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64754" y="4677070"/>
            <a:ext cx="11015932" cy="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16200000">
            <a:off x="-154795" y="1356840"/>
            <a:ext cx="1369473" cy="615553"/>
          </a:xfrm>
          <a:prstGeom prst="rect">
            <a:avLst/>
          </a:prstGeom>
          <a:noFill/>
        </p:spPr>
        <p:txBody>
          <a:bodyPr wrap="square" rtlCol="0">
            <a:spAutoFit/>
          </a:bodyPr>
          <a:lstStyle/>
          <a:p>
            <a:pPr algn="ctr"/>
            <a:r>
              <a:rPr lang="en-GB" dirty="0" smtClean="0"/>
              <a:t>Enabling </a:t>
            </a:r>
            <a:r>
              <a:rPr lang="en-GB" sz="1600" dirty="0" smtClean="0"/>
              <a:t>Environment</a:t>
            </a:r>
            <a:endParaRPr lang="en-GB" sz="1600" dirty="0"/>
          </a:p>
        </p:txBody>
      </p:sp>
      <p:sp>
        <p:nvSpPr>
          <p:cNvPr id="11" name="TextBox 10"/>
          <p:cNvSpPr txBox="1"/>
          <p:nvPr/>
        </p:nvSpPr>
        <p:spPr>
          <a:xfrm rot="16200000">
            <a:off x="-224820" y="3440724"/>
            <a:ext cx="1300677" cy="338554"/>
          </a:xfrm>
          <a:prstGeom prst="rect">
            <a:avLst/>
          </a:prstGeom>
          <a:noFill/>
        </p:spPr>
        <p:txBody>
          <a:bodyPr wrap="none" rtlCol="0">
            <a:spAutoFit/>
          </a:bodyPr>
          <a:lstStyle/>
          <a:p>
            <a:r>
              <a:rPr lang="en-GB" sz="1600" dirty="0" smtClean="0"/>
              <a:t>Market Chain</a:t>
            </a:r>
            <a:endParaRPr lang="en-GB" sz="1600" dirty="0"/>
          </a:p>
        </p:txBody>
      </p:sp>
      <p:sp>
        <p:nvSpPr>
          <p:cNvPr id="12" name="TextBox 11"/>
          <p:cNvSpPr txBox="1"/>
          <p:nvPr/>
        </p:nvSpPr>
        <p:spPr>
          <a:xfrm rot="16200000">
            <a:off x="-400101" y="5477112"/>
            <a:ext cx="1619674" cy="338554"/>
          </a:xfrm>
          <a:prstGeom prst="rect">
            <a:avLst/>
          </a:prstGeom>
          <a:noFill/>
        </p:spPr>
        <p:txBody>
          <a:bodyPr wrap="none" rtlCol="0">
            <a:spAutoFit/>
          </a:bodyPr>
          <a:lstStyle/>
          <a:p>
            <a:r>
              <a:rPr lang="en-GB" sz="1600" dirty="0" smtClean="0"/>
              <a:t>Inputs &amp; Services</a:t>
            </a:r>
            <a:endParaRPr lang="en-GB" sz="1600" dirty="0"/>
          </a:p>
        </p:txBody>
      </p:sp>
      <p:sp>
        <p:nvSpPr>
          <p:cNvPr id="15" name="Down Arrow Callout 14"/>
          <p:cNvSpPr/>
          <p:nvPr/>
        </p:nvSpPr>
        <p:spPr>
          <a:xfrm>
            <a:off x="1256790" y="1048226"/>
            <a:ext cx="4002657" cy="1785668"/>
          </a:xfrm>
          <a:prstGeom prst="downArrowCallou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LEGAL BASIS</a:t>
            </a:r>
            <a:endParaRPr lang="en-GB" dirty="0"/>
          </a:p>
        </p:txBody>
      </p:sp>
      <p:sp>
        <p:nvSpPr>
          <p:cNvPr id="16" name="Down Arrow Callout 15"/>
          <p:cNvSpPr/>
          <p:nvPr/>
        </p:nvSpPr>
        <p:spPr>
          <a:xfrm>
            <a:off x="5963937" y="1048226"/>
            <a:ext cx="4002657" cy="1785668"/>
          </a:xfrm>
          <a:prstGeom prst="downArrowCallout">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PRICE/TARIFF REGULATION</a:t>
            </a:r>
            <a:endParaRPr lang="en-GB" dirty="0"/>
          </a:p>
        </p:txBody>
      </p:sp>
      <p:grpSp>
        <p:nvGrpSpPr>
          <p:cNvPr id="21" name="Group 20"/>
          <p:cNvGrpSpPr/>
          <p:nvPr/>
        </p:nvGrpSpPr>
        <p:grpSpPr>
          <a:xfrm>
            <a:off x="1324035" y="4434727"/>
            <a:ext cx="4002657" cy="1785668"/>
            <a:chOff x="1406103" y="4317487"/>
            <a:chExt cx="4002657" cy="1785668"/>
          </a:xfrm>
          <a:solidFill>
            <a:srgbClr val="203864"/>
          </a:solidFill>
        </p:grpSpPr>
        <p:sp>
          <p:nvSpPr>
            <p:cNvPr id="17" name="Down Arrow Callout 16"/>
            <p:cNvSpPr/>
            <p:nvPr/>
          </p:nvSpPr>
          <p:spPr>
            <a:xfrm flipV="1">
              <a:off x="1406103" y="4317487"/>
              <a:ext cx="4002657" cy="1785668"/>
            </a:xfrm>
            <a:prstGeom prst="downArrowCallou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p:cNvSpPr txBox="1"/>
            <p:nvPr/>
          </p:nvSpPr>
          <p:spPr>
            <a:xfrm>
              <a:off x="2985070" y="5359873"/>
              <a:ext cx="1015021" cy="369332"/>
            </a:xfrm>
            <a:prstGeom prst="rect">
              <a:avLst/>
            </a:prstGeom>
            <a:grpFill/>
          </p:spPr>
          <p:txBody>
            <a:bodyPr wrap="none" rtlCol="0">
              <a:spAutoFit/>
            </a:bodyPr>
            <a:lstStyle/>
            <a:p>
              <a:r>
                <a:rPr lang="en-GB" dirty="0" smtClean="0">
                  <a:solidFill>
                    <a:schemeClr val="bg1"/>
                  </a:solidFill>
                </a:rPr>
                <a:t>FINANCE</a:t>
              </a:r>
              <a:endParaRPr lang="en-GB" dirty="0">
                <a:solidFill>
                  <a:schemeClr val="bg1"/>
                </a:solidFill>
              </a:endParaRPr>
            </a:p>
          </p:txBody>
        </p:sp>
      </p:grpSp>
      <p:grpSp>
        <p:nvGrpSpPr>
          <p:cNvPr id="22" name="Group 21"/>
          <p:cNvGrpSpPr/>
          <p:nvPr/>
        </p:nvGrpSpPr>
        <p:grpSpPr>
          <a:xfrm>
            <a:off x="6022557" y="4434727"/>
            <a:ext cx="4002657" cy="1785668"/>
            <a:chOff x="6466934" y="4317487"/>
            <a:chExt cx="4002657" cy="1785668"/>
          </a:xfrm>
          <a:solidFill>
            <a:srgbClr val="006464"/>
          </a:solidFill>
        </p:grpSpPr>
        <p:sp>
          <p:nvSpPr>
            <p:cNvPr id="19" name="Down Arrow Callout 18"/>
            <p:cNvSpPr/>
            <p:nvPr/>
          </p:nvSpPr>
          <p:spPr>
            <a:xfrm flipV="1">
              <a:off x="6466934" y="4317487"/>
              <a:ext cx="4002657" cy="1785668"/>
            </a:xfrm>
            <a:prstGeom prst="downArrowCallou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p:cNvSpPr txBox="1"/>
            <p:nvPr/>
          </p:nvSpPr>
          <p:spPr>
            <a:xfrm>
              <a:off x="6860930" y="5344484"/>
              <a:ext cx="3288144" cy="369332"/>
            </a:xfrm>
            <a:prstGeom prst="rect">
              <a:avLst/>
            </a:prstGeom>
            <a:grpFill/>
          </p:spPr>
          <p:txBody>
            <a:bodyPr wrap="none" rtlCol="0">
              <a:spAutoFit/>
            </a:bodyPr>
            <a:lstStyle/>
            <a:p>
              <a:r>
                <a:rPr lang="en-GB" dirty="0" smtClean="0">
                  <a:solidFill>
                    <a:schemeClr val="bg1"/>
                  </a:solidFill>
                </a:rPr>
                <a:t>NON-FINANCIAL INTERVENTIONS</a:t>
              </a:r>
              <a:endParaRPr lang="en-GB" dirty="0">
                <a:solidFill>
                  <a:schemeClr val="bg1"/>
                </a:solidFill>
              </a:endParaRPr>
            </a:p>
          </p:txBody>
        </p:sp>
      </p:grpSp>
      <p:grpSp>
        <p:nvGrpSpPr>
          <p:cNvPr id="55" name="Group 54"/>
          <p:cNvGrpSpPr/>
          <p:nvPr/>
        </p:nvGrpSpPr>
        <p:grpSpPr>
          <a:xfrm>
            <a:off x="877228" y="2996463"/>
            <a:ext cx="10505469" cy="1322349"/>
            <a:chOff x="1017916" y="2854013"/>
            <a:chExt cx="10505469" cy="1322349"/>
          </a:xfrm>
        </p:grpSpPr>
        <p:sp>
          <p:nvSpPr>
            <p:cNvPr id="14" name="Chevron 13"/>
            <p:cNvSpPr/>
            <p:nvPr/>
          </p:nvSpPr>
          <p:spPr>
            <a:xfrm>
              <a:off x="1017916" y="3105513"/>
              <a:ext cx="10403457" cy="832182"/>
            </a:xfrm>
            <a:prstGeom prst="chevron">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bg1"/>
                  </a:solidFill>
                </a:rPr>
                <a:t>T  E  C  H  N  O  L  O  G  I  E  S</a:t>
              </a:r>
              <a:endParaRPr lang="en-GB" sz="2800" dirty="0">
                <a:solidFill>
                  <a:schemeClr val="bg1"/>
                </a:solidFill>
              </a:endParaRPr>
            </a:p>
          </p:txBody>
        </p:sp>
        <p:grpSp>
          <p:nvGrpSpPr>
            <p:cNvPr id="27" name="Group 26"/>
            <p:cNvGrpSpPr/>
            <p:nvPr/>
          </p:nvGrpSpPr>
          <p:grpSpPr>
            <a:xfrm>
              <a:off x="1522739" y="2854480"/>
              <a:ext cx="1848687" cy="1317930"/>
              <a:chOff x="1518248" y="2854480"/>
              <a:chExt cx="1466821" cy="1317930"/>
            </a:xfrm>
          </p:grpSpPr>
          <p:sp>
            <p:nvSpPr>
              <p:cNvPr id="25" name="Rectangle 24"/>
              <p:cNvSpPr/>
              <p:nvPr/>
            </p:nvSpPr>
            <p:spPr>
              <a:xfrm>
                <a:off x="1518248" y="2871732"/>
                <a:ext cx="1466821" cy="130067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1742468" y="2854480"/>
                <a:ext cx="1022850" cy="246221"/>
              </a:xfrm>
              <a:prstGeom prst="rect">
                <a:avLst/>
              </a:prstGeom>
              <a:noFill/>
            </p:spPr>
            <p:txBody>
              <a:bodyPr wrap="none" rtlCol="0">
                <a:spAutoFit/>
              </a:bodyPr>
              <a:lstStyle/>
              <a:p>
                <a:pPr algn="ctr"/>
                <a:r>
                  <a:rPr lang="en-GB" sz="1000" dirty="0" smtClean="0"/>
                  <a:t>Project Development</a:t>
                </a:r>
                <a:endParaRPr lang="en-GB" sz="1000" dirty="0"/>
              </a:p>
            </p:txBody>
          </p:sp>
        </p:grpSp>
        <p:grpSp>
          <p:nvGrpSpPr>
            <p:cNvPr id="40" name="Group 39"/>
            <p:cNvGrpSpPr/>
            <p:nvPr/>
          </p:nvGrpSpPr>
          <p:grpSpPr>
            <a:xfrm>
              <a:off x="3502325" y="2854013"/>
              <a:ext cx="1870430" cy="1317930"/>
              <a:chOff x="1500996" y="2854480"/>
              <a:chExt cx="1484073" cy="1317930"/>
            </a:xfrm>
          </p:grpSpPr>
          <p:sp>
            <p:nvSpPr>
              <p:cNvPr id="41" name="Rectangle 40"/>
              <p:cNvSpPr/>
              <p:nvPr/>
            </p:nvSpPr>
            <p:spPr>
              <a:xfrm>
                <a:off x="1518248" y="2871732"/>
                <a:ext cx="1466821" cy="130067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1500996" y="2854480"/>
                <a:ext cx="1484073" cy="246221"/>
              </a:xfrm>
              <a:prstGeom prst="rect">
                <a:avLst/>
              </a:prstGeom>
              <a:noFill/>
            </p:spPr>
            <p:txBody>
              <a:bodyPr wrap="square" rtlCol="0">
                <a:spAutoFit/>
              </a:bodyPr>
              <a:lstStyle/>
              <a:p>
                <a:pPr algn="ctr"/>
                <a:r>
                  <a:rPr lang="en-GB" sz="1000" dirty="0" smtClean="0"/>
                  <a:t>Manufacture/Generation</a:t>
                </a:r>
                <a:endParaRPr lang="en-GB" sz="1000" dirty="0"/>
              </a:p>
            </p:txBody>
          </p:sp>
        </p:grpSp>
        <p:grpSp>
          <p:nvGrpSpPr>
            <p:cNvPr id="43" name="Group 42"/>
            <p:cNvGrpSpPr/>
            <p:nvPr/>
          </p:nvGrpSpPr>
          <p:grpSpPr>
            <a:xfrm>
              <a:off x="5552535" y="2854013"/>
              <a:ext cx="1870430" cy="1317930"/>
              <a:chOff x="1500996" y="2854480"/>
              <a:chExt cx="1484073" cy="1317930"/>
            </a:xfrm>
          </p:grpSpPr>
          <p:sp>
            <p:nvSpPr>
              <p:cNvPr id="44" name="Rectangle 43"/>
              <p:cNvSpPr/>
              <p:nvPr/>
            </p:nvSpPr>
            <p:spPr>
              <a:xfrm>
                <a:off x="1518248" y="2871732"/>
                <a:ext cx="1466821" cy="130067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1500996" y="2854480"/>
                <a:ext cx="1484073" cy="246221"/>
              </a:xfrm>
              <a:prstGeom prst="rect">
                <a:avLst/>
              </a:prstGeom>
              <a:noFill/>
            </p:spPr>
            <p:txBody>
              <a:bodyPr wrap="square" rtlCol="0">
                <a:spAutoFit/>
              </a:bodyPr>
              <a:lstStyle/>
              <a:p>
                <a:pPr algn="ctr"/>
                <a:r>
                  <a:rPr lang="en-GB" sz="1000" dirty="0" smtClean="0"/>
                  <a:t>Distribution</a:t>
                </a:r>
                <a:endParaRPr lang="en-GB" sz="1000" dirty="0"/>
              </a:p>
            </p:txBody>
          </p:sp>
        </p:grpSp>
        <p:grpSp>
          <p:nvGrpSpPr>
            <p:cNvPr id="46" name="Group 45"/>
            <p:cNvGrpSpPr/>
            <p:nvPr/>
          </p:nvGrpSpPr>
          <p:grpSpPr>
            <a:xfrm>
              <a:off x="7602745" y="2858432"/>
              <a:ext cx="1892146" cy="1317930"/>
              <a:chOff x="1500996" y="2854480"/>
              <a:chExt cx="1501303" cy="1317930"/>
            </a:xfrm>
          </p:grpSpPr>
          <p:sp>
            <p:nvSpPr>
              <p:cNvPr id="47" name="Rectangle 46"/>
              <p:cNvSpPr/>
              <p:nvPr/>
            </p:nvSpPr>
            <p:spPr>
              <a:xfrm>
                <a:off x="1518248" y="2871732"/>
                <a:ext cx="1466821" cy="130067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p:cNvSpPr txBox="1"/>
              <p:nvPr/>
            </p:nvSpPr>
            <p:spPr>
              <a:xfrm>
                <a:off x="1500996" y="2854480"/>
                <a:ext cx="1501303" cy="246221"/>
              </a:xfrm>
              <a:prstGeom prst="rect">
                <a:avLst/>
              </a:prstGeom>
              <a:noFill/>
            </p:spPr>
            <p:txBody>
              <a:bodyPr wrap="square" rtlCol="0">
                <a:spAutoFit/>
              </a:bodyPr>
              <a:lstStyle/>
              <a:p>
                <a:pPr algn="ctr"/>
                <a:r>
                  <a:rPr lang="en-GB" sz="1000" dirty="0" smtClean="0"/>
                  <a:t>Retail</a:t>
                </a:r>
                <a:endParaRPr lang="en-GB" sz="1000" dirty="0"/>
              </a:p>
            </p:txBody>
          </p:sp>
        </p:grpSp>
        <p:grpSp>
          <p:nvGrpSpPr>
            <p:cNvPr id="49" name="Group 48"/>
            <p:cNvGrpSpPr/>
            <p:nvPr/>
          </p:nvGrpSpPr>
          <p:grpSpPr>
            <a:xfrm>
              <a:off x="9652955" y="2854480"/>
              <a:ext cx="1870430" cy="1317930"/>
              <a:chOff x="1500996" y="2854480"/>
              <a:chExt cx="1484073" cy="1317930"/>
            </a:xfrm>
          </p:grpSpPr>
          <p:sp>
            <p:nvSpPr>
              <p:cNvPr id="50" name="Rectangle 49"/>
              <p:cNvSpPr/>
              <p:nvPr/>
            </p:nvSpPr>
            <p:spPr>
              <a:xfrm>
                <a:off x="1518248" y="2871732"/>
                <a:ext cx="1466821" cy="130067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p:cNvSpPr txBox="1"/>
              <p:nvPr/>
            </p:nvSpPr>
            <p:spPr>
              <a:xfrm>
                <a:off x="1500996" y="2854480"/>
                <a:ext cx="1484073" cy="246221"/>
              </a:xfrm>
              <a:prstGeom prst="rect">
                <a:avLst/>
              </a:prstGeom>
              <a:noFill/>
            </p:spPr>
            <p:txBody>
              <a:bodyPr wrap="square" rtlCol="0">
                <a:spAutoFit/>
              </a:bodyPr>
              <a:lstStyle/>
              <a:p>
                <a:pPr algn="ctr"/>
                <a:r>
                  <a:rPr lang="en-GB" sz="1000" dirty="0" smtClean="0"/>
                  <a:t>Consumption</a:t>
                </a:r>
                <a:endParaRPr lang="en-GB" sz="1000" dirty="0"/>
              </a:p>
            </p:txBody>
          </p:sp>
        </p:grpSp>
      </p:grpSp>
      <p:sp>
        <p:nvSpPr>
          <p:cNvPr id="54" name="TextBox 53"/>
          <p:cNvSpPr txBox="1"/>
          <p:nvPr/>
        </p:nvSpPr>
        <p:spPr>
          <a:xfrm>
            <a:off x="4750497" y="2605672"/>
            <a:ext cx="2006703" cy="400110"/>
          </a:xfrm>
          <a:prstGeom prst="rect">
            <a:avLst/>
          </a:prstGeom>
          <a:noFill/>
        </p:spPr>
        <p:txBody>
          <a:bodyPr wrap="none" rtlCol="0">
            <a:spAutoFit/>
          </a:bodyPr>
          <a:lstStyle/>
          <a:p>
            <a:r>
              <a:rPr lang="en-GB" sz="2000" dirty="0" smtClean="0">
                <a:solidFill>
                  <a:srgbClr val="336699"/>
                </a:solidFill>
              </a:rPr>
              <a:t>DELIVERY MODEL</a:t>
            </a:r>
            <a:endParaRPr lang="en-GB" sz="2000" dirty="0">
              <a:solidFill>
                <a:srgbClr val="336699"/>
              </a:solidFill>
            </a:endParaRPr>
          </a:p>
        </p:txBody>
      </p:sp>
      <p:sp>
        <p:nvSpPr>
          <p:cNvPr id="37" name="TextBox 36">
            <a:hlinkClick r:id="rId4" action="ppaction://hlinksldjump"/>
          </p:cNvPr>
          <p:cNvSpPr txBox="1"/>
          <p:nvPr/>
        </p:nvSpPr>
        <p:spPr>
          <a:xfrm>
            <a:off x="10813312" y="5715282"/>
            <a:ext cx="1389079"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38" name="TextBox 37">
            <a:hlinkClick r:id="rId4" action="ppaction://hlinksldjump"/>
          </p:cNvPr>
          <p:cNvSpPr txBox="1"/>
          <p:nvPr/>
        </p:nvSpPr>
        <p:spPr>
          <a:xfrm>
            <a:off x="10813312" y="5345950"/>
            <a:ext cx="1389079"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Tree>
    <p:extLst>
      <p:ext uri="{BB962C8B-B14F-4D97-AF65-F5344CB8AC3E}">
        <p14:creationId xmlns:p14="http://schemas.microsoft.com/office/powerpoint/2010/main" val="238407899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94" y="181634"/>
            <a:ext cx="10571917" cy="6421582"/>
          </a:xfrm>
        </p:spPr>
        <p:txBody>
          <a:bodyPr anchor="t">
            <a:normAutofit fontScale="90000"/>
          </a:bodyPr>
          <a:lstStyle/>
          <a:p>
            <a:r>
              <a:rPr lang="en-GB" b="1" dirty="0" smtClean="0">
                <a:solidFill>
                  <a:schemeClr val="accent1">
                    <a:lumMod val="75000"/>
                  </a:schemeClr>
                </a:solidFill>
              </a:rPr>
              <a:t>User Finance</a:t>
            </a:r>
            <a:r>
              <a:rPr lang="en-GB" dirty="0" smtClean="0"/>
              <a:t/>
            </a:r>
            <a:br>
              <a:rPr lang="en-GB" dirty="0" smtClean="0"/>
            </a:br>
            <a:r>
              <a:rPr lang="en-GB" sz="1800" dirty="0" smtClean="0"/>
              <a:t> </a:t>
            </a:r>
            <a:br>
              <a:rPr lang="en-GB" sz="1800" dirty="0" smtClean="0"/>
            </a:br>
            <a:r>
              <a:rPr lang="en-GB" sz="1800" b="1" i="1" dirty="0" smtClean="0">
                <a:solidFill>
                  <a:schemeClr val="accent1">
                    <a:lumMod val="75000"/>
                  </a:schemeClr>
                </a:solidFill>
              </a:rPr>
              <a:t>Delivery Model </a:t>
            </a:r>
            <a:r>
              <a:rPr lang="en-GB" sz="1800" dirty="0" smtClean="0"/>
              <a:t>-  </a:t>
            </a:r>
            <a:r>
              <a:rPr lang="en-GB" sz="1600" dirty="0" smtClean="0"/>
              <a:t>Any delivery model, whether public, private or a PPP partnership will ultimately rely on user payments to cover ongoing costs and fund expansion. </a:t>
            </a:r>
            <a:r>
              <a:rPr lang="en-GB" sz="1800" dirty="0" smtClean="0"/>
              <a:t>Under a public model, part of the funding may come from central public funds, making access more affordable to users, and under a PPP model the same can be achieved through grants and subsidies. The issue of enabling users to finance any up-front costs will remain regardless of the delivery model.</a:t>
            </a:r>
            <a:br>
              <a:rPr lang="en-GB" sz="1800" dirty="0" smtClean="0"/>
            </a:br>
            <a:r>
              <a:rPr lang="en-GB" sz="1800" dirty="0" smtClean="0"/>
              <a:t/>
            </a:r>
            <a:br>
              <a:rPr lang="en-GB" sz="1800" dirty="0" smtClean="0"/>
            </a:br>
            <a:r>
              <a:rPr lang="en-GB" sz="1800" b="1" i="1" dirty="0" smtClean="0">
                <a:solidFill>
                  <a:schemeClr val="accent1">
                    <a:lumMod val="75000"/>
                  </a:schemeClr>
                </a:solidFill>
              </a:rPr>
              <a:t>Legal basis &amp; Price/Tariff regulation - </a:t>
            </a:r>
            <a:r>
              <a:rPr lang="en-GB" sz="1800" dirty="0" smtClean="0"/>
              <a:t>There is clearly a direct link between user finance and price/tariff regulation arrangements, with the charges to be paid by users being set through any regulatory framework. </a:t>
            </a:r>
            <a:br>
              <a:rPr lang="en-GB" sz="1800" dirty="0" smtClean="0"/>
            </a:br>
            <a:r>
              <a:rPr lang="en-GB" sz="1800" dirty="0"/>
              <a:t/>
            </a:r>
            <a:br>
              <a:rPr lang="en-GB" sz="1800" dirty="0"/>
            </a:br>
            <a:r>
              <a:rPr lang="en-GB" sz="1800" b="1" i="1" dirty="0">
                <a:solidFill>
                  <a:schemeClr val="accent1">
                    <a:lumMod val="75000"/>
                  </a:schemeClr>
                </a:solidFill>
              </a:rPr>
              <a:t>Other Forms of Finance</a:t>
            </a:r>
            <a:r>
              <a:rPr lang="en-GB" sz="1800" i="1" dirty="0"/>
              <a:t>:</a:t>
            </a:r>
            <a:r>
              <a:rPr lang="en-GB" sz="1800" dirty="0"/>
              <a:t/>
            </a:r>
            <a:br>
              <a:rPr lang="en-GB" sz="1800" dirty="0"/>
            </a:br>
            <a:r>
              <a:rPr lang="en-GB" sz="1600" i="1" dirty="0">
                <a:solidFill>
                  <a:schemeClr val="accent1">
                    <a:lumMod val="75000"/>
                  </a:schemeClr>
                </a:solidFill>
              </a:rPr>
              <a:t/>
            </a:r>
            <a:br>
              <a:rPr lang="en-GB" sz="1600" i="1" dirty="0">
                <a:solidFill>
                  <a:schemeClr val="accent1">
                    <a:lumMod val="75000"/>
                  </a:schemeClr>
                </a:solidFill>
              </a:rPr>
            </a:br>
            <a:r>
              <a:rPr lang="en-GB" sz="1800" i="1" dirty="0"/>
              <a:t>Private/Market Finance</a:t>
            </a:r>
            <a:r>
              <a:rPr lang="en-GB" sz="1800" dirty="0"/>
              <a:t> – sufficient user finance is a critical factor for any private sector investor to determine whether there is a sustainable market for electricity consumption.  The affordability of up-front costs and/or monthly payments will determine whether the supply of electricity to any potential customer(s) is a viable business opportunity.  For low-income communities, the supplier may rely upon public sector support to ensure that households can afford the necessary services.  The private finance sector may also be a source of finance for users to cover upfront charges. However, it is in the longer-term interests of the supplier to introduce a level of electricity, together with an appropriate financing mechanism, that the consumer can pay for directly without dependence on external resources.</a:t>
            </a:r>
            <a:br>
              <a:rPr lang="en-GB" sz="1800" dirty="0"/>
            </a:br>
            <a:r>
              <a:rPr lang="en-GB" sz="1800" dirty="0" smtClean="0"/>
              <a:t/>
            </a:r>
            <a:br>
              <a:rPr lang="en-GB" sz="1800" dirty="0" smtClean="0"/>
            </a:br>
            <a:r>
              <a:rPr lang="en-GB" sz="1800" i="1" dirty="0"/>
              <a:t>Grants/Subsidies – </a:t>
            </a:r>
            <a:r>
              <a:rPr lang="en-GB" sz="1800" dirty="0"/>
              <a:t>Supply of electricity to some groups of the population will require funding in addition to payments that can be made directly by individual users.  Non-commercial funding that does not require any repayment (grants) can be </a:t>
            </a:r>
            <a:r>
              <a:rPr lang="en-GB" sz="1800" dirty="0" smtClean="0"/>
              <a:t/>
            </a:r>
            <a:br>
              <a:rPr lang="en-GB" sz="1800" dirty="0" smtClean="0"/>
            </a:br>
            <a:r>
              <a:rPr lang="en-GB" sz="1800" dirty="0" smtClean="0"/>
              <a:t>made </a:t>
            </a:r>
            <a:r>
              <a:rPr lang="en-GB" sz="1800" dirty="0"/>
              <a:t>available from government, or international donors, either to electricity providers to reduce charges or directly </a:t>
            </a:r>
            <a:r>
              <a:rPr lang="en-GB" sz="1800" dirty="0" smtClean="0"/>
              <a:t/>
            </a:r>
            <a:br>
              <a:rPr lang="en-GB" sz="1800" dirty="0" smtClean="0"/>
            </a:br>
            <a:r>
              <a:rPr lang="en-GB" sz="1800" dirty="0" smtClean="0"/>
              <a:t>to users</a:t>
            </a:r>
            <a:r>
              <a:rPr lang="en-GB" sz="1800" dirty="0"/>
              <a:t>, and so reduce upfront costs. In a similar way, public sector payments to offset some of the ongoing costs </a:t>
            </a:r>
            <a:r>
              <a:rPr lang="en-GB" sz="1800" dirty="0" smtClean="0"/>
              <a:t/>
            </a:r>
            <a:br>
              <a:rPr lang="en-GB" sz="1800" dirty="0" smtClean="0"/>
            </a:br>
            <a:r>
              <a:rPr lang="en-GB" sz="1800" dirty="0" smtClean="0"/>
              <a:t>associated </a:t>
            </a:r>
            <a:r>
              <a:rPr lang="en-GB" sz="1800" dirty="0"/>
              <a:t>with electricity supply (subsidies) can be introduced to increase affordability for users and reduce </a:t>
            </a:r>
            <a:r>
              <a:rPr lang="en-GB" sz="1800" dirty="0" smtClean="0"/>
              <a:t>prices/tariffs </a:t>
            </a:r>
            <a:br>
              <a:rPr lang="en-GB" sz="1800" dirty="0" smtClean="0"/>
            </a:br>
            <a:r>
              <a:rPr lang="en-GB" sz="1800" dirty="0" smtClean="0"/>
              <a:t>charged </a:t>
            </a:r>
            <a:r>
              <a:rPr lang="en-GB" sz="1800" dirty="0"/>
              <a:t>by providers. </a:t>
            </a:r>
            <a:r>
              <a:rPr lang="en-GB" sz="1600" i="1" dirty="0" smtClean="0">
                <a:solidFill>
                  <a:schemeClr val="accent1">
                    <a:lumMod val="75000"/>
                  </a:schemeClr>
                </a:solidFill>
              </a:rPr>
              <a:t/>
            </a:r>
            <a:br>
              <a:rPr lang="en-GB" sz="1600" i="1" dirty="0" smtClean="0">
                <a:solidFill>
                  <a:schemeClr val="accent1">
                    <a:lumMod val="75000"/>
                  </a:schemeClr>
                </a:solidFill>
              </a:rPr>
            </a:br>
            <a:r>
              <a:rPr lang="en-GB" sz="1800" dirty="0" smtClean="0"/>
              <a:t/>
            </a:r>
            <a:br>
              <a:rPr lang="en-GB" sz="1800" dirty="0" smtClean="0"/>
            </a:br>
            <a:r>
              <a:rPr lang="en-GB" sz="1800" dirty="0" smtClean="0"/>
              <a:t> </a:t>
            </a:r>
            <a:br>
              <a:rPr lang="en-GB" sz="1800" dirty="0" smtClean="0"/>
            </a:br>
            <a:endParaRPr lang="en-GB" sz="1800" dirty="0"/>
          </a:p>
        </p:txBody>
      </p:sp>
      <p:sp>
        <p:nvSpPr>
          <p:cNvPr id="3" name="TextBox 2">
            <a:hlinkClick r:id="rId2" action="ppaction://hlinksldjump"/>
          </p:cNvPr>
          <p:cNvSpPr txBox="1"/>
          <p:nvPr/>
        </p:nvSpPr>
        <p:spPr>
          <a:xfrm>
            <a:off x="10813312" y="571505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13312" y="5345722"/>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08535253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741728" cy="8002191"/>
          </a:xfrm>
          <a:prstGeom prst="rect">
            <a:avLst/>
          </a:prstGeom>
        </p:spPr>
        <p:txBody>
          <a:bodyPr wrap="square">
            <a:spAutoFit/>
          </a:bodyPr>
          <a:lstStyle/>
          <a:p>
            <a:r>
              <a:rPr lang="en-GB" sz="4000" b="1" dirty="0">
                <a:solidFill>
                  <a:schemeClr val="accent1">
                    <a:lumMod val="75000"/>
                  </a:schemeClr>
                </a:solidFill>
                <a:latin typeface="+mj-lt"/>
                <a:ea typeface="+mj-ea"/>
                <a:cs typeface="+mj-cs"/>
              </a:rPr>
              <a:t>User </a:t>
            </a:r>
            <a:r>
              <a:rPr lang="en-GB" sz="4000" b="1" dirty="0" smtClean="0">
                <a:solidFill>
                  <a:schemeClr val="accent1">
                    <a:lumMod val="75000"/>
                  </a:schemeClr>
                </a:solidFill>
                <a:latin typeface="+mj-lt"/>
                <a:ea typeface="+mj-ea"/>
                <a:cs typeface="+mj-cs"/>
              </a:rPr>
              <a:t>Finance</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rPr>
              <a:t>Other Forms of Finance</a:t>
            </a:r>
            <a:r>
              <a:rPr lang="en-GB" sz="1600" i="1" dirty="0">
                <a:latin typeface="+mj-lt"/>
              </a:rPr>
              <a:t>: </a:t>
            </a:r>
            <a:endParaRPr lang="en-GB" sz="1600" i="1" dirty="0" smtClean="0">
              <a:latin typeface="+mj-lt"/>
            </a:endParaRPr>
          </a:p>
          <a:p>
            <a:endParaRPr lang="en-GB" sz="1600" i="1" dirty="0">
              <a:latin typeface="+mj-lt"/>
            </a:endParaRPr>
          </a:p>
          <a:p>
            <a:r>
              <a:rPr lang="en-GB" sz="1600" i="1" dirty="0" smtClean="0">
                <a:latin typeface="+mj-lt"/>
              </a:rPr>
              <a:t>Cross-subsidies</a:t>
            </a:r>
            <a:r>
              <a:rPr lang="en-GB" sz="1600" dirty="0" smtClean="0">
                <a:latin typeface="+mj-lt"/>
              </a:rPr>
              <a:t> </a:t>
            </a:r>
            <a:r>
              <a:rPr lang="en-GB" sz="1600" dirty="0">
                <a:latin typeface="+mj-lt"/>
              </a:rPr>
              <a:t>– Another option is for electricity provision to some users to be subsidized from charges paid by other (higher income) users, rather than from general public funds.  Cross-subsidization can occur within a single electricity provider’s business (with some degree of cross-subsidization being inherent in any multi-user system) or arrangements for cross-subsidy can be established between electricity businesses. This approach can be effective provided that the balance in numbers between the groups of users is such that electricity can be made affordable for the subsidized group while remaining acceptably priced for those providing the cross-subsidy.  </a:t>
            </a:r>
            <a:endParaRPr lang="en-GB" sz="1600" dirty="0" smtClean="0">
              <a:latin typeface="+mj-lt"/>
            </a:endParaRPr>
          </a:p>
          <a:p>
            <a:r>
              <a:rPr lang="en-GB" sz="1600" dirty="0" smtClean="0">
                <a:latin typeface="+mj-lt"/>
              </a:rPr>
              <a:t>   </a:t>
            </a:r>
            <a:endParaRPr lang="en-GB" sz="1600" dirty="0">
              <a:latin typeface="+mj-lt"/>
            </a:endParaRPr>
          </a:p>
          <a:p>
            <a:r>
              <a:rPr lang="en-GB" sz="1600" i="1" dirty="0" smtClean="0">
                <a:latin typeface="+mj-lt"/>
              </a:rPr>
              <a:t>Tax </a:t>
            </a:r>
            <a:r>
              <a:rPr lang="en-GB" sz="1600" i="1" dirty="0">
                <a:latin typeface="+mj-lt"/>
              </a:rPr>
              <a:t>exemptions</a:t>
            </a:r>
            <a:r>
              <a:rPr lang="en-GB" sz="1600" dirty="0">
                <a:latin typeface="+mj-lt"/>
              </a:rPr>
              <a:t> – Provide an indirect means of subsidizing electricity costs and so making charges more affordable for users and reducing their need to access finance. </a:t>
            </a:r>
            <a:endParaRPr lang="en-GB" sz="1600" dirty="0" smtClean="0">
              <a:latin typeface="+mj-lt"/>
            </a:endParaRPr>
          </a:p>
          <a:p>
            <a:endParaRPr lang="en-GB" sz="1600" dirty="0">
              <a:latin typeface="+mj-lt"/>
            </a:endParaRPr>
          </a:p>
          <a:p>
            <a:r>
              <a:rPr lang="en-GB" sz="1600" i="1" dirty="0">
                <a:latin typeface="+mj-lt"/>
              </a:rPr>
              <a:t>Guarantees –</a:t>
            </a:r>
            <a:r>
              <a:rPr lang="en-GB" sz="1600" dirty="0">
                <a:latin typeface="+mj-lt"/>
              </a:rPr>
              <a:t> One means of enabling users to access finance is </a:t>
            </a:r>
            <a:r>
              <a:rPr lang="en-GB" sz="1600" dirty="0" smtClean="0">
                <a:latin typeface="+mj-lt"/>
              </a:rPr>
              <a:t>for government or other donor, such as an international development bank, to </a:t>
            </a:r>
            <a:r>
              <a:rPr lang="en-GB" sz="1600" dirty="0">
                <a:latin typeface="+mj-lt"/>
              </a:rPr>
              <a:t>provide guarantees to micro-finance providers and other potential lenders to encourage them to offer loans to those wishing to access electricity.   </a:t>
            </a:r>
          </a:p>
          <a:p>
            <a:endParaRPr lang="en-GB" sz="1600" dirty="0"/>
          </a:p>
          <a:p>
            <a:r>
              <a:rPr lang="en-GB" sz="1600" b="1" i="1" dirty="0">
                <a:solidFill>
                  <a:schemeClr val="accent1">
                    <a:lumMod val="75000"/>
                  </a:schemeClr>
                </a:solidFill>
                <a:latin typeface="+mj-lt"/>
              </a:rPr>
              <a:t>Non-Financial </a:t>
            </a:r>
            <a:r>
              <a:rPr lang="en-GB" sz="1600" b="1" i="1" dirty="0" smtClean="0">
                <a:solidFill>
                  <a:schemeClr val="accent1">
                    <a:lumMod val="75000"/>
                  </a:schemeClr>
                </a:solidFill>
                <a:latin typeface="+mj-lt"/>
                <a:ea typeface="+mj-ea"/>
                <a:cs typeface="+mj-cs"/>
              </a:rPr>
              <a:t>Interventions</a:t>
            </a:r>
            <a:r>
              <a:rPr lang="en-GB" sz="1600" i="1" dirty="0" smtClean="0"/>
              <a:t>:  </a:t>
            </a:r>
          </a:p>
          <a:p>
            <a:endParaRPr lang="en-GB" sz="1600" i="1" dirty="0"/>
          </a:p>
          <a:p>
            <a:r>
              <a:rPr lang="en-GB" sz="1600" dirty="0" smtClean="0">
                <a:latin typeface="+mj-lt"/>
              </a:rPr>
              <a:t>Capacity </a:t>
            </a:r>
            <a:r>
              <a:rPr lang="en-GB" sz="1600" dirty="0">
                <a:latin typeface="+mj-lt"/>
              </a:rPr>
              <a:t>building and technical assistance to electricity providers and regulators may be needed to support design of </a:t>
            </a:r>
            <a:r>
              <a:rPr lang="en-GB" sz="1600" dirty="0" smtClean="0">
                <a:latin typeface="+mj-lt"/>
              </a:rPr>
              <a:t>price/tariff </a:t>
            </a:r>
            <a:r>
              <a:rPr lang="en-GB" sz="1600" dirty="0">
                <a:latin typeface="+mj-lt"/>
              </a:rPr>
              <a:t>structures and finance arrangements which will increase affordability of electricity access to users. Awareness raising and capacity </a:t>
            </a:r>
            <a:endParaRPr lang="en-GB" sz="1600" dirty="0" smtClean="0">
              <a:latin typeface="+mj-lt"/>
            </a:endParaRPr>
          </a:p>
          <a:p>
            <a:r>
              <a:rPr lang="en-GB" sz="1600" dirty="0" smtClean="0">
                <a:latin typeface="+mj-lt"/>
              </a:rPr>
              <a:t>building </a:t>
            </a:r>
            <a:r>
              <a:rPr lang="en-GB" sz="1600" dirty="0">
                <a:latin typeface="+mj-lt"/>
              </a:rPr>
              <a:t>to finance providers may also assist them to enter this market and design financial products which lower the </a:t>
            </a:r>
            <a:endParaRPr lang="en-GB" sz="1600" dirty="0" smtClean="0">
              <a:latin typeface="+mj-lt"/>
            </a:endParaRPr>
          </a:p>
          <a:p>
            <a:r>
              <a:rPr lang="en-GB" sz="1600" dirty="0" smtClean="0">
                <a:latin typeface="+mj-lt"/>
              </a:rPr>
              <a:t>barrier </a:t>
            </a:r>
            <a:r>
              <a:rPr lang="en-GB" sz="1600" dirty="0">
                <a:latin typeface="+mj-lt"/>
              </a:rPr>
              <a:t>of upfront costs </a:t>
            </a:r>
            <a:r>
              <a:rPr lang="en-GB" sz="1600" dirty="0" smtClean="0">
                <a:latin typeface="+mj-lt"/>
              </a:rPr>
              <a:t>to </a:t>
            </a:r>
            <a:r>
              <a:rPr lang="en-GB" sz="1600" dirty="0">
                <a:latin typeface="+mj-lt"/>
              </a:rPr>
              <a:t>electricity access. Demand promotion is key in enabling users to increase productive use of </a:t>
            </a:r>
            <a:endParaRPr lang="en-GB" sz="1600" dirty="0" smtClean="0">
              <a:latin typeface="+mj-lt"/>
            </a:endParaRPr>
          </a:p>
          <a:p>
            <a:r>
              <a:rPr lang="en-GB" sz="1600" dirty="0" smtClean="0">
                <a:latin typeface="+mj-lt"/>
              </a:rPr>
              <a:t>electricity </a:t>
            </a:r>
            <a:r>
              <a:rPr lang="en-GB" sz="1600" dirty="0">
                <a:latin typeface="+mj-lt"/>
              </a:rPr>
              <a:t>and allowing </a:t>
            </a:r>
            <a:r>
              <a:rPr lang="en-GB" sz="1600" dirty="0" smtClean="0">
                <a:latin typeface="+mj-lt"/>
              </a:rPr>
              <a:t>providers </a:t>
            </a:r>
            <a:r>
              <a:rPr lang="en-GB" sz="1600" dirty="0">
                <a:latin typeface="+mj-lt"/>
              </a:rPr>
              <a:t>to reduce per kWh charges and thus making it more affordable to users. User finance </a:t>
            </a:r>
            <a:endParaRPr lang="en-GB" sz="1600" dirty="0" smtClean="0">
              <a:latin typeface="+mj-lt"/>
            </a:endParaRPr>
          </a:p>
          <a:p>
            <a:r>
              <a:rPr lang="en-GB" sz="1600" dirty="0" smtClean="0">
                <a:latin typeface="+mj-lt"/>
              </a:rPr>
              <a:t>may </a:t>
            </a:r>
            <a:r>
              <a:rPr lang="en-GB" sz="1600" dirty="0">
                <a:latin typeface="+mj-lt"/>
              </a:rPr>
              <a:t>itself be an element </a:t>
            </a:r>
            <a:r>
              <a:rPr lang="en-GB" sz="1600" dirty="0" smtClean="0">
                <a:latin typeface="+mj-lt"/>
              </a:rPr>
              <a:t>in </a:t>
            </a:r>
            <a:r>
              <a:rPr lang="en-GB" sz="1600" dirty="0">
                <a:latin typeface="+mj-lt"/>
              </a:rPr>
              <a:t>demand promotion programmes, enabling users to access the finance to buy equipment </a:t>
            </a:r>
            <a:endParaRPr lang="en-GB" sz="1600" dirty="0" smtClean="0">
              <a:latin typeface="+mj-lt"/>
            </a:endParaRPr>
          </a:p>
          <a:p>
            <a:r>
              <a:rPr lang="en-GB" sz="1600" dirty="0" smtClean="0">
                <a:latin typeface="+mj-lt"/>
              </a:rPr>
              <a:t>and </a:t>
            </a:r>
            <a:r>
              <a:rPr lang="en-GB" sz="1600" dirty="0">
                <a:latin typeface="+mj-lt"/>
              </a:rPr>
              <a:t>develop businesses </a:t>
            </a:r>
            <a:r>
              <a:rPr lang="en-GB" sz="1600" dirty="0" smtClean="0">
                <a:latin typeface="+mj-lt"/>
              </a:rPr>
              <a:t>based </a:t>
            </a:r>
            <a:r>
              <a:rPr lang="en-GB" sz="1600" dirty="0">
                <a:latin typeface="+mj-lt"/>
              </a:rPr>
              <a:t>on electricity use.   </a:t>
            </a:r>
          </a:p>
          <a:p>
            <a:r>
              <a:rPr lang="en-GB" sz="1600" dirty="0" smtClean="0"/>
              <a:t> </a:t>
            </a:r>
            <a:r>
              <a:rPr lang="en-GB" sz="1600" dirty="0"/>
              <a:t/>
            </a:r>
            <a:br>
              <a:rPr lang="en-GB" sz="1600" dirty="0"/>
            </a:br>
            <a:endParaRPr lang="en-GB" sz="1600" dirty="0">
              <a:latin typeface="+mj-lt"/>
              <a:ea typeface="+mj-ea"/>
              <a:cs typeface="+mj-cs"/>
            </a:endParaRPr>
          </a:p>
          <a:p>
            <a:endParaRPr lang="en-GB" sz="1600" dirty="0"/>
          </a:p>
          <a:p>
            <a:endParaRPr lang="en-GB" sz="1600" dirty="0">
              <a:latin typeface="+mj-lt"/>
              <a:ea typeface="+mj-ea"/>
              <a:cs typeface="+mj-cs"/>
            </a:endParaRPr>
          </a:p>
        </p:txBody>
      </p:sp>
      <p:sp>
        <p:nvSpPr>
          <p:cNvPr id="3" name="TextBox 2">
            <a:hlinkClick r:id="rId2" action="ppaction://hlinksldjump"/>
          </p:cNvPr>
          <p:cNvSpPr txBox="1"/>
          <p:nvPr/>
        </p:nvSpPr>
        <p:spPr>
          <a:xfrm>
            <a:off x="10788316"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5" y="5364491"/>
            <a:ext cx="1414075"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68295349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1885" y="120670"/>
            <a:ext cx="11752119" cy="5693866"/>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User </a:t>
            </a:r>
            <a:r>
              <a:rPr lang="en-GB" sz="4000" b="1" dirty="0">
                <a:solidFill>
                  <a:schemeClr val="accent1">
                    <a:lumMod val="75000"/>
                  </a:schemeClr>
                </a:solidFill>
                <a:latin typeface="+mj-lt"/>
                <a:ea typeface="+mj-ea"/>
                <a:cs typeface="+mj-cs"/>
              </a:rPr>
              <a:t>Finance </a:t>
            </a: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Disadvantages </a:t>
            </a:r>
            <a:r>
              <a:rPr lang="en-GB" sz="1600" dirty="0"/>
              <a:t/>
            </a:r>
            <a:br>
              <a:rPr lang="en-GB" sz="1600" dirty="0"/>
            </a:br>
            <a:r>
              <a:rPr lang="en-GB" sz="1400" i="1" dirty="0">
                <a:solidFill>
                  <a:schemeClr val="accent1">
                    <a:lumMod val="75000"/>
                  </a:schemeClr>
                </a:solidFill>
              </a:rPr>
              <a:t/>
            </a:r>
            <a:br>
              <a:rPr lang="en-GB" sz="1400" i="1" dirty="0">
                <a:solidFill>
                  <a:schemeClr val="accent1">
                    <a:lumMod val="75000"/>
                  </a:schemeClr>
                </a:solidFill>
              </a:rPr>
            </a:br>
            <a:r>
              <a:rPr lang="en-GB" sz="1600" dirty="0">
                <a:latin typeface="+mj-lt"/>
              </a:rPr>
              <a:t>Charges paid by users provide the ultimate source of funding for electricity access. Only if users are able to pay for electricity access, at least in the medium to long-term will it be economically sustainable and cease to be a burden on public and donor funds.    </a:t>
            </a:r>
          </a:p>
          <a:p>
            <a:endParaRPr lang="en-GB" sz="1600" dirty="0" smtClean="0">
              <a:latin typeface="+mj-lt"/>
            </a:endParaRPr>
          </a:p>
          <a:p>
            <a:r>
              <a:rPr lang="en-GB" sz="1600" dirty="0" smtClean="0">
                <a:latin typeface="+mj-lt"/>
              </a:rPr>
              <a:t>Providing </a:t>
            </a:r>
            <a:r>
              <a:rPr lang="en-GB" sz="1600" dirty="0">
                <a:latin typeface="+mj-lt"/>
              </a:rPr>
              <a:t>finance to users has the great advantage of addressing affordability at its source –making additional resources available directly to people in remote areas without the risk of loss to intermediaries.  User finance can often be the catalyst required to bring electricity supplies to low-income customers, thereby stimulating demand for increased supply and so helping to develop a sustainable market.</a:t>
            </a:r>
          </a:p>
          <a:p>
            <a:endParaRPr lang="en-GB" sz="1600" dirty="0" smtClean="0">
              <a:latin typeface="+mj-lt"/>
            </a:endParaRPr>
          </a:p>
          <a:p>
            <a:r>
              <a:rPr lang="en-GB" sz="1600" dirty="0" smtClean="0">
                <a:latin typeface="+mj-lt"/>
              </a:rPr>
              <a:t>However</a:t>
            </a:r>
            <a:r>
              <a:rPr lang="en-GB" sz="1600" dirty="0">
                <a:latin typeface="+mj-lt"/>
              </a:rPr>
              <a:t>, electricity access provision is a long term enterprise and if user-finance is made available on conditions which do not meet user’s needs or for only a short period, then the impact may rather be to undermine any nascent local market that may have been developing.  </a:t>
            </a:r>
            <a:r>
              <a:rPr lang="en-GB" sz="1600" dirty="0" smtClean="0">
                <a:latin typeface="+mj-lt"/>
              </a:rPr>
              <a:t>If user finance is provided without a clear exit strategy and then withdrawn, there is a danger of market disruption and potentially collapse, so long term planning of any user finance is required from the outset. Careful </a:t>
            </a:r>
            <a:r>
              <a:rPr lang="en-GB" sz="1600" dirty="0">
                <a:latin typeface="+mj-lt"/>
              </a:rPr>
              <a:t>targeting of user finance is </a:t>
            </a:r>
            <a:r>
              <a:rPr lang="en-GB" sz="1600" dirty="0" smtClean="0">
                <a:latin typeface="+mj-lt"/>
              </a:rPr>
              <a:t>essential </a:t>
            </a:r>
            <a:r>
              <a:rPr lang="en-GB" sz="1600" dirty="0">
                <a:latin typeface="+mj-lt"/>
              </a:rPr>
              <a:t>to ensure a positive </a:t>
            </a:r>
            <a:r>
              <a:rPr lang="en-GB" sz="1600" dirty="0" smtClean="0">
                <a:latin typeface="+mj-lt"/>
              </a:rPr>
              <a:t>impact. User </a:t>
            </a:r>
            <a:r>
              <a:rPr lang="en-GB" sz="1600" dirty="0">
                <a:latin typeface="+mj-lt"/>
              </a:rPr>
              <a:t>finance is a critical element in electricity provision, both as a source of funding and an area of need, but one which is often disregarded.</a:t>
            </a:r>
          </a:p>
          <a:p>
            <a:endParaRPr lang="en-GB" sz="12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Information and Guidance:</a:t>
            </a:r>
            <a:r>
              <a:rPr lang="en-GB" sz="1600" dirty="0" smtClean="0"/>
              <a:t/>
            </a:r>
            <a:br>
              <a:rPr lang="en-GB" sz="1600" dirty="0" smtClean="0"/>
            </a:br>
            <a:r>
              <a:rPr lang="en-GB" sz="1600" i="1" dirty="0" smtClean="0">
                <a:solidFill>
                  <a:schemeClr val="accent1">
                    <a:lumMod val="75000"/>
                  </a:schemeClr>
                </a:solidFill>
                <a:latin typeface="+mj-lt"/>
              </a:rPr>
              <a:t/>
            </a:r>
            <a:br>
              <a:rPr lang="en-GB" sz="1600" i="1" dirty="0" smtClean="0">
                <a:solidFill>
                  <a:schemeClr val="accent1">
                    <a:lumMod val="75000"/>
                  </a:schemeClr>
                </a:solidFill>
                <a:latin typeface="+mj-lt"/>
              </a:rPr>
            </a:br>
            <a:r>
              <a:rPr lang="en-GB" sz="1600" i="1" dirty="0" smtClean="0">
                <a:solidFill>
                  <a:schemeClr val="accent1">
                    <a:lumMod val="75000"/>
                  </a:schemeClr>
                </a:solidFill>
                <a:latin typeface="+mj-lt"/>
              </a:rPr>
              <a:t>- </a:t>
            </a:r>
            <a:r>
              <a:rPr lang="en-GB" sz="1600" dirty="0" smtClean="0">
                <a:latin typeface="+mj-lt"/>
              </a:rPr>
              <a:t>ARE</a:t>
            </a:r>
            <a:r>
              <a:rPr lang="en-GB" sz="1600" dirty="0">
                <a:latin typeface="+mj-lt"/>
              </a:rPr>
              <a:t>, Access to </a:t>
            </a:r>
            <a:r>
              <a:rPr lang="en-GB" sz="1600" dirty="0" smtClean="0">
                <a:latin typeface="+mj-lt"/>
              </a:rPr>
              <a:t>financing </a:t>
            </a:r>
            <a:r>
              <a:rPr lang="en-GB" sz="1600" u="sng" dirty="0" smtClean="0">
                <a:latin typeface="+mj-lt"/>
                <a:hlinkClick r:id="rId2"/>
              </a:rPr>
              <a:t>https</a:t>
            </a:r>
            <a:r>
              <a:rPr lang="en-GB" sz="1600" u="sng" dirty="0">
                <a:latin typeface="+mj-lt"/>
                <a:hlinkClick r:id="rId2"/>
              </a:rPr>
              <a:t>://</a:t>
            </a:r>
            <a:r>
              <a:rPr lang="en-GB" sz="1600" u="sng" dirty="0" smtClean="0">
                <a:latin typeface="+mj-lt"/>
                <a:hlinkClick r:id="rId2"/>
              </a:rPr>
              <a:t>ruralelec.org/access-financing</a:t>
            </a:r>
            <a:endParaRPr lang="en-GB" sz="1600" u="sng" dirty="0" smtClean="0">
              <a:latin typeface="+mj-lt"/>
            </a:endParaRPr>
          </a:p>
          <a:p>
            <a:r>
              <a:rPr lang="en-GB" sz="1600" dirty="0" smtClean="0">
                <a:latin typeface="+mj-lt"/>
              </a:rPr>
              <a:t>- </a:t>
            </a:r>
            <a:r>
              <a:rPr lang="en-GB" sz="1600" dirty="0" err="1" smtClean="0">
                <a:latin typeface="+mj-lt"/>
              </a:rPr>
              <a:t>AfDB</a:t>
            </a:r>
            <a:r>
              <a:rPr lang="en-GB" sz="1600" dirty="0" smtClean="0">
                <a:latin typeface="+mj-lt"/>
              </a:rPr>
              <a:t>, Market </a:t>
            </a:r>
            <a:r>
              <a:rPr lang="en-GB" sz="1600" dirty="0">
                <a:latin typeface="+mj-lt"/>
              </a:rPr>
              <a:t>study on available financial instruments in support of </a:t>
            </a:r>
            <a:r>
              <a:rPr lang="en-GB" sz="1600" smtClean="0">
                <a:latin typeface="+mj-lt"/>
              </a:rPr>
              <a:t>GMGs </a:t>
            </a:r>
            <a:br>
              <a:rPr lang="en-GB" sz="1600" smtClean="0">
                <a:latin typeface="+mj-lt"/>
              </a:rPr>
            </a:br>
            <a:r>
              <a:rPr lang="en-GB" sz="1600" smtClean="0">
                <a:latin typeface="+mj-lt"/>
                <a:hlinkClick r:id="rId3"/>
              </a:rPr>
              <a:t>http://greenmini-grid.se4all-africa.org/file/160/download</a:t>
            </a:r>
            <a:endParaRPr lang="en-GB" sz="1600" dirty="0" smtClean="0">
              <a:latin typeface="+mj-lt"/>
            </a:endParaRPr>
          </a:p>
        </p:txBody>
      </p:sp>
      <p:sp>
        <p:nvSpPr>
          <p:cNvPr id="6" name="TextBox 5">
            <a:hlinkClick r:id="rId4" action="ppaction://hlinksldjump"/>
          </p:cNvPr>
          <p:cNvSpPr txBox="1"/>
          <p:nvPr/>
        </p:nvSpPr>
        <p:spPr>
          <a:xfrm>
            <a:off x="10806009" y="572551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7" name="TextBox 6">
            <a:hlinkClick r:id="rId4" action="ppaction://hlinksldjump"/>
          </p:cNvPr>
          <p:cNvSpPr txBox="1"/>
          <p:nvPr/>
        </p:nvSpPr>
        <p:spPr>
          <a:xfrm>
            <a:off x="10806009" y="535618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6"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7" action="ppaction://hlinksldjump"/>
              </a:rPr>
              <a:t>PREVIOUS</a:t>
            </a:r>
            <a:endParaRPr lang="en-GB" dirty="0"/>
          </a:p>
        </p:txBody>
      </p:sp>
    </p:spTree>
    <p:extLst>
      <p:ext uri="{BB962C8B-B14F-4D97-AF65-F5344CB8AC3E}">
        <p14:creationId xmlns:p14="http://schemas.microsoft.com/office/powerpoint/2010/main" val="86330592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trommast_05.jpg"/>
          <p:cNvPicPr>
            <a:picLocks noChangeAspect="1"/>
          </p:cNvPicPr>
          <p:nvPr/>
        </p:nvPicPr>
        <p:blipFill>
          <a:blip r:embed="rId2" cstate="screen"/>
          <a:srcRect/>
          <a:stretch>
            <a:fillRect/>
          </a:stretch>
        </p:blipFill>
        <p:spPr>
          <a:xfrm flipH="1">
            <a:off x="9489831" y="1629918"/>
            <a:ext cx="2508328" cy="3598164"/>
          </a:xfrm>
          <a:prstGeom prst="rect">
            <a:avLst/>
          </a:prstGeom>
        </p:spPr>
      </p:pic>
      <p:sp>
        <p:nvSpPr>
          <p:cNvPr id="3" name="TextBox 2">
            <a:hlinkClick r:id="rId3" action="ppaction://hlinksldjump"/>
          </p:cNvPr>
          <p:cNvSpPr txBox="1"/>
          <p:nvPr/>
        </p:nvSpPr>
        <p:spPr>
          <a:xfrm>
            <a:off x="10788317" y="6124421"/>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5" name="Rectangle 4"/>
          <p:cNvSpPr/>
          <p:nvPr/>
        </p:nvSpPr>
        <p:spPr>
          <a:xfrm>
            <a:off x="199667" y="124355"/>
            <a:ext cx="11752119" cy="86177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User </a:t>
            </a:r>
            <a:r>
              <a:rPr lang="en-GB" sz="4000" b="1" dirty="0">
                <a:solidFill>
                  <a:schemeClr val="accent1">
                    <a:lumMod val="75000"/>
                  </a:schemeClr>
                </a:solidFill>
                <a:latin typeface="+mj-lt"/>
                <a:ea typeface="+mj-ea"/>
                <a:cs typeface="+mj-cs"/>
              </a:rPr>
              <a:t>Finance </a:t>
            </a:r>
          </a:p>
          <a:p>
            <a:endParaRPr lang="en-GB" sz="1000" b="1" dirty="0">
              <a:solidFill>
                <a:schemeClr val="accent1">
                  <a:lumMod val="75000"/>
                </a:schemeClr>
              </a:solidFill>
              <a:latin typeface="+mj-lt"/>
            </a:endParaRPr>
          </a:p>
        </p:txBody>
      </p:sp>
      <p:sp>
        <p:nvSpPr>
          <p:cNvPr id="6" name="Rectangle 5"/>
          <p:cNvSpPr/>
          <p:nvPr/>
        </p:nvSpPr>
        <p:spPr>
          <a:xfrm>
            <a:off x="459414" y="1034534"/>
            <a:ext cx="1088952" cy="369332"/>
          </a:xfrm>
          <a:prstGeom prst="rect">
            <a:avLst/>
          </a:prstGeom>
        </p:spPr>
        <p:txBody>
          <a:bodyPr wrap="none">
            <a:spAutoFit/>
          </a:bodyPr>
          <a:lstStyle/>
          <a:p>
            <a:r>
              <a:rPr lang="en-GB" b="1" i="1" dirty="0" smtClean="0">
                <a:solidFill>
                  <a:schemeClr val="accent1">
                    <a:lumMod val="75000"/>
                  </a:schemeClr>
                </a:solidFill>
              </a:rPr>
              <a:t>Examples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1492325485"/>
              </p:ext>
            </p:extLst>
          </p:nvPr>
        </p:nvGraphicFramePr>
        <p:xfrm>
          <a:off x="3113314" y="1143002"/>
          <a:ext cx="6368143" cy="5033965"/>
        </p:xfrm>
        <a:graphic>
          <a:graphicData uri="http://schemas.openxmlformats.org/drawingml/2006/table">
            <a:tbl>
              <a:tblPr/>
              <a:tblGrid>
                <a:gridCol w="4435872">
                  <a:extLst>
                    <a:ext uri="{9D8B030D-6E8A-4147-A177-3AD203B41FA5}">
                      <a16:colId xmlns:a16="http://schemas.microsoft.com/office/drawing/2014/main" val="20000"/>
                    </a:ext>
                  </a:extLst>
                </a:gridCol>
                <a:gridCol w="1932271">
                  <a:extLst>
                    <a:ext uri="{9D8B030D-6E8A-4147-A177-3AD203B41FA5}">
                      <a16:colId xmlns:a16="http://schemas.microsoft.com/office/drawing/2014/main" val="20001"/>
                    </a:ext>
                  </a:extLst>
                </a:gridCol>
              </a:tblGrid>
              <a:tr h="1057555">
                <a:tc>
                  <a:txBody>
                    <a:bodyPr/>
                    <a:lstStyle/>
                    <a:p>
                      <a:pPr algn="l" fontAlgn="b"/>
                      <a:r>
                        <a:rPr lang="en-GB" sz="1600" b="0" i="0" u="none" strike="noStrike" dirty="0">
                          <a:solidFill>
                            <a:srgbClr val="000000"/>
                          </a:solidFill>
                          <a:effectLst/>
                          <a:latin typeface="Calibri"/>
                        </a:rPr>
                        <a:t>National Electrification Approach</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600" b="0" i="0" u="none" strike="noStrike" dirty="0">
                          <a:solidFill>
                            <a:schemeClr val="bg1"/>
                          </a:solidFill>
                          <a:effectLst/>
                          <a:latin typeface="Calibri"/>
                        </a:rPr>
                        <a:t>User Finance</a:t>
                      </a:r>
                    </a:p>
                  </a:txBody>
                  <a:tcPr marL="9141" marR="9141" marT="914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extLst>
                  <a:ext uri="{0D108BD9-81ED-4DB2-BD59-A6C34878D82A}">
                    <a16:rowId xmlns:a16="http://schemas.microsoft.com/office/drawing/2014/main" val="10000"/>
                  </a:ext>
                </a:extLst>
              </a:tr>
              <a:tr h="264389">
                <a:tc>
                  <a:txBody>
                    <a:bodyPr/>
                    <a:lstStyle/>
                    <a:p>
                      <a:pPr algn="l" fontAlgn="b"/>
                      <a:r>
                        <a:rPr lang="en-GB" sz="1600" b="0" i="0" u="none" strike="noStrike" dirty="0">
                          <a:solidFill>
                            <a:srgbClr val="000000"/>
                          </a:solidFill>
                          <a:effectLst/>
                          <a:latin typeface="Calibri"/>
                        </a:rPr>
                        <a:t>Bangladesh, IDCOL Solar Home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5" action="ppaction://hlinksldjump"/>
                        </a:rPr>
                        <a:t>Go To Example</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extLst>
                  <a:ext uri="{0D108BD9-81ED-4DB2-BD59-A6C34878D82A}">
                    <a16:rowId xmlns:a16="http://schemas.microsoft.com/office/drawing/2014/main" val="10001"/>
                  </a:ext>
                </a:extLst>
              </a:tr>
              <a:tr h="264389">
                <a:tc>
                  <a:txBody>
                    <a:bodyPr/>
                    <a:lstStyle/>
                    <a:p>
                      <a:pPr algn="l" fontAlgn="b"/>
                      <a:r>
                        <a:rPr lang="en-GB" sz="1600" b="0" i="0" u="none" strike="noStrike" dirty="0">
                          <a:solidFill>
                            <a:srgbClr val="000000"/>
                          </a:solidFill>
                          <a:effectLst/>
                          <a:latin typeface="Calibri"/>
                        </a:rPr>
                        <a:t>Brazil, Luz para </a:t>
                      </a:r>
                      <a:r>
                        <a:rPr lang="en-GB" sz="1600" b="0" i="0" u="none" strike="noStrike" dirty="0" err="1">
                          <a:solidFill>
                            <a:srgbClr val="000000"/>
                          </a:solidFill>
                          <a:effectLst/>
                          <a:latin typeface="Calibri"/>
                        </a:rPr>
                        <a:t>Todos</a:t>
                      </a:r>
                      <a:r>
                        <a:rPr lang="en-GB" sz="1600" b="0" i="0" u="none" strike="noStrike" dirty="0">
                          <a:solidFill>
                            <a:srgbClr val="000000"/>
                          </a:solidFill>
                          <a:effectLst/>
                          <a:latin typeface="Calibri"/>
                        </a:rPr>
                        <a:t> (Light for All)</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6"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extLst>
                  <a:ext uri="{0D108BD9-81ED-4DB2-BD59-A6C34878D82A}">
                    <a16:rowId xmlns:a16="http://schemas.microsoft.com/office/drawing/2014/main" val="10002"/>
                  </a:ext>
                </a:extLst>
              </a:tr>
              <a:tr h="264389">
                <a:tc>
                  <a:txBody>
                    <a:bodyPr/>
                    <a:lstStyle/>
                    <a:p>
                      <a:pPr algn="l" fontAlgn="b"/>
                      <a:r>
                        <a:rPr lang="en-GB" sz="1600" b="0" i="0" u="none" strike="noStrike" dirty="0">
                          <a:solidFill>
                            <a:srgbClr val="000000"/>
                          </a:solidFill>
                          <a:effectLst/>
                          <a:latin typeface="Calibri"/>
                        </a:rPr>
                        <a:t>Cambodia “Light Touch” Regulation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4389">
                <a:tc>
                  <a:txBody>
                    <a:bodyPr/>
                    <a:lstStyle/>
                    <a:p>
                      <a:pPr algn="l" fontAlgn="b"/>
                      <a:r>
                        <a:rPr lang="en-GB" sz="1600" b="0" i="0" u="none" strike="noStrike" dirty="0">
                          <a:solidFill>
                            <a:srgbClr val="000000"/>
                          </a:solidFill>
                          <a:effectLst/>
                          <a:latin typeface="Calibri"/>
                        </a:rPr>
                        <a:t>Costa Rica, Distribution Cooperatives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7"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extLst>
                  <a:ext uri="{0D108BD9-81ED-4DB2-BD59-A6C34878D82A}">
                    <a16:rowId xmlns:a16="http://schemas.microsoft.com/office/drawing/2014/main" val="10004"/>
                  </a:ext>
                </a:extLst>
              </a:tr>
              <a:tr h="264389">
                <a:tc>
                  <a:txBody>
                    <a:bodyPr/>
                    <a:lstStyle/>
                    <a:p>
                      <a:pPr algn="l" fontAlgn="b"/>
                      <a:r>
                        <a:rPr lang="en-GB" sz="1600" b="0" i="0" u="none" strike="noStrike" dirty="0">
                          <a:solidFill>
                            <a:srgbClr val="000000"/>
                          </a:solidFill>
                          <a:effectLst/>
                          <a:latin typeface="Calibri"/>
                        </a:rPr>
                        <a:t>Ethiopia, Solar Market Development</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8"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extLst>
                  <a:ext uri="{0D108BD9-81ED-4DB2-BD59-A6C34878D82A}">
                    <a16:rowId xmlns:a16="http://schemas.microsoft.com/office/drawing/2014/main" val="10005"/>
                  </a:ext>
                </a:extLst>
              </a:tr>
              <a:tr h="264389">
                <a:tc>
                  <a:txBody>
                    <a:bodyPr/>
                    <a:lstStyle/>
                    <a:p>
                      <a:pPr algn="l" fontAlgn="b"/>
                      <a:r>
                        <a:rPr lang="en-GB" sz="1600" b="0" i="0" u="none" strike="noStrike" dirty="0">
                          <a:solidFill>
                            <a:srgbClr val="000000"/>
                          </a:solidFill>
                          <a:effectLst/>
                          <a:latin typeface="Calibri"/>
                        </a:rPr>
                        <a:t>Kenya, Off-Grid for Vision 2030</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9"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extLst>
                  <a:ext uri="{0D108BD9-81ED-4DB2-BD59-A6C34878D82A}">
                    <a16:rowId xmlns:a16="http://schemas.microsoft.com/office/drawing/2014/main" val="10006"/>
                  </a:ext>
                </a:extLst>
              </a:tr>
              <a:tr h="264389">
                <a:tc>
                  <a:txBody>
                    <a:bodyPr/>
                    <a:lstStyle/>
                    <a:p>
                      <a:pPr algn="l" fontAlgn="b"/>
                      <a:r>
                        <a:rPr lang="en-GB" sz="1600" b="0" i="0" u="none" strike="noStrike" dirty="0" err="1">
                          <a:solidFill>
                            <a:srgbClr val="000000"/>
                          </a:solidFill>
                          <a:effectLst/>
                          <a:latin typeface="Calibri"/>
                        </a:rPr>
                        <a:t>Mali</a:t>
                      </a:r>
                      <a:r>
                        <a:rPr lang="en-GB" sz="1600" b="0" i="0" u="none" strike="noStrike" dirty="0">
                          <a:solidFill>
                            <a:srgbClr val="000000"/>
                          </a:solidFill>
                          <a:effectLst/>
                          <a:latin typeface="Calibri"/>
                        </a:rPr>
                        <a:t>, Rural Electrification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64389">
                <a:tc>
                  <a:txBody>
                    <a:bodyPr/>
                    <a:lstStyle/>
                    <a:p>
                      <a:pPr algn="l" fontAlgn="b"/>
                      <a:r>
                        <a:rPr lang="en-GB" sz="1600" b="0" i="0" u="none" strike="noStrike" dirty="0">
                          <a:solidFill>
                            <a:srgbClr val="000000"/>
                          </a:solidFill>
                          <a:effectLst/>
                          <a:latin typeface="Calibri"/>
                        </a:rPr>
                        <a:t>Nepal, Rural Energy Development Programme</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64389">
                <a:tc>
                  <a:txBody>
                    <a:bodyPr/>
                    <a:lstStyle/>
                    <a:p>
                      <a:pPr algn="l" fontAlgn="b"/>
                      <a:r>
                        <a:rPr lang="en-GB" sz="1600" b="0" i="0" u="none" strike="noStrike" dirty="0">
                          <a:solidFill>
                            <a:srgbClr val="000000"/>
                          </a:solidFill>
                          <a:effectLst/>
                          <a:latin typeface="Calibri"/>
                        </a:rPr>
                        <a:t>Peru, Concession Model for Standalone Systems</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0" action="ppaction://hlinksldjump"/>
                        </a:rPr>
                        <a:t>Go To Example</a:t>
                      </a:r>
                      <a:r>
                        <a:rPr lang="en-GB" sz="1600" b="0" i="0" u="none" strike="noStrike" dirty="0" smtClean="0">
                          <a:solidFill>
                            <a:srgbClr val="000000"/>
                          </a:solidFill>
                          <a:effectLst/>
                          <a:latin typeface="+mn-lt"/>
                        </a:rPr>
                        <a:t>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extLst>
                  <a:ext uri="{0D108BD9-81ED-4DB2-BD59-A6C34878D82A}">
                    <a16:rowId xmlns:a16="http://schemas.microsoft.com/office/drawing/2014/main" val="10009"/>
                  </a:ext>
                </a:extLst>
              </a:tr>
              <a:tr h="264389">
                <a:tc>
                  <a:txBody>
                    <a:bodyPr/>
                    <a:lstStyle/>
                    <a:p>
                      <a:pPr algn="l" fontAlgn="b"/>
                      <a:r>
                        <a:rPr lang="en-GB" sz="1600" b="0" i="0" u="none" strike="noStrike" dirty="0">
                          <a:solidFill>
                            <a:srgbClr val="000000"/>
                          </a:solidFill>
                          <a:effectLst/>
                          <a:latin typeface="Calibri"/>
                        </a:rPr>
                        <a:t>Philippines, Islanded Distribution by Cooperatives</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64389">
                <a:tc>
                  <a:txBody>
                    <a:bodyPr/>
                    <a:lstStyle/>
                    <a:p>
                      <a:pPr algn="l" fontAlgn="b"/>
                      <a:r>
                        <a:rPr lang="en-GB" sz="1600" b="0" i="0" u="none" strike="noStrike" dirty="0">
                          <a:solidFill>
                            <a:srgbClr val="000000"/>
                          </a:solidFill>
                          <a:effectLst/>
                          <a:latin typeface="Calibri"/>
                        </a:rPr>
                        <a:t>Rwanda, Sector-Wide Approach to Planning</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64389">
                <a:tc>
                  <a:txBody>
                    <a:bodyPr/>
                    <a:lstStyle/>
                    <a:p>
                      <a:pPr algn="l" fontAlgn="b"/>
                      <a:r>
                        <a:rPr lang="en-GB" sz="1600" b="0" i="0" u="none" strike="noStrike" dirty="0">
                          <a:solidFill>
                            <a:srgbClr val="000000"/>
                          </a:solidFill>
                          <a:effectLst/>
                          <a:latin typeface="Calibri"/>
                        </a:rPr>
                        <a:t>South Africa, Integrated National Electrification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64389">
                <a:tc>
                  <a:txBody>
                    <a:bodyPr/>
                    <a:lstStyle/>
                    <a:p>
                      <a:pPr algn="l" fontAlgn="b"/>
                      <a:r>
                        <a:rPr lang="en-GB" sz="1600" b="0" i="0" u="none" strike="noStrike" dirty="0">
                          <a:solidFill>
                            <a:srgbClr val="000000"/>
                          </a:solidFill>
                          <a:effectLst/>
                          <a:latin typeface="Calibri"/>
                        </a:rPr>
                        <a:t>Tanzania, </a:t>
                      </a:r>
                      <a:r>
                        <a:rPr lang="en-GB" sz="1600" b="0" i="0" u="none" strike="noStrike" dirty="0" smtClean="0">
                          <a:solidFill>
                            <a:srgbClr val="000000"/>
                          </a:solidFill>
                          <a:effectLst/>
                          <a:latin typeface="Calibri"/>
                        </a:rPr>
                        <a:t>mini-grids </a:t>
                      </a:r>
                      <a:r>
                        <a:rPr lang="en-GB" sz="1600" b="0" i="0" u="none" strike="noStrike" dirty="0">
                          <a:solidFill>
                            <a:srgbClr val="000000"/>
                          </a:solidFill>
                          <a:effectLst/>
                          <a:latin typeface="Calibri"/>
                        </a:rPr>
                        <a:t>Regulatory Framework</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Calibri"/>
                        </a:rPr>
                        <a:t> </a:t>
                      </a:r>
                      <a:r>
                        <a:rPr lang="en-GB" sz="1600" b="0" i="0" u="none" strike="noStrike" dirty="0" smtClean="0">
                          <a:solidFill>
                            <a:srgbClr val="000000"/>
                          </a:solidFill>
                          <a:effectLst/>
                          <a:latin typeface="+mn-lt"/>
                          <a:hlinkClick r:id="rId11" action="ppaction://hlinksldjump"/>
                        </a:rPr>
                        <a:t>Go To Example </a:t>
                      </a:r>
                      <a:endParaRPr lang="en-GB" sz="1600" b="0" i="0" u="none" strike="noStrike" dirty="0">
                        <a:solidFill>
                          <a:srgbClr val="000000"/>
                        </a:solidFill>
                        <a:effectLst/>
                        <a:latin typeface="Calibri"/>
                      </a:endParaRPr>
                    </a:p>
                  </a:txBody>
                  <a:tcPr marL="9141" marR="9141" marT="91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99FF"/>
                    </a:solidFill>
                  </a:tcPr>
                </a:tc>
                <a:extLst>
                  <a:ext uri="{0D108BD9-81ED-4DB2-BD59-A6C34878D82A}">
                    <a16:rowId xmlns:a16="http://schemas.microsoft.com/office/drawing/2014/main" val="10013"/>
                  </a:ext>
                </a:extLst>
              </a:tr>
              <a:tr h="264389">
                <a:tc>
                  <a:txBody>
                    <a:bodyPr/>
                    <a:lstStyle/>
                    <a:p>
                      <a:pPr algn="l" fontAlgn="b"/>
                      <a:r>
                        <a:rPr lang="en-GB" sz="1600" b="0" i="0" u="none" strike="noStrike" dirty="0">
                          <a:solidFill>
                            <a:srgbClr val="000000"/>
                          </a:solidFill>
                          <a:effectLst/>
                          <a:latin typeface="Calibri"/>
                        </a:rPr>
                        <a:t>Tunisia, Low Cost Distribution Technology</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74964">
                <a:tc>
                  <a:txBody>
                    <a:bodyPr/>
                    <a:lstStyle/>
                    <a:p>
                      <a:pPr algn="l" fontAlgn="b"/>
                      <a:r>
                        <a:rPr lang="en-GB" sz="1600" b="0" i="0" u="none" strike="noStrike" dirty="0">
                          <a:solidFill>
                            <a:srgbClr val="000000"/>
                          </a:solidFill>
                          <a:effectLst/>
                          <a:latin typeface="Calibri"/>
                        </a:rPr>
                        <a:t>Vietnam, Rapid Grid Expansion</a:t>
                      </a:r>
                    </a:p>
                  </a:txBody>
                  <a:tcPr marL="9141" marR="9141" marT="914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600" b="0" i="0" u="none" strike="noStrike" dirty="0">
                          <a:solidFill>
                            <a:srgbClr val="000000"/>
                          </a:solidFill>
                          <a:effectLst/>
                          <a:latin typeface="Calibri"/>
                        </a:rPr>
                        <a:t> </a:t>
                      </a:r>
                    </a:p>
                  </a:txBody>
                  <a:tcPr marL="9141" marR="9141" marT="914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bl>
          </a:graphicData>
        </a:graphic>
      </p:graphicFrame>
      <p:sp>
        <p:nvSpPr>
          <p:cNvPr id="7" name="TextBox 6"/>
          <p:cNvSpPr txBox="1"/>
          <p:nvPr/>
        </p:nvSpPr>
        <p:spPr>
          <a:xfrm>
            <a:off x="10788317" y="6493753"/>
            <a:ext cx="1403684"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12" action="ppaction://hlinksldjump"/>
              </a:rPr>
              <a:t>PREVIOUS</a:t>
            </a:r>
            <a:endParaRPr lang="en-GB" dirty="0"/>
          </a:p>
        </p:txBody>
      </p:sp>
    </p:spTree>
    <p:extLst>
      <p:ext uri="{BB962C8B-B14F-4D97-AF65-F5344CB8AC3E}">
        <p14:creationId xmlns:p14="http://schemas.microsoft.com/office/powerpoint/2010/main" val="427105664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200" y="268423"/>
            <a:ext cx="11776860" cy="6694714"/>
          </a:xfrm>
        </p:spPr>
        <p:txBody>
          <a:bodyPr anchor="t">
            <a:normAutofit fontScale="90000"/>
          </a:bodyPr>
          <a:lstStyle/>
          <a:p>
            <a:pPr>
              <a:lnSpc>
                <a:spcPct val="80000"/>
              </a:lnSpc>
              <a:spcBef>
                <a:spcPts val="600"/>
              </a:spcBef>
              <a:spcAft>
                <a:spcPts val="600"/>
              </a:spcAft>
            </a:pPr>
            <a:r>
              <a:rPr lang="en-GB" sz="4000" b="1" dirty="0" smtClean="0">
                <a:solidFill>
                  <a:schemeClr val="accent1">
                    <a:lumMod val="75000"/>
                  </a:schemeClr>
                </a:solidFill>
              </a:rPr>
              <a:t>Grants and Subsidies</a:t>
            </a:r>
            <a:r>
              <a:rPr lang="en-GB" sz="1100" dirty="0" smtClean="0"/>
              <a:t/>
            </a:r>
            <a:br>
              <a:rPr lang="en-GB" sz="1100" dirty="0" smtClean="0"/>
            </a:br>
            <a:r>
              <a:rPr lang="en-GB" sz="1100" dirty="0" smtClean="0"/>
              <a:t> </a:t>
            </a:r>
            <a:r>
              <a:rPr lang="en-GB" sz="1800" dirty="0" smtClean="0"/>
              <a:t/>
            </a:r>
            <a:br>
              <a:rPr lang="en-GB" sz="1800" dirty="0" smtClean="0"/>
            </a:br>
            <a:r>
              <a:rPr lang="en-GB" sz="1800" b="1" i="1" dirty="0" smtClean="0">
                <a:solidFill>
                  <a:schemeClr val="accent1">
                    <a:lumMod val="75000"/>
                  </a:schemeClr>
                </a:solidFill>
              </a:rPr>
              <a:t>Definition</a:t>
            </a:r>
            <a:r>
              <a:rPr lang="en-GB" sz="1800" dirty="0" smtClean="0"/>
              <a:t> – </a:t>
            </a:r>
            <a:r>
              <a:rPr lang="en-GB" sz="1800" b="1" i="1" dirty="0">
                <a:solidFill>
                  <a:schemeClr val="accent1">
                    <a:lumMod val="75000"/>
                  </a:schemeClr>
                </a:solidFill>
              </a:rPr>
              <a:t>Fundin</a:t>
            </a:r>
            <a:r>
              <a:rPr lang="en-GB" sz="1800" b="1" i="1" dirty="0" smtClean="0">
                <a:solidFill>
                  <a:schemeClr val="accent1">
                    <a:lumMod val="75000"/>
                  </a:schemeClr>
                </a:solidFill>
              </a:rPr>
              <a:t>g provided without requirement for repayment, interest or return on investment</a:t>
            </a:r>
            <a:r>
              <a:rPr lang="en-GB" sz="1100" b="1" i="1" dirty="0" smtClean="0">
                <a:solidFill>
                  <a:schemeClr val="accent1">
                    <a:lumMod val="75000"/>
                  </a:schemeClr>
                </a:solidFill>
              </a:rPr>
              <a:t/>
            </a:r>
            <a:br>
              <a:rPr lang="en-GB" sz="1100" b="1" i="1" dirty="0" smtClean="0">
                <a:solidFill>
                  <a:schemeClr val="accent1">
                    <a:lumMod val="75000"/>
                  </a:schemeClr>
                </a:solidFill>
              </a:rPr>
            </a:br>
            <a:r>
              <a:rPr lang="en-GB" sz="1100" i="1" dirty="0" smtClean="0">
                <a:solidFill>
                  <a:schemeClr val="accent1">
                    <a:lumMod val="75000"/>
                  </a:schemeClr>
                </a:solidFill>
              </a:rPr>
              <a:t/>
            </a:r>
            <a:br>
              <a:rPr lang="en-GB" sz="1100" i="1" dirty="0" smtClean="0">
                <a:solidFill>
                  <a:schemeClr val="accent1">
                    <a:lumMod val="75000"/>
                  </a:schemeClr>
                </a:solidFill>
              </a:rPr>
            </a:br>
            <a:r>
              <a:rPr lang="en-GB" sz="1800" dirty="0" smtClean="0"/>
              <a:t>Grants and subsidies are generally provided to make electricity more affordable and extend the number of users to which it can be provided. Grants usually refer to up-front payments to off-set capital costs and costs of business development while subsidies refer to ongoing payments to  off-set operational costs.  It is notable that none of the NEA considered in this review have been delivered using purely commercial finance – all have required some grants or subsidies. </a:t>
            </a:r>
            <a:r>
              <a:rPr lang="en-GB" sz="1100" dirty="0" smtClean="0"/>
              <a:t/>
            </a:r>
            <a:br>
              <a:rPr lang="en-GB" sz="1100" dirty="0" smtClean="0"/>
            </a:br>
            <a:r>
              <a:rPr lang="en-GB" sz="1100" dirty="0" smtClean="0"/>
              <a:t/>
            </a:r>
            <a:br>
              <a:rPr lang="en-GB" sz="1100" dirty="0" smtClean="0"/>
            </a:br>
            <a:r>
              <a:rPr lang="en-GB" sz="1800" dirty="0" smtClean="0"/>
              <a:t>Grants are often used to support activities that are viewed by the private sector as uneconomic or high-risk, or which act as a public benefit, the value of which the individual business cannot be confident of capturing, and are therefore unattractive for investment.  Using grants to fund supportive actions (such as awareness raising), to cover the excess costs of entering a market in the early stages of its development or to demonstrate an innovative technology or delivery model, can provide the foundation for development of a sustainable future market. </a:t>
            </a:r>
            <a:r>
              <a:rPr lang="en-GB" sz="1100" dirty="0" smtClean="0"/>
              <a:t/>
            </a:r>
            <a:br>
              <a:rPr lang="en-GB" sz="1100" dirty="0" smtClean="0"/>
            </a:br>
            <a:r>
              <a:rPr lang="en-GB" sz="1100" dirty="0" smtClean="0"/>
              <a:t/>
            </a:r>
            <a:br>
              <a:rPr lang="en-GB" sz="1100" dirty="0" smtClean="0"/>
            </a:br>
            <a:r>
              <a:rPr lang="en-GB" sz="1800" dirty="0" smtClean="0"/>
              <a:t>Grants and subsidies can take many forms, and originate from a range of different sources.  They may be tied (provided under the condition that other specific actions are undertaken) or untied (funds given to the recipient for allocation without any related requirements).  Grant  funding is used in a very wide range of circumstances.  For example, grants can be provided by Government to individual users or suppliers, or by international development banks to national governments for large-scale electrification programmes incorporating support activities, or by NGOs or corporate donors (as part of their corporate social responsibility programmes).  </a:t>
            </a:r>
            <a:r>
              <a:rPr lang="en-GB" sz="1800" dirty="0"/>
              <a:t>While the essence of a grant or subsidy is that it is not repayable, grants and subsidies may be wrapped into other forms of funding. Thus the concessionary element of a concessionary loan may effectively constitute a grant. </a:t>
            </a:r>
            <a:r>
              <a:rPr lang="en-GB" sz="1800" dirty="0" smtClean="0"/>
              <a:t>Criteria </a:t>
            </a:r>
            <a:r>
              <a:rPr lang="en-GB" sz="1800" dirty="0"/>
              <a:t>for awarding grants and subsidies may include cost-benefit analysis, commitment to invest, and social impact.  Experience has shown (e.g. Chile) that the use of subsidies only for initial costs is most effective, with developers expected to  show that they can make a profit from the supply of high-quality electricity. </a:t>
            </a:r>
            <a:r>
              <a:rPr lang="en-GB" sz="1800" dirty="0" smtClean="0"/>
              <a:t>Grants </a:t>
            </a:r>
            <a:r>
              <a:rPr lang="en-GB" sz="1800" dirty="0"/>
              <a:t>are often based on results </a:t>
            </a:r>
            <a:r>
              <a:rPr lang="en-GB" sz="1800" dirty="0" smtClean="0"/>
              <a:t>(</a:t>
            </a:r>
            <a:r>
              <a:rPr lang="en-GB" sz="1800" dirty="0" err="1" smtClean="0"/>
              <a:t>eg</a:t>
            </a:r>
            <a:r>
              <a:rPr lang="en-GB" sz="1800" dirty="0" smtClean="0"/>
              <a:t> new connections) achieved </a:t>
            </a:r>
            <a:r>
              <a:rPr lang="en-GB" sz="1800" dirty="0"/>
              <a:t>and </a:t>
            </a:r>
            <a:r>
              <a:rPr lang="en-GB" sz="1800" dirty="0" smtClean="0"/>
              <a:t>may be awarded </a:t>
            </a:r>
            <a:r>
              <a:rPr lang="en-GB" sz="1800" dirty="0"/>
              <a:t>through a competitive </a:t>
            </a:r>
            <a:r>
              <a:rPr lang="en-GB" sz="1800" dirty="0" smtClean="0"/>
              <a:t>process. </a:t>
            </a:r>
            <a:r>
              <a:rPr lang="en-GB" sz="1800" dirty="0"/>
              <a:t>Both providers and users are usually expected to provide a contribution to costs to ensure their commitment. </a:t>
            </a:r>
            <a:r>
              <a:rPr lang="en-GB" sz="1100" dirty="0" smtClean="0"/>
              <a:t/>
            </a:r>
            <a:br>
              <a:rPr lang="en-GB" sz="1100" dirty="0" smtClean="0"/>
            </a:br>
            <a:r>
              <a:rPr lang="en-GB" sz="1100" dirty="0" smtClean="0"/>
              <a:t/>
            </a:r>
            <a:br>
              <a:rPr lang="en-GB" sz="1100" dirty="0" smtClean="0"/>
            </a:br>
            <a:r>
              <a:rPr lang="en-GB" sz="1800" b="1" i="1" dirty="0" smtClean="0"/>
              <a:t>To users </a:t>
            </a:r>
            <a:r>
              <a:rPr lang="en-GB" sz="1800" dirty="0" smtClean="0"/>
              <a:t>–  Grants </a:t>
            </a:r>
            <a:r>
              <a:rPr lang="en-GB" sz="1800" dirty="0"/>
              <a:t>to </a:t>
            </a:r>
            <a:r>
              <a:rPr lang="en-GB" sz="1800" dirty="0" smtClean="0"/>
              <a:t>individual users </a:t>
            </a:r>
            <a:r>
              <a:rPr lang="en-GB" sz="1800" dirty="0"/>
              <a:t>can help to overcome </a:t>
            </a:r>
            <a:r>
              <a:rPr lang="en-GB" sz="1800" dirty="0" smtClean="0"/>
              <a:t>upfront costs of connection to a grid or mini-grid or of purchase </a:t>
            </a:r>
            <a:br>
              <a:rPr lang="en-GB" sz="1800" dirty="0" smtClean="0"/>
            </a:br>
            <a:r>
              <a:rPr lang="en-GB" sz="1800" dirty="0" smtClean="0"/>
              <a:t>and installation of a standalone system. </a:t>
            </a:r>
            <a:r>
              <a:rPr lang="en-GB" sz="1800" dirty="0"/>
              <a:t>Grants to users </a:t>
            </a:r>
            <a:r>
              <a:rPr lang="en-GB" sz="1800" dirty="0" smtClean="0"/>
              <a:t>can thus make electricity access more affordable and so stimulate </a:t>
            </a:r>
            <a:br>
              <a:rPr lang="en-GB" sz="1800" dirty="0" smtClean="0"/>
            </a:br>
            <a:r>
              <a:rPr lang="en-GB" sz="1800" dirty="0" smtClean="0"/>
              <a:t>the market and by increasing demand may bring down costs of provision. Channelling grants directly to users has the benefit </a:t>
            </a:r>
            <a:br>
              <a:rPr lang="en-GB" sz="1800" dirty="0" smtClean="0"/>
            </a:br>
            <a:r>
              <a:rPr lang="en-GB" sz="1800" dirty="0" smtClean="0"/>
              <a:t>that it leaves choice in the hands of the user and means that grants will be disbursed only to the extent that electricity access </a:t>
            </a:r>
            <a:br>
              <a:rPr lang="en-GB" sz="1800" dirty="0" smtClean="0"/>
            </a:br>
            <a:r>
              <a:rPr lang="en-GB" sz="1800" dirty="0" smtClean="0"/>
              <a:t>is taken up, but are generally more expensive to administer.  Subsidies are usually directed to electricity providers rather than </a:t>
            </a:r>
            <a:br>
              <a:rPr lang="en-GB" sz="1800" dirty="0" smtClean="0"/>
            </a:br>
            <a:r>
              <a:rPr lang="en-GB" sz="1800" dirty="0" smtClean="0"/>
              <a:t>users (though with the purpose of benefiting users). </a:t>
            </a:r>
            <a:endParaRPr lang="en-GB" sz="1800" dirty="0"/>
          </a:p>
        </p:txBody>
      </p:sp>
      <p:sp>
        <p:nvSpPr>
          <p:cNvPr id="3" name="TextBox 2">
            <a:hlinkClick r:id="rId2" action="ppaction://hlinksldjump"/>
          </p:cNvPr>
          <p:cNvSpPr txBox="1"/>
          <p:nvPr/>
        </p:nvSpPr>
        <p:spPr>
          <a:xfrm>
            <a:off x="10788316" y="6116214"/>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88317" y="5746882"/>
            <a:ext cx="141407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788316" y="6488668"/>
            <a:ext cx="1414075"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Tree>
    <p:extLst>
      <p:ext uri="{BB962C8B-B14F-4D97-AF65-F5344CB8AC3E}">
        <p14:creationId xmlns:p14="http://schemas.microsoft.com/office/powerpoint/2010/main" val="264560860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10" y="36619"/>
            <a:ext cx="11859490" cy="6694714"/>
          </a:xfrm>
        </p:spPr>
        <p:txBody>
          <a:bodyPr>
            <a:normAutofit fontScale="90000"/>
          </a:bodyPr>
          <a:lstStyle/>
          <a:p>
            <a:r>
              <a:rPr lang="en-GB" b="1" dirty="0" smtClean="0">
                <a:solidFill>
                  <a:schemeClr val="accent1">
                    <a:lumMod val="75000"/>
                  </a:schemeClr>
                </a:solidFill>
              </a:rPr>
              <a:t>Grants </a:t>
            </a:r>
            <a:r>
              <a:rPr lang="en-GB" b="1" dirty="0">
                <a:solidFill>
                  <a:schemeClr val="accent1">
                    <a:lumMod val="75000"/>
                  </a:schemeClr>
                </a:solidFill>
              </a:rPr>
              <a:t>and </a:t>
            </a:r>
            <a:r>
              <a:rPr lang="en-GB" b="1" dirty="0" smtClean="0">
                <a:solidFill>
                  <a:schemeClr val="accent1">
                    <a:lumMod val="75000"/>
                  </a:schemeClr>
                </a:solidFill>
              </a:rPr>
              <a:t>Subsidies:</a:t>
            </a:r>
            <a:r>
              <a:rPr lang="en-GB" dirty="0" smtClean="0"/>
              <a:t/>
            </a:r>
            <a:br>
              <a:rPr lang="en-GB" dirty="0" smtClean="0"/>
            </a:br>
            <a:r>
              <a:rPr lang="en-GB" sz="1800" dirty="0" smtClean="0"/>
              <a:t> </a:t>
            </a:r>
            <a:br>
              <a:rPr lang="en-GB" sz="1800" dirty="0" smtClean="0"/>
            </a:br>
            <a:r>
              <a:rPr lang="en-GB" sz="1800" b="1" i="1" dirty="0" smtClean="0"/>
              <a:t>To providers </a:t>
            </a:r>
            <a:r>
              <a:rPr lang="en-GB" sz="1800" dirty="0"/>
              <a:t>– </a:t>
            </a:r>
            <a:r>
              <a:rPr lang="en-GB" sz="1800" dirty="0" smtClean="0"/>
              <a:t>Grants may be given to electricity </a:t>
            </a:r>
            <a:r>
              <a:rPr lang="en-GB" sz="1800" dirty="0"/>
              <a:t>providers </a:t>
            </a:r>
            <a:r>
              <a:rPr lang="en-GB" sz="1800" dirty="0" smtClean="0"/>
              <a:t>to off-set the capital costs of development, infrastructure and extending provision to new users, or the costs of establishing businesses in new markets. These grants are usually intended to bring down user charges and so make electricity more affordable, extend the number of users who can take up provision and increase electricity demand (thereby potentially, through economies of scale, lowering costs of provision and making it more economically sustainable). Subsidies may also enable providers to charge affordable prices/tariffs </a:t>
            </a:r>
            <a:r>
              <a:rPr lang="en-GB" sz="1800" dirty="0" err="1" smtClean="0"/>
              <a:t>eg</a:t>
            </a:r>
            <a:r>
              <a:rPr lang="en-GB" sz="1800" dirty="0" smtClean="0"/>
              <a:t> lifeline tariffs to low-income or low demand users. The advantage of channelling grants and subsidies through electricity providers are that it is relatively efficient to administer, can provide funding at an earlier stage, and will be seen by providers as more certain and less risky </a:t>
            </a:r>
            <a:r>
              <a:rPr lang="en-GB" sz="1800" dirty="0"/>
              <a:t>than </a:t>
            </a:r>
            <a:r>
              <a:rPr lang="en-GB" sz="1800" dirty="0" smtClean="0"/>
              <a:t>if </a:t>
            </a:r>
            <a:r>
              <a:rPr lang="en-GB" sz="1800" dirty="0"/>
              <a:t>channelled through users </a:t>
            </a:r>
            <a:r>
              <a:rPr lang="en-GB" sz="1800" dirty="0" smtClean="0"/>
              <a:t>. </a:t>
            </a:r>
            <a:br>
              <a:rPr lang="en-GB" sz="1800" dirty="0" smtClean="0"/>
            </a:br>
            <a:r>
              <a:rPr lang="en-GB" sz="1800" dirty="0"/>
              <a:t/>
            </a:r>
            <a:br>
              <a:rPr lang="en-GB" sz="1800" dirty="0"/>
            </a:br>
            <a:r>
              <a:rPr lang="en-GB" sz="1800" b="1" i="1" dirty="0" smtClean="0"/>
              <a:t>To support activities </a:t>
            </a:r>
            <a:r>
              <a:rPr lang="en-GB" sz="1800" dirty="0" smtClean="0"/>
              <a:t>– Alongside financial support to energy provision itself, grants and subsidies may be used to fund supporting activities such as awareness raising, capacity building or demand promotion, which can increase users ability to afford electricity or lower cost of provision.</a:t>
            </a:r>
            <a:br>
              <a:rPr lang="en-GB" sz="1800" dirty="0" smtClean="0"/>
            </a:br>
            <a:r>
              <a:rPr lang="en-GB" sz="1800" dirty="0"/>
              <a:t/>
            </a:r>
            <a:br>
              <a:rPr lang="en-GB" sz="1800" dirty="0"/>
            </a:br>
            <a:r>
              <a:rPr lang="en-GB" sz="1800" b="1" i="1" dirty="0"/>
              <a:t>Government grants and </a:t>
            </a:r>
            <a:r>
              <a:rPr lang="en-GB" sz="1800" b="1" i="1" dirty="0" smtClean="0"/>
              <a:t>subsidies - </a:t>
            </a:r>
            <a:r>
              <a:rPr lang="en-GB" sz="1800" dirty="0"/>
              <a:t>a national Government department </a:t>
            </a:r>
            <a:r>
              <a:rPr lang="en-GB" sz="1800" dirty="0" smtClean="0"/>
              <a:t>or agency may provide grants or subsidies from </a:t>
            </a:r>
            <a:r>
              <a:rPr lang="en-GB" sz="1800" dirty="0"/>
              <a:t>its budget </a:t>
            </a:r>
            <a:r>
              <a:rPr lang="en-GB" sz="1800" dirty="0" smtClean="0"/>
              <a:t>to facilitate national electrification. These may go to users, providers or support activities , or be channelled through a coordinated programme incorporating other interventions such as regulatory reform. </a:t>
            </a:r>
            <a:br>
              <a:rPr lang="en-GB" sz="1800" dirty="0" smtClean="0"/>
            </a:br>
            <a:r>
              <a:rPr lang="en-GB" sz="1800" dirty="0"/>
              <a:t/>
            </a:r>
            <a:br>
              <a:rPr lang="en-GB" sz="1800" dirty="0"/>
            </a:br>
            <a:r>
              <a:rPr lang="en-GB" sz="1800" b="1" i="1" dirty="0" smtClean="0"/>
              <a:t>International government grants</a:t>
            </a:r>
            <a:r>
              <a:rPr lang="en-GB" sz="1800" dirty="0" smtClean="0"/>
              <a:t>– </a:t>
            </a:r>
            <a:r>
              <a:rPr lang="en-GB" sz="1800" dirty="0"/>
              <a:t>Governments (primarily from industrialised countries) </a:t>
            </a:r>
            <a:r>
              <a:rPr lang="en-GB" sz="1800" dirty="0" smtClean="0"/>
              <a:t>may provide finance either directly or through international </a:t>
            </a:r>
            <a:r>
              <a:rPr lang="en-GB" sz="1800" dirty="0"/>
              <a:t>development organisations </a:t>
            </a:r>
            <a:r>
              <a:rPr lang="en-GB" sz="1800" dirty="0" smtClean="0"/>
              <a:t>to support electrification </a:t>
            </a:r>
            <a:r>
              <a:rPr lang="en-GB" sz="1800" dirty="0"/>
              <a:t>activities in </a:t>
            </a:r>
            <a:r>
              <a:rPr lang="en-GB" sz="1800" dirty="0" smtClean="0"/>
              <a:t>developing </a:t>
            </a:r>
            <a:r>
              <a:rPr lang="en-GB" sz="1800" dirty="0"/>
              <a:t>countries.  </a:t>
            </a:r>
            <a:r>
              <a:rPr lang="en-GB" sz="1800" dirty="0" smtClean="0"/>
              <a:t>These funds may be channelled through national governments , agencies or utility companies, or through implementing agencies employed by the donor government or agency. They may be used to provide grants or subsidies to electricity users or providers, or to fund support activities including technical assistance and capacity building to policy makers and regulators and other interventions.</a:t>
            </a:r>
            <a:br>
              <a:rPr lang="en-GB" sz="1800" dirty="0" smtClean="0"/>
            </a:br>
            <a:r>
              <a:rPr lang="en-GB" sz="1800" dirty="0"/>
              <a:t/>
            </a:r>
            <a:br>
              <a:rPr lang="en-GB" sz="1800" dirty="0"/>
            </a:br>
            <a:r>
              <a:rPr lang="en-GB" sz="1800" b="1" i="1" dirty="0"/>
              <a:t>Non-governmental </a:t>
            </a:r>
            <a:r>
              <a:rPr lang="en-GB" sz="1800" b="1" i="1" dirty="0" smtClean="0"/>
              <a:t>donors – </a:t>
            </a:r>
            <a:r>
              <a:rPr lang="en-GB" sz="1800" dirty="0" smtClean="0"/>
              <a:t>Other donors such as NGOs,  Foundations or corporate </a:t>
            </a:r>
            <a:r>
              <a:rPr lang="en-GB" sz="1800" dirty="0"/>
              <a:t>donors (as part of their corporate </a:t>
            </a:r>
            <a:r>
              <a:rPr lang="en-GB" sz="1800" dirty="0" smtClean="0"/>
              <a:t/>
            </a:r>
            <a:br>
              <a:rPr lang="en-GB" sz="1800" dirty="0" smtClean="0"/>
            </a:br>
            <a:r>
              <a:rPr lang="en-GB" sz="1800" dirty="0" smtClean="0"/>
              <a:t>social </a:t>
            </a:r>
            <a:r>
              <a:rPr lang="en-GB" sz="1800" dirty="0"/>
              <a:t>responsibility programmes</a:t>
            </a:r>
            <a:r>
              <a:rPr lang="en-GB" sz="1800" dirty="0" smtClean="0"/>
              <a:t>) may also provide non-commercial financial support to electricity access. This may be </a:t>
            </a:r>
            <a:br>
              <a:rPr lang="en-GB" sz="1800" dirty="0" smtClean="0"/>
            </a:br>
            <a:r>
              <a:rPr lang="en-GB" sz="1800" dirty="0" smtClean="0"/>
              <a:t>used to provide electricity access directly, or be passed in the form of grants or subsidies to other electricity providers </a:t>
            </a:r>
            <a:br>
              <a:rPr lang="en-GB" sz="1800" dirty="0" smtClean="0"/>
            </a:br>
            <a:r>
              <a:rPr lang="en-GB" sz="1800" dirty="0" smtClean="0"/>
              <a:t>or users, or used to fund support activities. </a:t>
            </a:r>
            <a:endParaRPr lang="en-GB" sz="1800" dirty="0"/>
          </a:p>
        </p:txBody>
      </p:sp>
      <p:sp>
        <p:nvSpPr>
          <p:cNvPr id="3" name="TextBox 2">
            <a:hlinkClick r:id="rId2" action="ppaction://hlinksldjump"/>
          </p:cNvPr>
          <p:cNvSpPr txBox="1"/>
          <p:nvPr/>
        </p:nvSpPr>
        <p:spPr>
          <a:xfrm>
            <a:off x="10806009"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06009" y="5364491"/>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7369195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697196" cy="7017306"/>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Grants </a:t>
            </a:r>
            <a:r>
              <a:rPr lang="en-GB" sz="4000" b="1" dirty="0">
                <a:solidFill>
                  <a:schemeClr val="accent1">
                    <a:lumMod val="75000"/>
                  </a:schemeClr>
                </a:solidFill>
                <a:latin typeface="+mj-lt"/>
                <a:ea typeface="+mj-ea"/>
                <a:cs typeface="+mj-cs"/>
              </a:rPr>
              <a:t>and Subsidies: </a:t>
            </a:r>
            <a:r>
              <a:rPr lang="en-GB" sz="4000" b="1" dirty="0" smtClean="0">
                <a:solidFill>
                  <a:schemeClr val="accent1">
                    <a:lumMod val="75000"/>
                  </a:schemeClr>
                </a:solidFill>
                <a:latin typeface="+mj-lt"/>
                <a:ea typeface="+mj-ea"/>
                <a:cs typeface="+mj-cs"/>
              </a:rPr>
              <a:t>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b="1" i="1" dirty="0">
                <a:solidFill>
                  <a:schemeClr val="accent1">
                    <a:lumMod val="75000"/>
                  </a:schemeClr>
                </a:solidFill>
                <a:latin typeface="+mj-lt"/>
              </a:rPr>
              <a:t>Interactions with other NEA Categories:</a:t>
            </a:r>
            <a:r>
              <a:rPr lang="en-GB" dirty="0">
                <a:solidFill>
                  <a:schemeClr val="accent1">
                    <a:lumMod val="75000"/>
                  </a:schemeClr>
                </a:solidFill>
                <a:latin typeface="+mj-lt"/>
              </a:rPr>
              <a:t>  </a:t>
            </a:r>
            <a:r>
              <a:rPr lang="en-GB" sz="1400" dirty="0">
                <a:latin typeface="+mj-lt"/>
              </a:rPr>
              <a:t/>
            </a:r>
            <a:br>
              <a:rPr lang="en-GB" sz="1400" dirty="0">
                <a:latin typeface="+mj-lt"/>
              </a:rPr>
            </a:br>
            <a:r>
              <a:rPr lang="en-GB" sz="1400" dirty="0">
                <a:latin typeface="+mj-lt"/>
              </a:rPr>
              <a:t/>
            </a:r>
            <a:br>
              <a:rPr lang="en-GB" sz="1400" dirty="0">
                <a:latin typeface="+mj-lt"/>
              </a:rPr>
            </a:br>
            <a:r>
              <a:rPr lang="en-GB" sz="1600" b="1" i="1" dirty="0" smtClean="0">
                <a:solidFill>
                  <a:schemeClr val="accent1">
                    <a:lumMod val="75000"/>
                  </a:schemeClr>
                </a:solidFill>
                <a:latin typeface="+mj-lt"/>
                <a:ea typeface="+mj-ea"/>
                <a:cs typeface="+mj-cs"/>
              </a:rPr>
              <a:t>Technologies: </a:t>
            </a:r>
            <a:r>
              <a:rPr lang="en-GB" sz="1600" dirty="0">
                <a:latin typeface="+mj-lt"/>
              </a:rPr>
              <a:t>Grid system construction and extension is highly capital intensive and almost all national </a:t>
            </a:r>
            <a:r>
              <a:rPr lang="en-GB" sz="1600" dirty="0" smtClean="0">
                <a:latin typeface="+mj-lt"/>
              </a:rPr>
              <a:t>grids </a:t>
            </a:r>
            <a:r>
              <a:rPr lang="en-GB" sz="1600" dirty="0">
                <a:latin typeface="+mj-lt"/>
              </a:rPr>
              <a:t>(including those in developed countries) are constructed using public funding from government, sometimes supplemented by concessionary loans and grants from international agencies. </a:t>
            </a:r>
            <a:r>
              <a:rPr lang="en-GB" sz="1600" dirty="0" smtClean="0">
                <a:latin typeface="+mj-lt"/>
              </a:rPr>
              <a:t> The bulk of ongoing grid funding generally comes from users charges, but the grid is often seen as a national asset and electricity from it as a public good supporting national economic development, and governments may therefore choose to provide continuing subsidies either on a general basis, to incentivize extension to new users, or fund provision to specific groups of users (</a:t>
            </a:r>
            <a:r>
              <a:rPr lang="en-GB" sz="1600" dirty="0" err="1" smtClean="0">
                <a:latin typeface="+mj-lt"/>
              </a:rPr>
              <a:t>eg</a:t>
            </a:r>
            <a:r>
              <a:rPr lang="en-GB" sz="1600" dirty="0" smtClean="0">
                <a:latin typeface="+mj-lt"/>
              </a:rPr>
              <a:t> through lifeline tariffs). The </a:t>
            </a:r>
            <a:r>
              <a:rPr lang="en-GB" sz="1600" dirty="0">
                <a:latin typeface="+mj-lt"/>
              </a:rPr>
              <a:t>primary financing for </a:t>
            </a:r>
            <a:r>
              <a:rPr lang="en-GB" sz="1600" dirty="0" smtClean="0">
                <a:latin typeface="+mj-lt"/>
              </a:rPr>
              <a:t>mini-grids </a:t>
            </a:r>
            <a:r>
              <a:rPr lang="en-GB" sz="1600" dirty="0">
                <a:latin typeface="+mj-lt"/>
              </a:rPr>
              <a:t>will generally align with the delivery model, with publically-owned </a:t>
            </a:r>
            <a:r>
              <a:rPr lang="en-GB" sz="1600" dirty="0" smtClean="0">
                <a:latin typeface="+mj-lt"/>
              </a:rPr>
              <a:t>mini-grids </a:t>
            </a:r>
            <a:r>
              <a:rPr lang="en-GB" sz="1600" dirty="0">
                <a:latin typeface="+mj-lt"/>
              </a:rPr>
              <a:t>using public finance and privately owned </a:t>
            </a:r>
            <a:r>
              <a:rPr lang="en-GB" sz="1600" dirty="0" smtClean="0">
                <a:latin typeface="+mj-lt"/>
              </a:rPr>
              <a:t>mini-grids </a:t>
            </a:r>
            <a:r>
              <a:rPr lang="en-GB" sz="1600" dirty="0">
                <a:latin typeface="+mj-lt"/>
              </a:rPr>
              <a:t>drawing on private finance. However, where incomes are lower or system costs higher, </a:t>
            </a:r>
            <a:r>
              <a:rPr lang="en-GB" sz="1600" dirty="0" smtClean="0">
                <a:latin typeface="+mj-lt"/>
              </a:rPr>
              <a:t> </a:t>
            </a:r>
            <a:r>
              <a:rPr lang="en-GB" sz="1600" dirty="0">
                <a:latin typeface="+mj-lt"/>
              </a:rPr>
              <a:t>grants and </a:t>
            </a:r>
            <a:r>
              <a:rPr lang="en-GB" sz="1600" dirty="0" smtClean="0">
                <a:latin typeface="+mj-lt"/>
              </a:rPr>
              <a:t>/or subsidies are likely to be needed to make </a:t>
            </a:r>
            <a:r>
              <a:rPr lang="en-GB" sz="1600" dirty="0">
                <a:latin typeface="+mj-lt"/>
              </a:rPr>
              <a:t>electricity from </a:t>
            </a:r>
            <a:r>
              <a:rPr lang="en-GB" sz="1600" dirty="0" smtClean="0">
                <a:latin typeface="+mj-lt"/>
              </a:rPr>
              <a:t>mini-grids </a:t>
            </a:r>
            <a:r>
              <a:rPr lang="en-GB" sz="1600" dirty="0">
                <a:latin typeface="+mj-lt"/>
              </a:rPr>
              <a:t>affordable to users and the </a:t>
            </a:r>
            <a:r>
              <a:rPr lang="en-GB" sz="1600" dirty="0" smtClean="0">
                <a:latin typeface="+mj-lt"/>
              </a:rPr>
              <a:t>mini-grid businesses </a:t>
            </a:r>
            <a:r>
              <a:rPr lang="en-GB" sz="1600" dirty="0">
                <a:latin typeface="+mj-lt"/>
              </a:rPr>
              <a:t>economically sustainable. </a:t>
            </a:r>
            <a:r>
              <a:rPr lang="en-GB" sz="1600" dirty="0" smtClean="0">
                <a:latin typeface="+mj-lt"/>
              </a:rPr>
              <a:t>Standalone </a:t>
            </a:r>
            <a:r>
              <a:rPr lang="en-GB" sz="1600" dirty="0">
                <a:latin typeface="+mj-lt"/>
              </a:rPr>
              <a:t>systems are most frequently provided commercially and purchased directly by users. Grants may be used , as under the </a:t>
            </a:r>
            <a:r>
              <a:rPr lang="en-GB" sz="1600" dirty="0">
                <a:latin typeface="+mj-lt"/>
                <a:hlinkClick r:id="rId2" action="ppaction://hlinksldjump"/>
              </a:rPr>
              <a:t>Bangladesh IDCOL programme</a:t>
            </a:r>
            <a:r>
              <a:rPr lang="en-GB" sz="1600" dirty="0">
                <a:latin typeface="+mj-lt"/>
              </a:rPr>
              <a:t>, to make systems more affordable to users, to enable providers to establish their businesses and to fund support activities. Where standalone system providers are moving towards pay-as-you-go arrangements their need for capital will increase and it may be more appropriate to channel grants and subsidies to them, allowing them to reduce monthly charges and charges to users for electricity used.  Standalone systems may also, as in </a:t>
            </a:r>
            <a:r>
              <a:rPr lang="en-GB" sz="1600" dirty="0">
                <a:latin typeface="+mj-lt"/>
                <a:hlinkClick r:id="rId3" action="ppaction://hlinksldjump"/>
              </a:rPr>
              <a:t>South Africa</a:t>
            </a:r>
            <a:r>
              <a:rPr lang="en-GB" sz="1600" dirty="0">
                <a:latin typeface="+mj-lt"/>
              </a:rPr>
              <a:t>, be provided through a public delivery model and subsidized through that </a:t>
            </a:r>
            <a:r>
              <a:rPr lang="en-GB" sz="1600" dirty="0" smtClean="0">
                <a:latin typeface="+mj-lt"/>
              </a:rPr>
              <a:t>model.</a:t>
            </a:r>
          </a:p>
          <a:p>
            <a:endParaRPr lang="en-GB" sz="1600" dirty="0">
              <a:latin typeface="+mj-lt"/>
            </a:endParaRPr>
          </a:p>
          <a:p>
            <a:r>
              <a:rPr lang="en-GB" sz="1600" b="1" i="1" dirty="0">
                <a:solidFill>
                  <a:schemeClr val="accent1">
                    <a:lumMod val="75000"/>
                  </a:schemeClr>
                </a:solidFill>
                <a:latin typeface="+mj-lt"/>
              </a:rPr>
              <a:t>Delivery Model - </a:t>
            </a:r>
            <a:r>
              <a:rPr lang="en-GB" sz="1600" dirty="0">
                <a:latin typeface="+mj-lt"/>
              </a:rPr>
              <a:t>By definition, any public delivery model will use public finance - effectively government (and international ) grants and subsidies – combined with finance from users, while a purely private delivery model </a:t>
            </a:r>
            <a:r>
              <a:rPr lang="en-GB" sz="1600" dirty="0" smtClean="0">
                <a:latin typeface="+mj-lt"/>
              </a:rPr>
              <a:t>must </a:t>
            </a:r>
            <a:r>
              <a:rPr lang="en-GB" sz="1600" dirty="0">
                <a:latin typeface="+mj-lt"/>
              </a:rPr>
              <a:t>be purely privately financed  </a:t>
            </a:r>
            <a:endParaRPr lang="en-GB" sz="1600" dirty="0" smtClean="0">
              <a:latin typeface="+mj-lt"/>
            </a:endParaRPr>
          </a:p>
          <a:p>
            <a:r>
              <a:rPr lang="en-GB" sz="1600" dirty="0" smtClean="0">
                <a:latin typeface="+mj-lt"/>
              </a:rPr>
              <a:t>(</a:t>
            </a:r>
            <a:r>
              <a:rPr lang="en-GB" sz="1600" dirty="0">
                <a:latin typeface="+mj-lt"/>
              </a:rPr>
              <a:t>since inclusion of any grants or subsidies finance would cause the delivery model to be categorized as a public-private </a:t>
            </a:r>
            <a:endParaRPr lang="en-GB" sz="1600" dirty="0" smtClean="0">
              <a:latin typeface="+mj-lt"/>
            </a:endParaRPr>
          </a:p>
          <a:p>
            <a:r>
              <a:rPr lang="en-GB" sz="1600" dirty="0" smtClean="0">
                <a:latin typeface="+mj-lt"/>
              </a:rPr>
              <a:t>partnership</a:t>
            </a:r>
            <a:r>
              <a:rPr lang="en-GB" sz="1600" dirty="0">
                <a:latin typeface="+mj-lt"/>
              </a:rPr>
              <a:t>).  All public-private partnership models will involve a combination of private and public finance, frequently </a:t>
            </a:r>
            <a:endParaRPr lang="en-GB" sz="1600" dirty="0" smtClean="0">
              <a:latin typeface="+mj-lt"/>
            </a:endParaRPr>
          </a:p>
          <a:p>
            <a:r>
              <a:rPr lang="en-GB" sz="1600" dirty="0" smtClean="0">
                <a:latin typeface="+mj-lt"/>
              </a:rPr>
              <a:t>through </a:t>
            </a:r>
            <a:r>
              <a:rPr lang="en-GB" sz="1600" dirty="0">
                <a:latin typeface="+mj-lt"/>
              </a:rPr>
              <a:t>explicit grants and subsidies (or tax exemptions or guarantees) or through partial public ownership acting as a </a:t>
            </a:r>
            <a:endParaRPr lang="en-GB" sz="1600" dirty="0" smtClean="0">
              <a:latin typeface="+mj-lt"/>
            </a:endParaRPr>
          </a:p>
          <a:p>
            <a:r>
              <a:rPr lang="en-GB" sz="1600" dirty="0" smtClean="0">
                <a:latin typeface="+mj-lt"/>
              </a:rPr>
              <a:t>form </a:t>
            </a:r>
            <a:r>
              <a:rPr lang="en-GB" sz="1600" dirty="0">
                <a:latin typeface="+mj-lt"/>
              </a:rPr>
              <a:t>of grant /subsidy. </a:t>
            </a:r>
          </a:p>
          <a:p>
            <a:endParaRPr lang="en-GB" sz="1600" dirty="0" smtClean="0">
              <a:latin typeface="+mj-lt"/>
            </a:endParaRPr>
          </a:p>
          <a:p>
            <a:r>
              <a:rPr lang="en-GB" sz="1600" dirty="0" smtClean="0"/>
              <a:t> </a:t>
            </a:r>
            <a:endParaRPr lang="en-GB" sz="1600" dirty="0">
              <a:latin typeface="+mj-lt"/>
              <a:ea typeface="+mj-ea"/>
              <a:cs typeface="+mj-cs"/>
            </a:endParaRPr>
          </a:p>
        </p:txBody>
      </p:sp>
      <p:sp>
        <p:nvSpPr>
          <p:cNvPr id="3" name="TextBox 2">
            <a:hlinkClick r:id="rId4" action="ppaction://hlinksldjump"/>
          </p:cNvPr>
          <p:cNvSpPr txBox="1"/>
          <p:nvPr/>
        </p:nvSpPr>
        <p:spPr>
          <a:xfrm>
            <a:off x="10798707" y="5733282"/>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CATEGORIES</a:t>
            </a:r>
            <a:endParaRPr lang="en-GB" dirty="0"/>
          </a:p>
        </p:txBody>
      </p:sp>
      <p:sp>
        <p:nvSpPr>
          <p:cNvPr id="4" name="TextBox 3">
            <a:hlinkClick r:id="rId4" action="ppaction://hlinksldjump"/>
          </p:cNvPr>
          <p:cNvSpPr txBox="1"/>
          <p:nvPr/>
        </p:nvSpPr>
        <p:spPr>
          <a:xfrm>
            <a:off x="10798707" y="536395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6"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7"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8" action="ppaction://hlinksldjump"/>
              </a:rPr>
              <a:t>PREVIOUS</a:t>
            </a:r>
            <a:endParaRPr lang="en-GB" dirty="0"/>
          </a:p>
        </p:txBody>
      </p:sp>
    </p:spTree>
    <p:extLst>
      <p:ext uri="{BB962C8B-B14F-4D97-AF65-F5344CB8AC3E}">
        <p14:creationId xmlns:p14="http://schemas.microsoft.com/office/powerpoint/2010/main" val="375911805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697196" cy="6109365"/>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Grants </a:t>
            </a:r>
            <a:r>
              <a:rPr lang="en-GB" sz="4000" b="1" dirty="0">
                <a:solidFill>
                  <a:schemeClr val="accent1">
                    <a:lumMod val="75000"/>
                  </a:schemeClr>
                </a:solidFill>
                <a:latin typeface="+mj-lt"/>
                <a:ea typeface="+mj-ea"/>
                <a:cs typeface="+mj-cs"/>
              </a:rPr>
              <a:t>and Subsidies: </a:t>
            </a:r>
            <a:r>
              <a:rPr lang="en-GB" sz="4000" b="1" dirty="0" smtClean="0">
                <a:solidFill>
                  <a:schemeClr val="accent1">
                    <a:lumMod val="75000"/>
                  </a:schemeClr>
                </a:solidFill>
                <a:latin typeface="+mj-lt"/>
                <a:ea typeface="+mj-ea"/>
                <a:cs typeface="+mj-cs"/>
              </a:rPr>
              <a:t>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smtClean="0">
                <a:solidFill>
                  <a:schemeClr val="accent1">
                    <a:lumMod val="75000"/>
                  </a:schemeClr>
                </a:solidFill>
                <a:latin typeface="+mj-lt"/>
                <a:ea typeface="+mj-ea"/>
                <a:cs typeface="+mj-cs"/>
              </a:rPr>
              <a:t>Legal </a:t>
            </a:r>
            <a:r>
              <a:rPr lang="en-GB" sz="1600" b="1" i="1" dirty="0">
                <a:solidFill>
                  <a:schemeClr val="accent1">
                    <a:lumMod val="75000"/>
                  </a:schemeClr>
                </a:solidFill>
                <a:latin typeface="+mj-lt"/>
                <a:ea typeface="+mj-ea"/>
                <a:cs typeface="+mj-cs"/>
              </a:rPr>
              <a:t>basis</a:t>
            </a:r>
            <a:r>
              <a:rPr lang="en-GB" sz="1600" b="1" i="1" dirty="0" smtClean="0">
                <a:solidFill>
                  <a:schemeClr val="accent1">
                    <a:lumMod val="75000"/>
                  </a:schemeClr>
                </a:solidFill>
                <a:latin typeface="+mj-lt"/>
                <a:ea typeface="+mj-ea"/>
                <a:cs typeface="+mj-cs"/>
              </a:rPr>
              <a:t>: </a:t>
            </a:r>
            <a:r>
              <a:rPr lang="en-GB" sz="1600" dirty="0" smtClean="0">
                <a:latin typeface="+mj-lt"/>
              </a:rPr>
              <a:t>A </a:t>
            </a:r>
            <a:r>
              <a:rPr lang="en-GB" sz="1600" dirty="0">
                <a:latin typeface="+mj-lt"/>
              </a:rPr>
              <a:t>concession </a:t>
            </a:r>
            <a:r>
              <a:rPr lang="en-GB" sz="1600" dirty="0" smtClean="0">
                <a:latin typeface="+mj-lt"/>
              </a:rPr>
              <a:t>may be used as a means of channelling grants or subsidies into </a:t>
            </a:r>
            <a:r>
              <a:rPr lang="en-GB" sz="1600" dirty="0">
                <a:latin typeface="+mj-lt"/>
              </a:rPr>
              <a:t>electricity </a:t>
            </a:r>
            <a:r>
              <a:rPr lang="en-GB" sz="1600" dirty="0" smtClean="0">
                <a:latin typeface="+mj-lt"/>
              </a:rPr>
              <a:t>provision through the terms of the concession agreement. </a:t>
            </a:r>
            <a:r>
              <a:rPr lang="en-GB" sz="1600" dirty="0">
                <a:latin typeface="+mj-lt"/>
              </a:rPr>
              <a:t>A </a:t>
            </a:r>
            <a:r>
              <a:rPr lang="en-GB" sz="1600" dirty="0" smtClean="0">
                <a:latin typeface="+mj-lt"/>
              </a:rPr>
              <a:t>license would not generally be linked </a:t>
            </a:r>
            <a:r>
              <a:rPr lang="en-GB" sz="1600" dirty="0">
                <a:latin typeface="+mj-lt"/>
              </a:rPr>
              <a:t>directly to a grant or subsidy, but may be one of the qualifying requirements for accessing them. Grants and subsidies will </a:t>
            </a:r>
            <a:r>
              <a:rPr lang="en-GB" sz="1600" dirty="0" smtClean="0">
                <a:latin typeface="+mj-lt"/>
              </a:rPr>
              <a:t>most often </a:t>
            </a:r>
            <a:r>
              <a:rPr lang="en-GB" sz="1600" dirty="0">
                <a:latin typeface="+mj-lt"/>
              </a:rPr>
              <a:t>be linked to some form of regulation to ensure proper use of funds.</a:t>
            </a:r>
          </a:p>
          <a:p>
            <a:endParaRPr lang="en-GB" sz="1600" dirty="0">
              <a:latin typeface="+mj-lt"/>
            </a:endParaRPr>
          </a:p>
          <a:p>
            <a:r>
              <a:rPr lang="en-GB" sz="1600" b="1" i="1" dirty="0" smtClean="0">
                <a:solidFill>
                  <a:schemeClr val="accent1">
                    <a:lumMod val="75000"/>
                  </a:schemeClr>
                </a:solidFill>
                <a:latin typeface="+mj-lt"/>
                <a:ea typeface="+mj-ea"/>
                <a:cs typeface="+mj-cs"/>
              </a:rPr>
              <a:t>Price/Tariff </a:t>
            </a:r>
            <a:r>
              <a:rPr lang="en-GB" sz="1600" b="1" i="1" dirty="0">
                <a:solidFill>
                  <a:schemeClr val="accent1">
                    <a:lumMod val="75000"/>
                  </a:schemeClr>
                </a:solidFill>
                <a:latin typeface="+mj-lt"/>
                <a:ea typeface="+mj-ea"/>
                <a:cs typeface="+mj-cs"/>
              </a:rPr>
              <a:t>regulation</a:t>
            </a:r>
            <a:r>
              <a:rPr lang="en-GB" sz="1600" dirty="0">
                <a:latin typeface="+mj-lt"/>
              </a:rPr>
              <a:t>: Any </a:t>
            </a:r>
            <a:r>
              <a:rPr lang="en-GB" sz="1600" dirty="0" smtClean="0">
                <a:latin typeface="+mj-lt"/>
              </a:rPr>
              <a:t> price/tariff regulation must </a:t>
            </a:r>
            <a:r>
              <a:rPr lang="en-GB" sz="1600" dirty="0">
                <a:latin typeface="+mj-lt"/>
              </a:rPr>
              <a:t>factor in grants or subsidies received by the electricity business, so that their effect is to reduce </a:t>
            </a:r>
            <a:r>
              <a:rPr lang="en-GB" sz="1600" dirty="0" smtClean="0">
                <a:latin typeface="+mj-lt"/>
              </a:rPr>
              <a:t>prices or tariffs </a:t>
            </a:r>
            <a:r>
              <a:rPr lang="en-GB" sz="1600" dirty="0">
                <a:latin typeface="+mj-lt"/>
              </a:rPr>
              <a:t>and make electricity more affordable to users. This also serves to ensure proper use of public funding and so where grants and subsidies are made available, </a:t>
            </a:r>
            <a:r>
              <a:rPr lang="en-GB" sz="1600" dirty="0" smtClean="0">
                <a:latin typeface="+mj-lt"/>
              </a:rPr>
              <a:t>prices or tariffs </a:t>
            </a:r>
            <a:r>
              <a:rPr lang="en-GB" sz="1600" dirty="0">
                <a:latin typeface="+mj-lt"/>
              </a:rPr>
              <a:t>are more likely to be regulated. </a:t>
            </a:r>
            <a:r>
              <a:rPr lang="en-GB" sz="1600" dirty="0" smtClean="0">
                <a:latin typeface="+mj-lt"/>
              </a:rPr>
              <a:t>Where </a:t>
            </a:r>
            <a:r>
              <a:rPr lang="en-GB" sz="1600" dirty="0">
                <a:latin typeface="+mj-lt"/>
              </a:rPr>
              <a:t>combined with a uniform </a:t>
            </a:r>
            <a:r>
              <a:rPr lang="en-GB" sz="1600" dirty="0" smtClean="0">
                <a:latin typeface="+mj-lt"/>
              </a:rPr>
              <a:t>price/tariff arrangement, grants </a:t>
            </a:r>
            <a:r>
              <a:rPr lang="en-GB" sz="1600" dirty="0">
                <a:latin typeface="+mj-lt"/>
              </a:rPr>
              <a:t>and subsidies </a:t>
            </a:r>
            <a:r>
              <a:rPr lang="en-GB" sz="1600" dirty="0" smtClean="0">
                <a:latin typeface="+mj-lt"/>
              </a:rPr>
              <a:t>may </a:t>
            </a:r>
            <a:r>
              <a:rPr lang="en-GB" sz="1600" dirty="0">
                <a:latin typeface="+mj-lt"/>
              </a:rPr>
              <a:t>make electricity access more affordable, </a:t>
            </a:r>
            <a:r>
              <a:rPr lang="en-GB" sz="1600" dirty="0" smtClean="0">
                <a:latin typeface="+mj-lt"/>
              </a:rPr>
              <a:t>but </a:t>
            </a:r>
            <a:r>
              <a:rPr lang="en-GB" sz="1600" dirty="0">
                <a:latin typeface="+mj-lt"/>
              </a:rPr>
              <a:t>if they, too, are set on a uniform basis</a:t>
            </a:r>
            <a:r>
              <a:rPr lang="en-GB" sz="1600" dirty="0" smtClean="0">
                <a:latin typeface="+mj-lt"/>
              </a:rPr>
              <a:t>, while they may extend the group of users to whom electricity can be economically provided, </a:t>
            </a:r>
            <a:r>
              <a:rPr lang="en-GB" sz="1600" dirty="0">
                <a:latin typeface="+mj-lt"/>
              </a:rPr>
              <a:t>they are also likely to create additional excess profits for those elements of electricity provision which could </a:t>
            </a:r>
            <a:r>
              <a:rPr lang="en-GB" sz="1600" dirty="0" smtClean="0">
                <a:latin typeface="+mj-lt"/>
              </a:rPr>
              <a:t>have </a:t>
            </a:r>
            <a:r>
              <a:rPr lang="en-GB" sz="1600" dirty="0">
                <a:latin typeface="+mj-lt"/>
              </a:rPr>
              <a:t>been delivered </a:t>
            </a:r>
            <a:r>
              <a:rPr lang="en-GB" sz="1600" dirty="0" smtClean="0">
                <a:latin typeface="+mj-lt"/>
              </a:rPr>
              <a:t>economically at a lower subsidy level. This implies that where uniform prices or tariffs are used, grants </a:t>
            </a:r>
            <a:r>
              <a:rPr lang="en-GB" sz="1600" dirty="0">
                <a:latin typeface="+mj-lt"/>
              </a:rPr>
              <a:t>or subsidies </a:t>
            </a:r>
            <a:r>
              <a:rPr lang="en-GB" sz="1600" dirty="0" smtClean="0">
                <a:latin typeface="+mj-lt"/>
              </a:rPr>
              <a:t>should be structured </a:t>
            </a:r>
            <a:r>
              <a:rPr lang="en-GB" sz="1600" dirty="0">
                <a:latin typeface="+mj-lt"/>
              </a:rPr>
              <a:t>to reflect costs of </a:t>
            </a:r>
            <a:r>
              <a:rPr lang="en-GB" sz="1600" dirty="0" smtClean="0">
                <a:latin typeface="+mj-lt"/>
              </a:rPr>
              <a:t>provision. Where prices or tariffs are set on an individual basis, the prices/tariffs themselves can be made cost-reflective. Where prices/tariffs are unregulated, it is left to market competition to ensure that grants and subsidies are passed to the users rather than unnecessarily retained by the business to boost profits to excessive levels.</a:t>
            </a:r>
          </a:p>
          <a:p>
            <a:endParaRPr lang="en-GB" sz="1600" dirty="0" smtClean="0">
              <a:latin typeface="+mj-lt"/>
            </a:endParaRPr>
          </a:p>
          <a:p>
            <a:r>
              <a:rPr lang="en-GB" sz="1600" b="1" i="1" dirty="0" smtClean="0">
                <a:solidFill>
                  <a:schemeClr val="accent1">
                    <a:lumMod val="75000"/>
                  </a:schemeClr>
                </a:solidFill>
                <a:latin typeface="+mj-lt"/>
                <a:ea typeface="+mj-ea"/>
                <a:cs typeface="+mj-cs"/>
              </a:rPr>
              <a:t>Other forms of Finance</a:t>
            </a:r>
            <a:r>
              <a:rPr lang="en-GB" sz="1600" i="1" dirty="0" smtClean="0">
                <a:latin typeface="+mj-lt"/>
              </a:rPr>
              <a:t>:</a:t>
            </a:r>
          </a:p>
          <a:p>
            <a:pPr lvl="1">
              <a:spcBef>
                <a:spcPts val="600"/>
              </a:spcBef>
            </a:pPr>
            <a:r>
              <a:rPr lang="en-GB" sz="1600" i="1" dirty="0" smtClean="0">
                <a:latin typeface="+mj-lt"/>
              </a:rPr>
              <a:t>Private </a:t>
            </a:r>
            <a:r>
              <a:rPr lang="en-GB" sz="1600" i="1" dirty="0">
                <a:latin typeface="+mj-lt"/>
              </a:rPr>
              <a:t>Finance</a:t>
            </a:r>
            <a:r>
              <a:rPr lang="en-GB" sz="1600" dirty="0">
                <a:latin typeface="+mj-lt"/>
              </a:rPr>
              <a:t> – </a:t>
            </a:r>
            <a:r>
              <a:rPr lang="en-GB" sz="1600" dirty="0">
                <a:latin typeface="+mj-lt"/>
                <a:ea typeface="+mj-ea"/>
                <a:cs typeface="+mj-cs"/>
              </a:rPr>
              <a:t>private </a:t>
            </a:r>
            <a:r>
              <a:rPr lang="en-GB" sz="1600" dirty="0" smtClean="0">
                <a:latin typeface="+mj-lt"/>
                <a:ea typeface="+mj-ea"/>
                <a:cs typeface="+mj-cs"/>
              </a:rPr>
              <a:t>finance will </a:t>
            </a:r>
            <a:r>
              <a:rPr lang="en-GB" sz="1600" dirty="0">
                <a:latin typeface="+mj-lt"/>
                <a:ea typeface="+mj-ea"/>
                <a:cs typeface="+mj-cs"/>
              </a:rPr>
              <a:t>depend upon the </a:t>
            </a:r>
            <a:r>
              <a:rPr lang="en-GB" sz="1600" dirty="0" smtClean="0">
                <a:latin typeface="+mj-lt"/>
                <a:ea typeface="+mj-ea"/>
                <a:cs typeface="+mj-cs"/>
              </a:rPr>
              <a:t>investor’s  (or lender’s) assessment of the financial return and the level </a:t>
            </a:r>
            <a:r>
              <a:rPr lang="en-GB" sz="1600" dirty="0">
                <a:latin typeface="+mj-lt"/>
                <a:ea typeface="+mj-ea"/>
                <a:cs typeface="+mj-cs"/>
              </a:rPr>
              <a:t>of risk </a:t>
            </a:r>
            <a:r>
              <a:rPr lang="en-GB" sz="1600" dirty="0" smtClean="0">
                <a:latin typeface="+mj-lt"/>
                <a:ea typeface="+mj-ea"/>
                <a:cs typeface="+mj-cs"/>
              </a:rPr>
              <a:t>involved. Grants and subsidies </a:t>
            </a:r>
            <a:r>
              <a:rPr lang="en-GB" sz="1600" dirty="0">
                <a:latin typeface="+mj-lt"/>
                <a:ea typeface="+mj-ea"/>
                <a:cs typeface="+mj-cs"/>
              </a:rPr>
              <a:t>can </a:t>
            </a:r>
            <a:r>
              <a:rPr lang="en-GB" sz="1600" dirty="0" smtClean="0">
                <a:latin typeface="+mj-lt"/>
                <a:ea typeface="+mj-ea"/>
                <a:cs typeface="+mj-cs"/>
              </a:rPr>
              <a:t>directly increase probable return and reduce risk by off-setting costs and increasing demand by making electricity affordable for more users. Indirectly grant-funded  </a:t>
            </a:r>
            <a:r>
              <a:rPr lang="en-GB" sz="1600" dirty="0">
                <a:latin typeface="+mj-lt"/>
                <a:ea typeface="+mj-ea"/>
                <a:cs typeface="+mj-cs"/>
              </a:rPr>
              <a:t>technical assistance, </a:t>
            </a:r>
            <a:r>
              <a:rPr lang="en-GB" sz="1600" dirty="0" smtClean="0">
                <a:latin typeface="+mj-lt"/>
                <a:ea typeface="+mj-ea"/>
                <a:cs typeface="+mj-cs"/>
              </a:rPr>
              <a:t> </a:t>
            </a:r>
            <a:r>
              <a:rPr lang="en-GB" sz="1600" dirty="0">
                <a:latin typeface="+mj-lt"/>
                <a:ea typeface="+mj-ea"/>
                <a:cs typeface="+mj-cs"/>
              </a:rPr>
              <a:t>local </a:t>
            </a:r>
            <a:r>
              <a:rPr lang="en-GB" sz="1600" dirty="0" smtClean="0">
                <a:latin typeface="+mj-lt"/>
                <a:ea typeface="+mj-ea"/>
                <a:cs typeface="+mj-cs"/>
              </a:rPr>
              <a:t>capacity-building,                             awareness-raising, and promotion of uses of electricity by potential customers can also make investment in                                       electricity access more attractive to private financiers.  </a:t>
            </a:r>
          </a:p>
        </p:txBody>
      </p:sp>
      <p:sp>
        <p:nvSpPr>
          <p:cNvPr id="3" name="TextBox 2">
            <a:hlinkClick r:id="rId2" action="ppaction://hlinksldjump"/>
          </p:cNvPr>
          <p:cNvSpPr txBox="1"/>
          <p:nvPr/>
        </p:nvSpPr>
        <p:spPr>
          <a:xfrm>
            <a:off x="10802679" y="5722649"/>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802679" y="5353317"/>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86936706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3290" y="-54895"/>
            <a:ext cx="11697196" cy="5863144"/>
          </a:xfrm>
          <a:prstGeom prst="rect">
            <a:avLst/>
          </a:prstGeom>
        </p:spPr>
        <p:txBody>
          <a:bodyPr wrap="square">
            <a:spAutoFit/>
          </a:bodyPr>
          <a:lstStyle/>
          <a:p>
            <a:r>
              <a:rPr lang="en-GB" sz="4000" b="1" dirty="0" smtClean="0">
                <a:solidFill>
                  <a:schemeClr val="accent1">
                    <a:lumMod val="75000"/>
                  </a:schemeClr>
                </a:solidFill>
                <a:latin typeface="+mj-lt"/>
                <a:ea typeface="+mj-ea"/>
                <a:cs typeface="+mj-cs"/>
              </a:rPr>
              <a:t>Grants </a:t>
            </a:r>
            <a:r>
              <a:rPr lang="en-GB" sz="4000" b="1" dirty="0">
                <a:solidFill>
                  <a:schemeClr val="accent1">
                    <a:lumMod val="75000"/>
                  </a:schemeClr>
                </a:solidFill>
                <a:latin typeface="+mj-lt"/>
                <a:ea typeface="+mj-ea"/>
                <a:cs typeface="+mj-cs"/>
              </a:rPr>
              <a:t>and Subsidies: </a:t>
            </a:r>
            <a:r>
              <a:rPr lang="en-GB" sz="4000" b="1" dirty="0" smtClean="0">
                <a:solidFill>
                  <a:schemeClr val="accent1">
                    <a:lumMod val="75000"/>
                  </a:schemeClr>
                </a:solidFill>
                <a:latin typeface="+mj-lt"/>
                <a:ea typeface="+mj-ea"/>
                <a:cs typeface="+mj-cs"/>
              </a:rPr>
              <a:t> </a:t>
            </a:r>
            <a:endParaRPr lang="en-GB" sz="40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rPr>
              <a:t>Other forms of Finance</a:t>
            </a:r>
            <a:r>
              <a:rPr lang="en-GB" sz="1600" i="1" dirty="0"/>
              <a:t>:</a:t>
            </a:r>
          </a:p>
          <a:p>
            <a:pPr lvl="1">
              <a:spcBef>
                <a:spcPts val="600"/>
              </a:spcBef>
            </a:pPr>
            <a:r>
              <a:rPr lang="en-GB" sz="1600" i="1" dirty="0" smtClean="0">
                <a:latin typeface="+mj-lt"/>
              </a:rPr>
              <a:t>User </a:t>
            </a:r>
            <a:r>
              <a:rPr lang="en-GB" sz="1600" i="1" dirty="0">
                <a:latin typeface="+mj-lt"/>
              </a:rPr>
              <a:t>finance – </a:t>
            </a:r>
            <a:r>
              <a:rPr lang="en-GB" sz="1600" dirty="0">
                <a:latin typeface="+mj-lt"/>
              </a:rPr>
              <a:t>grants or subsidies </a:t>
            </a:r>
            <a:r>
              <a:rPr lang="en-GB" sz="1600" dirty="0" smtClean="0">
                <a:latin typeface="+mj-lt"/>
              </a:rPr>
              <a:t>paid to users provide one source of user finance, allowing users to off-set up-front and/or ongoing charges. Grants and subsidies paid to electricity businesses have the same effect indirectly. Because grants and subsidies do not require repayment they provide an absolute reduction in users’ need to secure other forms of finance, not just a timing shift.      </a:t>
            </a:r>
          </a:p>
          <a:p>
            <a:endParaRPr lang="en-GB" sz="1600" dirty="0" smtClean="0">
              <a:latin typeface="+mj-lt"/>
            </a:endParaRPr>
          </a:p>
          <a:p>
            <a:pPr lvl="1"/>
            <a:r>
              <a:rPr lang="en-GB" sz="1600" i="1" dirty="0" smtClean="0">
                <a:latin typeface="+mj-lt"/>
              </a:rPr>
              <a:t>Cross-subsidies – </a:t>
            </a:r>
            <a:r>
              <a:rPr lang="en-GB" sz="1600" dirty="0">
                <a:latin typeface="+mj-lt"/>
              </a:rPr>
              <a:t>sit alongside grants and subsidies as </a:t>
            </a:r>
            <a:r>
              <a:rPr lang="en-GB" sz="1600" dirty="0" smtClean="0">
                <a:latin typeface="+mj-lt"/>
              </a:rPr>
              <a:t>finance which is not derived from commercial investment in the specific electricity provider or payments from the users being supplied. They may therefore be seen as an alternative to grants and subsidies, but it must be recalled that they are taken from other businesses and users and so, unlike grants and subsidies simply redistribute the costs of electricity rather than reducing them     </a:t>
            </a:r>
            <a:endParaRPr lang="en-GB" sz="1600" dirty="0">
              <a:latin typeface="+mj-lt"/>
            </a:endParaRPr>
          </a:p>
          <a:p>
            <a:pPr lvl="1"/>
            <a:endParaRPr lang="en-GB" sz="1600" i="1" dirty="0">
              <a:latin typeface="+mj-lt"/>
            </a:endParaRPr>
          </a:p>
          <a:p>
            <a:pPr lvl="1"/>
            <a:r>
              <a:rPr lang="en-GB" sz="1600" i="1" dirty="0" smtClean="0">
                <a:latin typeface="+mj-lt"/>
              </a:rPr>
              <a:t>Tax exemptions and Guarantees – </a:t>
            </a:r>
            <a:r>
              <a:rPr lang="en-GB" sz="1600" dirty="0">
                <a:latin typeface="+mj-lt"/>
              </a:rPr>
              <a:t>Act as indirect forms of grant or subsidy by reducing costs and risks</a:t>
            </a:r>
          </a:p>
          <a:p>
            <a:endParaRPr lang="en-GB" sz="1600" dirty="0"/>
          </a:p>
          <a:p>
            <a:r>
              <a:rPr lang="en-GB" sz="1600" b="1" i="1" dirty="0" smtClean="0">
                <a:solidFill>
                  <a:schemeClr val="accent1">
                    <a:lumMod val="75000"/>
                  </a:schemeClr>
                </a:solidFill>
                <a:latin typeface="+mj-lt"/>
              </a:rPr>
              <a:t>Non-Financial </a:t>
            </a:r>
            <a:r>
              <a:rPr lang="en-GB" sz="1600" b="1" i="1" dirty="0" smtClean="0">
                <a:solidFill>
                  <a:schemeClr val="accent1">
                    <a:lumMod val="75000"/>
                  </a:schemeClr>
                </a:solidFill>
                <a:latin typeface="+mj-lt"/>
                <a:ea typeface="+mj-ea"/>
                <a:cs typeface="+mj-cs"/>
              </a:rPr>
              <a:t>Interventions</a:t>
            </a:r>
            <a:r>
              <a:rPr lang="en-GB" sz="1600" i="1" dirty="0" smtClean="0">
                <a:latin typeface="+mj-lt"/>
              </a:rPr>
              <a:t>:</a:t>
            </a:r>
          </a:p>
          <a:p>
            <a:endParaRPr lang="en-GB" sz="1600" i="1" dirty="0">
              <a:latin typeface="+mj-lt"/>
              <a:ea typeface="+mj-ea"/>
              <a:cs typeface="+mj-cs"/>
            </a:endParaRPr>
          </a:p>
          <a:p>
            <a:r>
              <a:rPr lang="en-GB" sz="1600" dirty="0">
                <a:latin typeface="+mj-lt"/>
              </a:rPr>
              <a:t>Direct provision </a:t>
            </a:r>
            <a:r>
              <a:rPr lang="en-GB" sz="1600" dirty="0" smtClean="0">
                <a:latin typeface="+mj-lt"/>
              </a:rPr>
              <a:t>of electricity can </a:t>
            </a:r>
            <a:r>
              <a:rPr lang="en-GB" sz="1600" dirty="0">
                <a:latin typeface="+mj-lt"/>
              </a:rPr>
              <a:t>act as a </a:t>
            </a:r>
            <a:r>
              <a:rPr lang="en-GB" sz="1600" dirty="0" smtClean="0">
                <a:latin typeface="+mj-lt"/>
              </a:rPr>
              <a:t>vehicle for grants and subsidies if it is undertaken at below cost, or if it uses funding (</a:t>
            </a:r>
            <a:r>
              <a:rPr lang="en-GB" sz="1600" dirty="0" err="1" smtClean="0">
                <a:latin typeface="+mj-lt"/>
              </a:rPr>
              <a:t>eg</a:t>
            </a:r>
            <a:r>
              <a:rPr lang="en-GB" sz="1600" dirty="0" smtClean="0">
                <a:latin typeface="+mj-lt"/>
              </a:rPr>
              <a:t> from the public purse) which is not required to be repaid. Grants </a:t>
            </a:r>
            <a:r>
              <a:rPr lang="en-GB" sz="1600" dirty="0">
                <a:latin typeface="+mj-lt"/>
              </a:rPr>
              <a:t>may be used to fund other non-financial </a:t>
            </a:r>
            <a:r>
              <a:rPr lang="en-GB" sz="1600" dirty="0" smtClean="0">
                <a:latin typeface="+mj-lt"/>
              </a:rPr>
              <a:t>interventions, </a:t>
            </a:r>
            <a:r>
              <a:rPr lang="en-GB" sz="1600" dirty="0">
                <a:latin typeface="+mj-lt"/>
              </a:rPr>
              <a:t>such as technical assistance and awareness </a:t>
            </a:r>
            <a:r>
              <a:rPr lang="en-GB" sz="1600" dirty="0" smtClean="0">
                <a:latin typeface="+mj-lt"/>
              </a:rPr>
              <a:t>raising. (Non-financial interventions </a:t>
            </a:r>
            <a:r>
              <a:rPr lang="en-GB" sz="1600" dirty="0">
                <a:latin typeface="+mj-lt"/>
              </a:rPr>
              <a:t>undertaken at no cost to the  electricity provider </a:t>
            </a:r>
            <a:r>
              <a:rPr lang="en-GB" sz="1600" dirty="0" smtClean="0">
                <a:latin typeface="+mj-lt"/>
              </a:rPr>
              <a:t>could also be regarded as grants or subsidies, but are not treated as such in categorizing NEA).</a:t>
            </a:r>
            <a:endParaRPr lang="en-GB" sz="1600" dirty="0">
              <a:latin typeface="+mj-lt"/>
            </a:endParaRPr>
          </a:p>
          <a:p>
            <a:endParaRPr lang="en-GB" sz="1600" dirty="0">
              <a:latin typeface="+mj-lt"/>
            </a:endParaRPr>
          </a:p>
          <a:p>
            <a:endParaRPr lang="en-GB" sz="1600" dirty="0">
              <a:latin typeface="+mj-lt"/>
              <a:ea typeface="+mj-ea"/>
              <a:cs typeface="+mj-cs"/>
            </a:endParaRPr>
          </a:p>
        </p:txBody>
      </p:sp>
      <p:sp>
        <p:nvSpPr>
          <p:cNvPr id="3" name="TextBox 2">
            <a:hlinkClick r:id="rId2" action="ppaction://hlinksldjump"/>
          </p:cNvPr>
          <p:cNvSpPr txBox="1"/>
          <p:nvPr/>
        </p:nvSpPr>
        <p:spPr>
          <a:xfrm>
            <a:off x="10798707"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3" action="ppaction://hlinksldjump"/>
              </a:rPr>
              <a:t>CATEGORIES</a:t>
            </a:r>
            <a:endParaRPr lang="en-GB" dirty="0"/>
          </a:p>
        </p:txBody>
      </p:sp>
      <p:sp>
        <p:nvSpPr>
          <p:cNvPr id="4" name="TextBox 3">
            <a:hlinkClick r:id="rId2" action="ppaction://hlinksldjump"/>
          </p:cNvPr>
          <p:cNvSpPr txBox="1"/>
          <p:nvPr/>
        </p:nvSpPr>
        <p:spPr>
          <a:xfrm>
            <a:off x="10798707" y="5364491"/>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EXAMPLES</a:t>
            </a:r>
            <a:endParaRPr lang="en-GB" dirty="0"/>
          </a:p>
        </p:txBody>
      </p:sp>
      <p:sp>
        <p:nvSpPr>
          <p:cNvPr id="5" name="TextBox 4"/>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6" name="TextBox 5"/>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3241317815"/>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940" y="111896"/>
            <a:ext cx="11752119" cy="6709529"/>
          </a:xfrm>
          <a:prstGeom prst="rect">
            <a:avLst/>
          </a:prstGeom>
        </p:spPr>
        <p:txBody>
          <a:bodyPr wrap="square">
            <a:spAutoFit/>
          </a:bodyPr>
          <a:lstStyle/>
          <a:p>
            <a:r>
              <a:rPr lang="en-GB" sz="4000" b="1" dirty="0">
                <a:solidFill>
                  <a:schemeClr val="accent1">
                    <a:lumMod val="75000"/>
                  </a:schemeClr>
                </a:solidFill>
                <a:latin typeface="+mj-lt"/>
                <a:ea typeface="+mj-ea"/>
                <a:cs typeface="+mj-cs"/>
              </a:rPr>
              <a:t>Grants </a:t>
            </a:r>
            <a:r>
              <a:rPr lang="en-GB" sz="4000" b="1">
                <a:solidFill>
                  <a:schemeClr val="accent1">
                    <a:lumMod val="75000"/>
                  </a:schemeClr>
                </a:solidFill>
                <a:latin typeface="+mj-lt"/>
                <a:ea typeface="+mj-ea"/>
                <a:cs typeface="+mj-cs"/>
              </a:rPr>
              <a:t>and </a:t>
            </a:r>
            <a:r>
              <a:rPr lang="en-GB" sz="4000" b="1" smtClean="0">
                <a:solidFill>
                  <a:schemeClr val="accent1">
                    <a:lumMod val="75000"/>
                  </a:schemeClr>
                </a:solidFill>
                <a:latin typeface="+mj-lt"/>
                <a:ea typeface="+mj-ea"/>
                <a:cs typeface="+mj-cs"/>
              </a:rPr>
              <a:t>Subsidies</a:t>
            </a:r>
            <a:endParaRPr lang="en-GB" sz="2800" b="1" dirty="0">
              <a:solidFill>
                <a:schemeClr val="accent1">
                  <a:lumMod val="75000"/>
                </a:schemeClr>
              </a:solidFill>
              <a:latin typeface="+mj-lt"/>
              <a:ea typeface="+mj-ea"/>
              <a:cs typeface="+mj-cs"/>
            </a:endParaRPr>
          </a:p>
          <a:p>
            <a:endParaRPr lang="en-GB" sz="1000" b="1" dirty="0">
              <a:solidFill>
                <a:schemeClr val="accent1">
                  <a:lumMod val="75000"/>
                </a:schemeClr>
              </a:solidFill>
              <a:latin typeface="+mj-lt"/>
            </a:endParaRPr>
          </a:p>
          <a:p>
            <a:r>
              <a:rPr lang="en-GB" sz="1600" b="1" i="1" dirty="0">
                <a:solidFill>
                  <a:schemeClr val="accent1">
                    <a:lumMod val="75000"/>
                  </a:schemeClr>
                </a:solidFill>
                <a:latin typeface="+mj-lt"/>
                <a:ea typeface="+mj-ea"/>
                <a:cs typeface="+mj-cs"/>
              </a:rPr>
              <a:t>Advantages and Disadvantages </a:t>
            </a:r>
            <a:endParaRPr lang="en-GB" sz="1600" b="1" i="1" dirty="0" smtClean="0">
              <a:solidFill>
                <a:schemeClr val="accent1">
                  <a:lumMod val="75000"/>
                </a:schemeClr>
              </a:solidFill>
              <a:latin typeface="+mj-lt"/>
              <a:ea typeface="+mj-ea"/>
              <a:cs typeface="+mj-cs"/>
            </a:endParaRPr>
          </a:p>
          <a:p>
            <a:endParaRPr lang="en-GB" sz="1600" b="1" i="1" dirty="0" smtClean="0">
              <a:solidFill>
                <a:schemeClr val="accent1">
                  <a:lumMod val="75000"/>
                </a:schemeClr>
              </a:solidFill>
              <a:latin typeface="+mj-lt"/>
              <a:ea typeface="+mj-ea"/>
              <a:cs typeface="+mj-cs"/>
            </a:endParaRPr>
          </a:p>
          <a:p>
            <a:r>
              <a:rPr lang="en-GB" sz="1600" dirty="0" smtClean="0">
                <a:latin typeface="+mj-lt"/>
                <a:ea typeface="+mj-ea"/>
                <a:cs typeface="+mj-cs"/>
              </a:rPr>
              <a:t>If users are not themselves able to pay the full cost of </a:t>
            </a:r>
            <a:r>
              <a:rPr lang="en-GB" sz="1600" dirty="0">
                <a:latin typeface="+mj-lt"/>
                <a:ea typeface="+mj-ea"/>
                <a:cs typeface="+mj-cs"/>
              </a:rPr>
              <a:t>electricity access, some form of grant or subsidy will be essential to make it affordable. (It is notable that none of the NEA considered in this review have been delivered using purely commercial finance – all have required some grants or subsidies</a:t>
            </a:r>
            <a:r>
              <a:rPr lang="en-GB" sz="1600" dirty="0" smtClean="0">
                <a:latin typeface="+mj-lt"/>
                <a:ea typeface="+mj-ea"/>
                <a:cs typeface="+mj-cs"/>
              </a:rPr>
              <a:t>.)  Well designed grant and subsidy programmes can thus serve social objectives and promote equity by reducing electricity costs for poorer social groups, enabling them to gain access to electricity and use it to improve their lives and livelihoods – and thereby support national economic development.  Grant funding can also leverage private, commercial, finance by expanding the number of users able to afford electricity and so encouraging private financiers to invest in electricity provision.</a:t>
            </a:r>
            <a:r>
              <a:rPr lang="en-GB" sz="1600" dirty="0">
                <a:latin typeface="+mj-lt"/>
                <a:ea typeface="+mj-ea"/>
                <a:cs typeface="+mj-cs"/>
              </a:rPr>
              <a:t/>
            </a:r>
            <a:br>
              <a:rPr lang="en-GB" sz="1600" dirty="0">
                <a:latin typeface="+mj-lt"/>
                <a:ea typeface="+mj-ea"/>
                <a:cs typeface="+mj-cs"/>
              </a:rPr>
            </a:br>
            <a:r>
              <a:rPr lang="en-GB" sz="1600" dirty="0" smtClean="0">
                <a:latin typeface="+mj-lt"/>
                <a:ea typeface="+mj-ea"/>
                <a:cs typeface="+mj-cs"/>
              </a:rPr>
              <a:t>    </a:t>
            </a:r>
          </a:p>
          <a:p>
            <a:r>
              <a:rPr lang="en-GB" sz="1600" dirty="0" smtClean="0">
                <a:latin typeface="+mj-lt"/>
                <a:ea typeface="+mj-ea"/>
                <a:cs typeface="+mj-cs"/>
              </a:rPr>
              <a:t>The greatest concern over grants and subsidies is their reliance on government and donor funds. This limits the extent of electricity provision they can support and raises the question of whether, it is sustainable for electricity access to continues to rely on grant and subsidy funding in the long term? Given other calls on these funds there is always the risk that grant or subsidy programmes will be terminated – and this may itself distort the behaviour of electricity providers. The other issue is that grants and subsidies may be misdirected, potentially creating excessive profits for some providers while failing to support market </a:t>
            </a:r>
            <a:r>
              <a:rPr lang="en-GB" sz="1600" dirty="0">
                <a:latin typeface="+mj-lt"/>
                <a:ea typeface="+mj-ea"/>
                <a:cs typeface="+mj-cs"/>
              </a:rPr>
              <a:t>development or, in the worst case, have a negative impact by undermining the existing nascent market and thereby reducing the prospects of longer term expansion of electricity access.  There needs to be sufficient understand and capacity in the grant provider to ensure that the funding is carefully applied and monitored to ensure its effectiveness – this requires sufficient capacity, usually within Government which is often stretched in this regard.  </a:t>
            </a:r>
            <a:endParaRPr lang="en-GB" sz="1600" dirty="0" smtClean="0">
              <a:latin typeface="+mj-lt"/>
              <a:ea typeface="+mj-ea"/>
              <a:cs typeface="+mj-cs"/>
            </a:endParaRPr>
          </a:p>
          <a:p>
            <a:endParaRPr lang="en-GB" sz="1200" b="1" i="1" dirty="0" smtClean="0">
              <a:solidFill>
                <a:schemeClr val="accent1">
                  <a:lumMod val="75000"/>
                </a:schemeClr>
              </a:solidFill>
              <a:latin typeface="+mj-lt"/>
              <a:ea typeface="+mj-ea"/>
              <a:cs typeface="+mj-cs"/>
            </a:endParaRPr>
          </a:p>
          <a:p>
            <a:r>
              <a:rPr lang="en-GB" sz="1600" b="1" i="1" dirty="0" smtClean="0">
                <a:solidFill>
                  <a:schemeClr val="accent1">
                    <a:lumMod val="75000"/>
                  </a:schemeClr>
                </a:solidFill>
                <a:latin typeface="+mj-lt"/>
                <a:ea typeface="+mj-ea"/>
                <a:cs typeface="+mj-cs"/>
              </a:rPr>
              <a:t>Further </a:t>
            </a:r>
            <a:r>
              <a:rPr lang="en-GB" sz="1600" b="1" i="1" dirty="0">
                <a:solidFill>
                  <a:schemeClr val="accent1">
                    <a:lumMod val="75000"/>
                  </a:schemeClr>
                </a:solidFill>
                <a:latin typeface="+mj-lt"/>
                <a:ea typeface="+mj-ea"/>
                <a:cs typeface="+mj-cs"/>
              </a:rPr>
              <a:t>Information and Guidance</a:t>
            </a:r>
            <a:r>
              <a:rPr lang="en-GB" sz="1600" b="1" i="1" dirty="0" smtClean="0">
                <a:solidFill>
                  <a:schemeClr val="accent1">
                    <a:lumMod val="75000"/>
                  </a:schemeClr>
                </a:solidFill>
                <a:latin typeface="+mj-lt"/>
                <a:ea typeface="+mj-ea"/>
                <a:cs typeface="+mj-cs"/>
              </a:rPr>
              <a:t>:</a:t>
            </a:r>
          </a:p>
          <a:p>
            <a:endParaRPr lang="en-GB" sz="1600" b="1" i="1" dirty="0">
              <a:solidFill>
                <a:schemeClr val="accent1">
                  <a:lumMod val="75000"/>
                </a:schemeClr>
              </a:solidFill>
              <a:latin typeface="+mj-lt"/>
              <a:ea typeface="+mj-ea"/>
              <a:cs typeface="+mj-cs"/>
            </a:endParaRPr>
          </a:p>
          <a:p>
            <a:pPr marL="285750" indent="-285750">
              <a:buFont typeface="Arial" panose="020B0604020202020204" pitchFamily="34" charset="0"/>
              <a:buChar char="•"/>
            </a:pPr>
            <a:r>
              <a:rPr lang="en-GB" sz="1600" dirty="0" smtClean="0">
                <a:latin typeface="+mj-lt"/>
                <a:ea typeface="+mj-ea"/>
                <a:cs typeface="+mj-cs"/>
              </a:rPr>
              <a:t>List </a:t>
            </a:r>
            <a:r>
              <a:rPr lang="en-GB" sz="1600" dirty="0">
                <a:latin typeface="+mj-lt"/>
                <a:ea typeface="+mj-ea"/>
                <a:cs typeface="+mj-cs"/>
              </a:rPr>
              <a:t>of EU funding and European Funds and Grants for Energy</a:t>
            </a:r>
            <a:r>
              <a:rPr lang="en-GB" sz="1600" dirty="0"/>
              <a:t>: </a:t>
            </a:r>
            <a:r>
              <a:rPr lang="en-GB" sz="1600" dirty="0" smtClean="0"/>
              <a:t>                                                                           </a:t>
            </a:r>
            <a:r>
              <a:rPr lang="en-GB" sz="1600" u="sng" dirty="0" smtClean="0">
                <a:hlinkClick r:id="rId2"/>
              </a:rPr>
              <a:t>http</a:t>
            </a:r>
            <a:r>
              <a:rPr lang="en-GB" sz="1600" u="sng" dirty="0">
                <a:hlinkClick r:id="rId2"/>
              </a:rPr>
              <a:t>://www.welcomeurope.com/european-subsidies-sector-Energy.html</a:t>
            </a:r>
            <a:endParaRPr lang="en-GB" sz="1600" b="1" dirty="0"/>
          </a:p>
          <a:p>
            <a:pPr lvl="0"/>
            <a:endParaRPr lang="en-GB" sz="1600" dirty="0"/>
          </a:p>
          <a:p>
            <a:endParaRPr lang="en-GB" sz="1600" dirty="0">
              <a:latin typeface="+mj-lt"/>
              <a:ea typeface="+mj-ea"/>
              <a:cs typeface="+mj-cs"/>
            </a:endParaRPr>
          </a:p>
        </p:txBody>
      </p:sp>
      <p:sp>
        <p:nvSpPr>
          <p:cNvPr id="6" name="TextBox 5">
            <a:hlinkClick r:id="rId3" action="ppaction://hlinksldjump"/>
          </p:cNvPr>
          <p:cNvSpPr txBox="1"/>
          <p:nvPr/>
        </p:nvSpPr>
        <p:spPr>
          <a:xfrm>
            <a:off x="10788316" y="5733823"/>
            <a:ext cx="1403684" cy="369332"/>
          </a:xfrm>
          <a:prstGeom prst="rect">
            <a:avLst/>
          </a:prstGeom>
          <a:solidFill>
            <a:schemeClr val="accent1">
              <a:lumMod val="40000"/>
              <a:lumOff val="60000"/>
            </a:schemeClr>
          </a:solidFill>
          <a:ln w="28575">
            <a:solidFill>
              <a:schemeClr val="tx1"/>
            </a:solidFill>
          </a:ln>
        </p:spPr>
        <p:txBody>
          <a:bodyPr wrap="square" rtlCol="0">
            <a:spAutoFit/>
          </a:bodyPr>
          <a:lstStyle/>
          <a:p>
            <a:pPr algn="ctr"/>
            <a:r>
              <a:rPr lang="en-GB" dirty="0" smtClean="0">
                <a:hlinkClick r:id="rId4" action="ppaction://hlinksldjump"/>
              </a:rPr>
              <a:t>CATEGORIES</a:t>
            </a:r>
            <a:endParaRPr lang="en-GB" dirty="0"/>
          </a:p>
        </p:txBody>
      </p:sp>
      <p:sp>
        <p:nvSpPr>
          <p:cNvPr id="7" name="TextBox 6">
            <a:hlinkClick r:id="rId3" action="ppaction://hlinksldjump"/>
          </p:cNvPr>
          <p:cNvSpPr txBox="1"/>
          <p:nvPr/>
        </p:nvSpPr>
        <p:spPr>
          <a:xfrm>
            <a:off x="10806009" y="5339260"/>
            <a:ext cx="1403684" cy="369332"/>
          </a:xfrm>
          <a:prstGeom prst="rect">
            <a:avLst/>
          </a:prstGeom>
          <a:solidFill>
            <a:schemeClr val="accent2">
              <a:lumMod val="40000"/>
              <a:lumOff val="60000"/>
            </a:schemeClr>
          </a:solidFill>
          <a:ln w="28575">
            <a:solidFill>
              <a:schemeClr val="tx1"/>
            </a:solidFill>
          </a:ln>
        </p:spPr>
        <p:txBody>
          <a:bodyPr wrap="square" rtlCol="0">
            <a:spAutoFit/>
          </a:bodyPr>
          <a:lstStyle/>
          <a:p>
            <a:pPr algn="ctr"/>
            <a:r>
              <a:rPr lang="en-GB" dirty="0" smtClean="0">
                <a:hlinkClick r:id="rId5" action="ppaction://hlinksldjump"/>
              </a:rPr>
              <a:t>EXAMPLES</a:t>
            </a:r>
            <a:endParaRPr lang="en-GB" dirty="0"/>
          </a:p>
        </p:txBody>
      </p:sp>
      <p:sp>
        <p:nvSpPr>
          <p:cNvPr id="8" name="TextBox 7"/>
          <p:cNvSpPr txBox="1"/>
          <p:nvPr/>
        </p:nvSpPr>
        <p:spPr>
          <a:xfrm>
            <a:off x="10813312" y="6488668"/>
            <a:ext cx="1389079" cy="369332"/>
          </a:xfrm>
          <a:prstGeom prst="rect">
            <a:avLst/>
          </a:prstGeom>
          <a:solidFill>
            <a:srgbClr val="92D050"/>
          </a:solidFill>
          <a:ln w="28575">
            <a:solidFill>
              <a:schemeClr val="tx1"/>
            </a:solidFill>
          </a:ln>
        </p:spPr>
        <p:txBody>
          <a:bodyPr wrap="square" rtlCol="0">
            <a:spAutoFit/>
          </a:bodyPr>
          <a:lstStyle/>
          <a:p>
            <a:pPr algn="ctr"/>
            <a:r>
              <a:rPr lang="en-GB" b="1" dirty="0" smtClean="0">
                <a:hlinkClick r:id="rId5" action="ppaction://hlinksldjump"/>
              </a:rPr>
              <a:t>NEXT</a:t>
            </a:r>
            <a:endParaRPr lang="en-GB" b="1" dirty="0"/>
          </a:p>
        </p:txBody>
      </p:sp>
      <p:sp>
        <p:nvSpPr>
          <p:cNvPr id="9" name="TextBox 8"/>
          <p:cNvSpPr txBox="1"/>
          <p:nvPr/>
        </p:nvSpPr>
        <p:spPr>
          <a:xfrm>
            <a:off x="10813312" y="6103155"/>
            <a:ext cx="1389079" cy="369332"/>
          </a:xfrm>
          <a:prstGeom prst="rect">
            <a:avLst/>
          </a:prstGeom>
          <a:solidFill>
            <a:srgbClr val="FFFF66"/>
          </a:solidFill>
          <a:ln w="28575">
            <a:solidFill>
              <a:schemeClr val="tx1"/>
            </a:solidFill>
          </a:ln>
        </p:spPr>
        <p:txBody>
          <a:bodyPr wrap="square" rtlCol="0">
            <a:spAutoFit/>
          </a:bodyPr>
          <a:lstStyle/>
          <a:p>
            <a:pPr algn="ctr"/>
            <a:r>
              <a:rPr lang="en-GB" dirty="0" smtClean="0">
                <a:hlinkClick r:id="rId6" action="ppaction://hlinksldjump"/>
              </a:rPr>
              <a:t>PREVIOUS</a:t>
            </a:r>
            <a:endParaRPr lang="en-GB" dirty="0"/>
          </a:p>
        </p:txBody>
      </p:sp>
    </p:spTree>
    <p:extLst>
      <p:ext uri="{BB962C8B-B14F-4D97-AF65-F5344CB8AC3E}">
        <p14:creationId xmlns:p14="http://schemas.microsoft.com/office/powerpoint/2010/main" val="232904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4546A"/>
      </a:dk2>
      <a:lt2>
        <a:srgbClr val="E7E6E6"/>
      </a:lt2>
      <a:accent1>
        <a:srgbClr val="2061D6"/>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emplate>
  <TotalTime>0</TotalTime>
  <Words>49677</Words>
  <Application>Microsoft Office PowerPoint</Application>
  <PresentationFormat>Breitbild</PresentationFormat>
  <Paragraphs>4582</Paragraphs>
  <Slides>264</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264</vt:i4>
      </vt:variant>
    </vt:vector>
  </HeadingPairs>
  <TitlesOfParts>
    <vt:vector size="269" baseType="lpstr">
      <vt:lpstr>Arial</vt:lpstr>
      <vt:lpstr>Calibri</vt:lpstr>
      <vt:lpstr>Calibri Light</vt:lpstr>
      <vt:lpstr>Courier New</vt:lpstr>
      <vt:lpstr>Office Theme</vt:lpstr>
      <vt:lpstr>National Approaches  to Electrification</vt:lpstr>
      <vt:lpstr>Please run this presentation as a slide show. Navigation links do not work in Edit mode.</vt:lpstr>
      <vt:lpstr>PowerPoint-Präsentation</vt:lpstr>
      <vt:lpstr>Contents</vt:lpstr>
      <vt:lpstr>National Approaches to Electrification - Definition:</vt:lpstr>
      <vt:lpstr>National Approach to Electrification - Boundaries:</vt:lpstr>
      <vt:lpstr>Using this Tool</vt:lpstr>
      <vt:lpstr>Categorization of Approaches to Electrification</vt:lpstr>
      <vt:lpstr>Proposed Categorization Framework:</vt:lpstr>
      <vt:lpstr>PowerPoint-Präsentation</vt:lpstr>
      <vt:lpstr>Proposed Categorization Framework</vt:lpstr>
      <vt:lpstr>Technology Categories</vt:lpstr>
      <vt:lpstr>Delivery Model Categories</vt:lpstr>
      <vt:lpstr>Legal Framework Categories</vt:lpstr>
      <vt:lpstr>PowerPoint-Präsentation</vt:lpstr>
      <vt:lpstr>Finance Categories</vt:lpstr>
      <vt:lpstr>Non-Financial Intervention Categories</vt:lpstr>
      <vt:lpstr>Non-Financial Intervention Categories continued</vt:lpstr>
      <vt:lpstr>Category Descriptions</vt:lpstr>
      <vt:lpstr>Category Dashboard</vt:lpstr>
      <vt:lpstr>Case Studies</vt:lpstr>
      <vt:lpstr>PowerPoint-Präsentation</vt:lpstr>
      <vt:lpstr>Acknowledgements</vt:lpstr>
      <vt:lpstr>PowerPoint-Präsentation</vt:lpstr>
      <vt:lpstr>Grid Extension   Definition – Establishment and extension to new users of a system that connects electricity generation plants to consumers via a transmission and distribution network across the country.  Grid systems draw on a variety of generation sources, from nuclear and hydro-power to coal, oil and combined-cycle gas turbines and solar- and wind-power. Each form of generation has different characteristics in terms of flexibility, reliability and costs. A mix of generation sources is required to match generation to demand, with over-reliance on any one form of generation risking lengthy outages (for example, a drought can significantly affect a predominantly hydro-powered grid system). Technology advances, combined with environmental concerns, have led to an increasing focus over recent years on Renewable Energy based generation. Transmission and distribution system designs also vary, with low-cost distribution technologies such as Single Wire Earth return (SWER) being used to reduce costs in remote areas.  Interactions with other NEA Categories:    Delivery Model - The national grid system may be publically or privately owned or combine both in a public-private partnership. Common public-private models for grid systems include: ●      Publically owned generation and transmission, and privately owned distribution;  ●      Independent Power Producers (IPP) connected to a publically owned transmission/distribution system).   (Where individual distribution areas are separately owned, eg by municipalities or regional bodies, these may be regarded as grid-connected distribution systems and are discussed under that category).     </vt:lpstr>
      <vt:lpstr>PowerPoint-Präsentation</vt:lpstr>
      <vt:lpstr>PowerPoint-Präsentation</vt:lpstr>
      <vt:lpstr>PowerPoint-Präsentation</vt:lpstr>
      <vt:lpstr>PowerPoint-Präsentation</vt:lpstr>
      <vt:lpstr>Grid-Connected Mini-grid or Distribution System  Definition – An electricity system connected to, but owned and/or managed separately from, the main grid system which supplies electricity to users within a local area.   Grid-connected mini-grids and distribution systems exist at a wide range of scales from those supplying a few households to systems covering entire districts or regions. The term “grid-connected mini-grid” is most frequently used to refer to systems built around their own, usually small-scale (diesel, bioenergy, biomass, hydro, solar, wind or hybrid) generation and connected to the grid to allow import and export of electricity. While these include fossil-fuel based generation, technology advances combined with environmental concerns mean that policy-makers are increasingly focussing on encouraging Renewable Energy based generation. A “distribution system” generally refers to a larger system designed primarily to distribute electricity from the main grid system to users. However distribution systems often also include their own generation and there is no clear distinction between grid-connected mini-grids and distribution systems (and the term “grid-connected mini-grid” is used to refer to both in the description below). At the larger end of the scale, distribution systems may be closely integrated into the main grid system, and the distinction between electrification through grid extension and through grid-connected distribution system expansion is one of ownership and management rather than technology.  Distribution systems generally use lower voltages than for transmission, but the specific boundary between the two varies from country to country. Separate ownership and management may allow grid-connected mini-grids to use lower voltages and lower-cost technologies than the main grid, but grid system technical requirements (and standards) will generally prevent the lowest capacity “skinny-grids” from becoming grid-connected.  Interactions with other NEA Categories:    Delivery Model - Grid-connected mini-grids are often privately owned, but may be publically owned or combine both in a public-private partnership. Common models include: - mini-grids owned by a private developer connected to the main grid;  - A private enterprise installing generation to meet its own power demand building a local distribution system and supply to  other local users and the grid;      - A municipality or other local public entity operating a grid connected distribution system; - A private company, or public-private partnership taking on operation of a section of the grid distribution system as part                                      of a privatisation process.</vt:lpstr>
      <vt:lpstr>PowerPoint-Präsentation</vt:lpstr>
      <vt:lpstr>PowerPoint-Präsentation</vt:lpstr>
      <vt:lpstr>PowerPoint-Präsentation</vt:lpstr>
      <vt:lpstr>PowerPoint-Präsentation</vt:lpstr>
      <vt:lpstr>PowerPoint-Präsentation</vt:lpstr>
      <vt:lpstr> Isolated Mini-grid   Definition – A system for generation and distribution of electricity to multiple users which is not connected to the main grid system.  Mini-grids exist at a wide range of scales, from those supplying a few households to systems covering several communities. Isolated mini-grids rely on one or more local, usually small-scale (diesel, bioenergy, biomass, hydro, solar, wind or hybrid), generating plants and must balance demand and generation at all times. While these include fossil-fuel based generation, technology advances combined with environmental concerns mean that policy-makers are increasingly focussing on encouraging Renewable Energy based generation. Being separated from the grid system, isolated mini-grids can used lower voltages and lower-cost technologies than the main grid, and may be designed to provide anything from lighting alone (a “skinny grid”) to a full grid-equivalent electricity service.   Interactions with other NEA Categories:    Delivery Model - Isolated mini-grids are often privately owned, but may be publically owned or combine both in a public-private partnership. Common models include:  ●    An isolated mini-grid owned by a private developer, a user-cooperative or community organisation;   ●    Mini-grids owned and operated by the national grid company in off-grid areas;   ●    A mini-grid operated by a municipality or other local public entity to supply an off-grid community;  ●    Isolated mini-grids developed under a Public-Private Partnership, for instance on a Build-Own-Operate-Transfer basis.     </vt:lpstr>
      <vt:lpstr>PowerPoint-Präsentation</vt:lpstr>
      <vt:lpstr>PowerPoint-Präsentation</vt:lpstr>
      <vt:lpstr>PowerPoint-Präsentation</vt:lpstr>
      <vt:lpstr>PowerPoint-Präsentation</vt:lpstr>
      <vt:lpstr>PowerPoint-Präsentation</vt:lpstr>
      <vt:lpstr>Standalone Systems   Definition – A system for generating and supplying electricity to a single user (separate from any distribution system).  Standalone systems may use any locally available source of energy (including solar, wind, hydropower, biogas, biomass, biofuels or diesel generators). While these include fossil-fuel based generation, technology advances combined with environmental concerns mean that policy-makers are increasingly focussing on encouraging Renewable Energy based generation. They may serve a single purpose (such as lighting or irrigation water-pumping) or be designed to meet all the electricity needs of the user. They range in size from solar lanterns, through small household systems to larger installations serving industrial enterprises (though for the purposes of this review the focus is on systems suitable for households, community facilities and SMEs).         Interactions with other NEA Categories:    Delivery Model -Standalone systems are most frequently supplied to users through a purely private-sector chain of manufacturers, importers, distributors and retailers. In a number of cases (such as the IDCOL programme in Bangladesh), public-private partnership models have been used. In general this has been through use of public finance (grants, subsidies and loans) to enhance affordability and support market growth, though there could be benefits in certain circumstances for government energy agencies to become directly involved in the standalone system market, by forming a joint entity to supply systems or by taking on one of the roles along the value chain (eg providing a distribution service for all system providers). More rarely a purely public model is used to provide standalone systems to users, for example where the grid company provides standalone systems to those it is not economic to connect to the grid (eg in South Africa).     </vt:lpstr>
      <vt:lpstr>PowerPoint-Präsentation</vt:lpstr>
      <vt:lpstr>PowerPoint-Präsentation</vt:lpstr>
      <vt:lpstr>PowerPoint-Präsentation</vt:lpstr>
      <vt:lpstr>PowerPoint-Präsentation</vt:lpstr>
      <vt:lpstr>Public Delivery Model:   Definition – Delivery of electricity access by an entity or entities all of which are publically owned and managed, using purely public finance.  In this delivery model all of the organisations engaged in provision of electricity access (whether through supply of electricity itself or provision of electricity systems), as part of the National Electrification Approach being considered, are state-owned. This implies that all the actors along the market chain1 (Project Development, Manufacture/Generation, Distribution and Retail) are publically owned. These may include electricity utilities, publically-owned generation, transmission and distribution companies, municipalities, or rural energy agencies.   Interactions with other NEA Categories:    Technologies: National grid systems have most often been established under a public delivery model either through a single public electricity company owning and managing the entire system or through separate public generation, transmission and distribution companies. Grid-connected mini-grids and distribution systems may also be publically owned, for instance by a local municipality. Where isolated mini-grids or standalone systems are delivered through a public model this is generally by an electricity utility or distribution company which has adopted an integrated approach with electricity being provided using a combination of grid, mini-grid and standalone systems.  Legal basis: Regulation of public delivery models is often implicit, with oversight and control being through organisational hierarchy rather than any explicit regulatory framework. For instance a national utility company’s monopoly (concession) over generation and/or sale of electricity may be established through the legislation under which it is created rather than through any separate framework. However, though an explicit regulatory framework may not be needed to give private investors confidence, such a framework is nevertheless regarded as best practice to achieve transparency and provide a barrier to political interference.   </vt:lpstr>
      <vt:lpstr>PowerPoint-Präsentation</vt:lpstr>
      <vt:lpstr>PowerPoint-Präsentation</vt:lpstr>
      <vt:lpstr>PowerPoint-Präsentation</vt:lpstr>
      <vt:lpstr>Private Delivery Model   Definition – Delivery of electricity access by an entity or entities none of which are owned and managed by the state, using purely private finance.  In this model all of the organisations engaged in provision of electricity access (whether through supply of electricity itself or provision of electricity systems), as part of the National Electrification Approach being considered, are non-state-owned. This implies that all the actors along the market chain1 (Project Development, Manufacture/Generation, Distribution and Retail) are non-state entities such as private companies, cooperatives, social enterprises, community organisations or NGOs (all characterised for this purpose as “private” organisations).   Interactions with other NEA Categories:    Technologies:  Few, if any, national grid systems have been established through a private delivery model (though in many countries privatisation has been used to transfer them into private ownership and bring in private investment). Grid-connected mini-grids and distribution systems have frequently been developed by private (non-state-owned) organisations. Where the grid system is also privately-owned, this constitutes a private model. (However, if the grid system is publically owned, and the mini-grid or distribution system uses electricity from the grid system, or the development draws on public grants, subsidies, loans, tax exemptions or guarantees, it constitutes a public-private partnership). The most frequently used models for delivery of standalone systems are private, though involvement of state-organisations along the market chain, or use of funding from grants or subsidies provided by the state, donors or international agencies, may result in private-public partnerships.   </vt:lpstr>
      <vt:lpstr>PowerPoint-Präsentation</vt:lpstr>
      <vt:lpstr>PowerPoint-Präsentation</vt:lpstr>
      <vt:lpstr>PowerPoint-Präsentation</vt:lpstr>
      <vt:lpstr>PowerPoint-Präsentation</vt:lpstr>
      <vt:lpstr>Public-Private Partnership Delivery Model    </vt:lpstr>
      <vt:lpstr>PowerPoint-Präsentation</vt:lpstr>
      <vt:lpstr>PowerPoint-Präsentation</vt:lpstr>
      <vt:lpstr>PowerPoint-Präsentation</vt:lpstr>
      <vt:lpstr>PowerPoint-Präsentation</vt:lpstr>
      <vt:lpstr>Concession   Definition –  An exclusive right (monopoly) granted by government to sell electricity or standalone systems   A concession may: - Cover the entire country or a specific area - Be time-limited or unlimited - Relate to one, several, or all means of electricity provision Concessions are usually granted to attract private investment by guaranteeing the investor protection from competition, or to protect public investment.   Interactions with other NEA Categories:     Technologies: Grid systems and larger grid-connected mini-grids / distribution systems and isolated mini-grids almost always require concessions (because of the substantial investment required). As a result, the right to transmit and sell electricity is often reserved to the national grid company and/or mini-grid/distribution system operator (at least within the area they reach). For smaller mini-grids, with lower, shorter-term capital investment, a license (which grants a non-exclusive right to sell electricity) may be seen as more appropriate, and mini-grids below a certain size are often unregulated.  A key question for private mini-grid investors will be what happens when the main grid arrives? Grid extension into a mini-grid concession area within the concession period may be prohibited, or there may be explicit provision for compensation and transfer of assets to grid ownership. Grid and mini-grid concessions thus often interrelate (with each preventing or having explicit provision for extending into the other’s area).  Concessions are more rarely used for standalone systems.  This reflects policy-makers’ perception of them as product retailers rather than infrastructure providers, but also that without long-term fixed capital investment private companies have not needed the protection of a concession to attract private capital (and would regard it as a regulatory burden). Concessions may however be used to bring standalone system companies into a market which they might otherwise be unwilling to enter. It’s also possible where pay-as-you-go arrangements are used, where the provider retains ownership of the system until the user has bought it through monthly payments, or even  over its full life with the user paying for electricity used, a concession arrangement may be appropriate. Where grid or mini-grid  concessions are set up, these rarely forbid sale of standalone systems by others, and vice versa, though standalone systems  may be included as one means of providing electricity within an integrated electricity concession encompassing mini-grid  and/or grid access.</vt:lpstr>
      <vt:lpstr>PowerPoint-Präsentation</vt:lpstr>
      <vt:lpstr>PowerPoint-Präsentation</vt:lpstr>
      <vt:lpstr>PowerPoint-Präsentation</vt:lpstr>
      <vt:lpstr>License:   Definition – A non-exclusive permission granted by government (or regulator) to sell electricity or standalone systems.   Licenses are employed to enable regulatory authorities to control who provides electricity or electricity goods, to ensure that they meet quality and safety standards and to allow price controls. At the same time licensing is a means of making clear that electricity providers are entitled to sell – without which private financiers may be reluctant to invest. A license may: - Cover the entire country or a specific area or project - Be time-limited or unlimited - Relate to one, several, or all means of electricity provision  Interactions with other NEA Categories:    Technologies: Grid systems and larger grid-connected mini-grids / distribution systems are usually licensed through a concession arrangement as, often, are larger isolated mini-grids. For smaller mini-grids, with lower and shorter-term capital investment, a licensing regime (with its non-exclusive right to sell electricity) may be more appropriate, with greater flexibility and a generally less demanding process balancing lack of protection from competition for the investor, while still providing the means to protect users through price/tariff regulation and setting technical and safety standards. (mini-grids below a certain size, are often unregulated, as the administrative burden (and costs) of regulation are seen as disproportionate to the protection it would provide to investors and users, and the right to operate instead being granted through a general derogation from licensing).  Without a concession, a key question for private mini-grid licensees will be what happens when the main grid arrives, and it may be beneficial to establish a compensation regime in the event of grid extension, to encourage private mini-grid investment in the interim.  Standalone system providers are rarely subject to licensing (beyond general business licensing requirements) though they may be required to meet certain standards in order to access subsidies and tax exemptions. In part this reflects both policy-makers’ and businesses’ perception that as product retailers rather than infrastructure providers or sellers of electricity itself they do not require licensing. Also, without long-term fixed capital investment, private companies have not needed the protection of a concession or license  to attract private capital (and would regard it simply as a regulatory burden).  With standalone system providers increasingly  looking to pay-as-you-go arrangements, where they retain ownership of the system until the user has bought it through  monthly payments, or even over its full life with the user simply paying for electricity used, more formal regulation of  standalone system businesses may become more appropriate.</vt:lpstr>
      <vt:lpstr>PowerPoint-Präsentation</vt:lpstr>
      <vt:lpstr>PowerPoint-Präsentation</vt:lpstr>
      <vt:lpstr>PowerPoint-Präsentation</vt:lpstr>
      <vt:lpstr> Uniform Price/Tariff:   Definition : A regime under which all providers within a given category are required to sell electricity (or standalone systems) at the same price or tariff (or set of prices/tariffs).    A uniform price/tariff arrangement may: - Address purchase costs for standalone systems or connection charges and charges for electricity used or flat monthly changes  - Encompass a set of prices/tariffs for different classes of user (eg household, commercial and industrial) or for different levels of provision (eg size of solar home system)     - Relate to one, several, or all technologies. Thus it may cover just electricity from solar home systems, or just from wind-powered mini-grids, or require that isolated mini-grids supply electricity at the same prices as the grid (a grid-parity price/tariff) - Be based on an assessment of the average cost of provision, on existing grid prices, or on estimates of the avoided cost of grid extension.     Interactions with other NEA Categories:    Technologies: It is usual for grid systems to use a uniform price/tariff structure, relying on the cross-subsidies inherent in a single unitary system with a single owner to balance differences in cost of provision in different areas. However, even in a grid context a uniform price/tariff structure can dis-incentivize the electricity provider from extending access to more remote, low demand areas, where the cost of provision is higher and they may be unable to recover costs or will have to raise prices for all customers.  If a uniform tariff is imposed on grid-connected mini-grids, distribution systems or isolated mini-grids, which are separately owned, it will be necessary to establish a system of subsidies or cross-subsidies between providers. Without this, providers in areas where costs are lower may make excess profits while in areas where costs are higher providers become insolvent  or users remain unserved.  For this reason individual price/tariff regulation is often applied to larger mini-grids, though  for small mini-grids the costs may out-balance the benefits of individual price/tariff regulation, and a uniform tariff  may be applied.            </vt:lpstr>
      <vt:lpstr>PowerPoint-Präsentation</vt:lpstr>
      <vt:lpstr>PowerPoint-Präsentation</vt:lpstr>
      <vt:lpstr>PowerPoint-Präsentation</vt:lpstr>
      <vt:lpstr>PowerPoint-Präsentation</vt:lpstr>
      <vt:lpstr>Individual Price/Tariff:   Definition – A regime under which the price or tariff at which each  provider can sell electricity (or standalone systems) is separately agreed with the regulator. )  An individual price/tariff arrangement may: - Address purchase costs for standalone systems or connection charges and charges for electricity used or flat monthly changes - Encompass a set of prices or tariffs for different classes of user (eg household, commercial and industrial) or for different levels of provision (eg size of solar home system)     - Relate to electricity from one or more technologies and/or standalone systems as long as these are all provided by a single entity - Cover a single unit within the provider’s operation (eg a single mini-grid) or the entirety of the provider’s operation  - Be based (most usually) on the provider’s average or incremental costs, net of any grant or subsidy (cost-recovery tariffs) or on estimates of the avoided cost of grid extension to the area, or some other basis  Interactions with other NEA Categories:    Technologies It is in principle possible to set individual prices/tariffs for different areas within a grid system. This could have the advantage of incentivizing the grid company to extend into more remote areas where costs are higher, but is often politically unacceptable and a uniform price/tariff structure is therefore most often used. Grid connected mini-grids and distribution systems rely on the sale of electricity to the grid, and import of electricity from the grid and its sale to users, as well as sale of own-generated electricity to users. Clarity on how each of these tariffs is set and regulated is vital. Tariffs for import of electricity from and export to the grid will usually be on a uniform price/tariff basis. Tariffs for users of grid- connected mini-grids as well as isolated mini-grids are usually set individually for each mini-grid or distribution area (or mini-grid company) to reflect their specific costs and any subsidies or grants they may have received. For larger, particularly grid-connected, systems, these factors may be overcome by political considerations and attempts to achieve equal treatment of users considerations (but cost-reflective grants or subsidies, or cross-subsidies, will then be needed to maintain economic sustainability). At the other end of the scale it may be concluded that the costs and bureaucracy of agreeing individual tariff levels for single  small mini-grids may be unjustified. It is most usual to leave tariffs for mini-grids below a certain size unregulated (on the  basis that they do not create an effective monopoly and so purchase decisions can be left to users), though use of a  uniform price/tariff is also an option.           </vt:lpstr>
      <vt:lpstr>PowerPoint-Präsentation</vt:lpstr>
      <vt:lpstr>PowerPoint-Präsentation</vt:lpstr>
      <vt:lpstr>PowerPoint-Präsentation</vt:lpstr>
      <vt:lpstr>PowerPoint-Präsentation</vt:lpstr>
      <vt:lpstr>Unregulated   Definition – A regime under which anyone may sell electricity and/or standalone systems without any license or other permission, beyond that required for any business to operate, and without any regulatory control of electricity tariffs or standalone system prices.          An unregulated regime may: - Be explicit (ie law/regulation may state that there is no need for licensing, other permissions or regulatory approval of prices/tariffs), or implicit (in that there is no law or regulation)   - Cover the entire country or a specific area (eg the area more than a certain distance from the national grid) - Relate to one, several, or all technologies  Interactions with other NEA Categories:    Technologies: Grid systems and larger grid-connected mini-grids / distribution systems and isolated  mini-grids are generally subject to some form of regulation to set technical and quality standards and allow for price/tariff regulation to protect users. Mini-grids below a certain size are often unregulated, as the administrative burden (and costs) of regulation are seen as disproportionate to the protection it would provide to investors and users, with the right to operate instead being granted through a general derogation from licensing.         Standalone system providers are rarely subject to specific licensing requirements though they may be required to meet certain standards in order to access subsidies and tax exemptions. In part this reflects both policy-makers’ and businesses’ perception that as product retailers rather than infrastructure providers or sellers of electricity itself they do not require licensing. Also, without long-term fixed capital investment, private standalone system companies have not needed the protection of a concession or license to attract private capital (and would regard it simply as a regulatory burden).  (With standalone system providers increasingly looking to pay-as-you-go arrangements, where they  retain ownership of the system until the user has bought it through monthly payments, or even over its full life  with the user paying for electricity used, more formal regulation of standalone system businesses may become  more appropriate.)  </vt:lpstr>
      <vt:lpstr>PowerPoint-Präsentation</vt:lpstr>
      <vt:lpstr>PowerPoint-Präsentation</vt:lpstr>
      <vt:lpstr>PowerPoint-Präsentation</vt:lpstr>
      <vt:lpstr>Private Finance:   Definition – Finance provided by investors or lenders in the expectation of financial returns (profit).    Private finance will be input on commercial terms, meaning that the investor or lender will expect to receive returns that exceed the original investment or loan and at a level that reflects the risks involved. Factors considered by financiers may include risks to implementation, delivery and technology performance, risks of cost escalation, market/demand and credit/payment risks, regulatory and macro-economic risks and external risks such as policy framework and weather.  Any financier will require clear information on forecast revenues and potential risks before providing funding.  It may be difficult for new electricity businesses working in new markets, and for users without a formal credit-record, to give commercial funders the confidence they require. Finance for electrification may come in the form of equity investment, or capital asset or working capital loans, and may be provided to a business as a whole, to a specific project or to end-users.  Equity - Any equity investment implies partial business ownership, with the investor taking the risk of losing their investment if the electricity venture fails, but also expecting to receive bonus returns if forecast targets are exceeded. Early stage investment in new businesses often relies on finance from entrepreneurial individuals, angel investors or venture capitalists who are willing to take large risks but expect to receive high returns on their investment if it’s successful.  Loans - capital asset loans are used, generally in later stages of business development and on specific projects, to leverage equity investment enabling businesses to scale up and expand their assets. Capital lenders expect repayment of loans over fixed periods and with pre-agreed (fixed or variable) interest rates, so that if profits fall short of forecasts payments are reduced only once equity capital has been exhausted, but if forecasts are exceeded lenders receive no additional benefit.  Working capital - alongside capital investment, most businesses require working capital to bridge the gap between  expenditure and receipt of revenues. Working capital is particularly needed by, for instance, solar product businesses,  where there may be three months or more between purchase/ import of the product by the business and sale to the  end-user. </vt:lpstr>
      <vt:lpstr>Private Finance:   Sources of finance - Often both international and local finance is required to support electrification – particularly where capital equipment or products are imported. The scale of funding needed for electrification may require international finance, and international financiers may have greater familiarity with, and hence be more comfortable with, some of the issues associated with the energy sector, particularly if their funding is channelled through an international company. However, local private funders will be more familiar with the national context and be more confident in resolving, and hence charge less premium for, risks associated with it. Exchange rate, and hence macro-economic, risks will always be an issue for private financiers where any of the electrification costs are in foreign currency. This issue will be greater where international funding is used to cover more than just import costs, and international funders will be very reluctant to provide finance if repatriation of funds is constrained.      Interactions with other NEA Categories:     Technologies – most national grid systems are constructed using public funds, though private finance can be introduced through privatisation of existing assets, inviting private generators to feed into the national grid, or establishment of distribution/grid-connected mini-grid concessions.  For instance, the introduction of feed-in tariffs (e.g. in Tanzania) has provided the basis for private investment in generation. Mini-grids are more frequently, though by no means always, financed by the private sector since the smaller investment and shorter payback period can reduce the risks and provides a more manageable business opportunity. Stand-alone systems offer even greater opportunities for market-based finance since the relatively short period between purchase and sale to the user means that that only business establishment and a small amount of equipment capital investment is at risk.  Delivery Model: application of market-based finance, by definition, requires private sector ownership or a public-private  partnership (PPP).  PPPs are often an effective way to attract private finance since the public-sector element can offer  funding and offset the risk associated with financing of electrification. Any private or PPP financing will require a business  model with clear investment requirements and projections of income that provide expected return on investment over  an acceptable timeframe, and with acceptable levels of risk and uncertainty. </vt:lpstr>
      <vt:lpstr>PowerPoint-Präsentation</vt:lpstr>
      <vt:lpstr>PowerPoint-Präsentation</vt:lpstr>
      <vt:lpstr>PowerPoint-Präsentation</vt:lpstr>
      <vt:lpstr>PowerPoint-Präsentation</vt:lpstr>
      <vt:lpstr>User Finance:   Definition – Finance from charges paid by users for electricity or purchase of  standalone systems, and finance made available to users to pay these charges    Users may pay a fee for connection to the main electricity grid or a mini-grid, for membership of the local customer group for a mini-grid, or purchase of a stand-alone system, flat monthly charges, and/or charges for electricity used. These charges serve to fund the costs of provision of electricity access, ongoing operational and maintenance costs, and costs of extending electricity access. Public subsidies and grants may be used to cover some of the cost and make electricity more affordable to users, but to the extent that private finance has been used to establish the means of energy access or the energy access business, payments from users will be needed to repay the private investment and pay any interest on loans or return on capital.  Where users are required to pay charges up-front this can create a major barrier to access to electricity (even if the user could afford the cost if spread over time).  If users would otherwise be unable to access bank loans or micro-finance to cover these upfront costs, loans may be provided as part of an intervention programme.  Another solution is for the service provider (e.g. the national utility or mini-grid company) to source this funding, either by providing loans themselves, or by structuring their charges to reduce upfront payments. In the case of standalone system providers this may be achieved through pay-as-you-go arrangements where users pay for systems over months or years rather than up-front. For suppliers to reduce up-front charges it will usually be necessary for them to secure additional finance themselves, but this should have a lower cost than individual users borrowing. When planning to provide electricity to target customers, it is thus essential for the supplier to consider how the costs can be both afforded and financed by users.    Interactions with other NEA Categories:     Technologies - Grid and mini-grid electricity access has generally been paid for by users through a combination of connection charges, monthly charges and electricity usage charges. Those providers who are able to remove up-front connection fees, recovering investment through ongoing energy charges, have generally seen substantially higher connection rates. Standalone systems have usually in  the past been purchased, with the user bearing the entire cost (other than fuel and maintenance costs) upfront. Increasingly  standalone system providers are looking to pay-as-you-go and similar arrangements whereby the user pays for the system  over time, or for electricity used, bringing standalone system access more in line with grid and mini-grid access.  </vt:lpstr>
      <vt:lpstr>User Finance   Delivery Model -  Any delivery model, whether public, private or a PPP partnership will ultimately rely on user payments to cover ongoing costs and fund expansion. Under a public model, part of the funding may come from central public funds, making access more affordable to users, and under a PPP model the same can be achieved through grants and subsidies. The issue of enabling users to finance any up-front costs will remain regardless of the delivery model.  Legal basis &amp; Price/Tariff regulation - There is clearly a direct link between user finance and price/tariff regulation arrangements, with the charges to be paid by users being set through any regulatory framework.   Other Forms of Finance:  Private/Market Finance – sufficient user finance is a critical factor for any private sector investor to determine whether there is a sustainable market for electricity consumption.  The affordability of up-front costs and/or monthly payments will determine whether the supply of electricity to any potential customer(s) is a viable business opportunity.  For low-income communities, the supplier may rely upon public sector support to ensure that households can afford the necessary services.  The private finance sector may also be a source of finance for users to cover upfront charges. However, it is in the longer-term interests of the supplier to introduce a level of electricity, together with an appropriate financing mechanism, that the consumer can pay for directly without dependence on external resources.  Grants/Subsidies – Supply of electricity to some groups of the population will require funding in addition to payments that can be made directly by individual users.  Non-commercial funding that does not require any repayment (grants) can be  made available from government, or international donors, either to electricity providers to reduce charges or directly  to users, and so reduce upfront costs. In a similar way, public sector payments to offset some of the ongoing costs  associated with electricity supply (subsidies) can be introduced to increase affordability for users and reduce prices/tariffs  charged by providers.     </vt:lpstr>
      <vt:lpstr>PowerPoint-Präsentation</vt:lpstr>
      <vt:lpstr>PowerPoint-Präsentation</vt:lpstr>
      <vt:lpstr>PowerPoint-Präsentation</vt:lpstr>
      <vt:lpstr>Grants and Subsidies   Definition – Funding provided without requirement for repayment, interest or return on investment  Grants and subsidies are generally provided to make electricity more affordable and extend the number of users to which it can be provided. Grants usually refer to up-front payments to off-set capital costs and costs of business development while subsidies refer to ongoing payments to  off-set operational costs.  It is notable that none of the NEA considered in this review have been delivered using purely commercial finance – all have required some grants or subsidies.   Grants are often used to support activities that are viewed by the private sector as uneconomic or high-risk, or which act as a public benefit, the value of which the individual business cannot be confident of capturing, and are therefore unattractive for investment.  Using grants to fund supportive actions (such as awareness raising), to cover the excess costs of entering a market in the early stages of its development or to demonstrate an innovative technology or delivery model, can provide the foundation for development of a sustainable future market.   Grants and subsidies can take many forms, and originate from a range of different sources.  They may be tied (provided under the condition that other specific actions are undertaken) or untied (funds given to the recipient for allocation without any related requirements).  Grant  funding is used in a very wide range of circumstances.  For example, grants can be provided by Government to individual users or suppliers, or by international development banks to national governments for large-scale electrification programmes incorporating support activities, or by NGOs or corporate donors (as part of their corporate social responsibility programmes).  While the essence of a grant or subsidy is that it is not repayable, grants and subsidies may be wrapped into other forms of funding. Thus the concessionary element of a concessionary loan may effectively constitute a grant. Criteria for awarding grants and subsidies may include cost-benefit analysis, commitment to invest, and social impact.  Experience has shown (e.g. Chile) that the use of subsidies only for initial costs is most effective, with developers expected to  show that they can make a profit from the supply of high-quality electricity. Grants are often based on results (eg new connections) achieved and may be awarded through a competitive process. Both providers and users are usually expected to provide a contribution to costs to ensure their commitment.   To users –  Grants to individual users can help to overcome upfront costs of connection to a grid or mini-grid or of purchase  and installation of a standalone system. Grants to users can thus make electricity access more affordable and so stimulate  the market and by increasing demand may bring down costs of provision. Channelling grants directly to users has the benefit  that it leaves choice in the hands of the user and means that grants will be disbursed only to the extent that electricity access  is taken up, but are generally more expensive to administer.  Subsidies are usually directed to electricity providers rather than  users (though with the purpose of benefiting users). </vt:lpstr>
      <vt:lpstr>Grants and Subsidies:   To providers – Grants may be given to electricity providers to off-set the capital costs of development, infrastructure and extending provision to new users, or the costs of establishing businesses in new markets. These grants are usually intended to bring down user charges and so make electricity more affordable, extend the number of users who can take up provision and increase electricity demand (thereby potentially, through economies of scale, lowering costs of provision and making it more economically sustainable). Subsidies may also enable providers to charge affordable prices/tariffs eg lifeline tariffs to low-income or low demand users. The advantage of channelling grants and subsidies through electricity providers are that it is relatively efficient to administer, can provide funding at an earlier stage, and will be seen by providers as more certain and less risky than if channelled through users .   To support activities – Alongside financial support to energy provision itself, grants and subsidies may be used to fund supporting activities such as awareness raising, capacity building or demand promotion, which can increase users ability to afford electricity or lower cost of provision.  Government grants and subsidies - a national Government department or agency may provide grants or subsidies from its budget to facilitate national electrification. These may go to users, providers or support activities , or be channelled through a coordinated programme incorporating other interventions such as regulatory reform.   International government grants– Governments (primarily from industrialised countries) may provide finance either directly or through international development organisations to support electrification activities in developing countries.  These funds may be channelled through national governments , agencies or utility companies, or through implementing agencies employed by the donor government or agency. They may be used to provide grants or subsidies to electricity users or providers, or to fund support activities including technical assistance and capacity building to policy makers and regulators and other interventions.  Non-governmental donors – Other donors such as NGOs,  Foundations or corporate donors (as part of their corporate  social responsibility programmes) may also provide non-commercial financial support to electricity access. This may be  used to provide electricity access directly, or be passed in the form of grants or subsidies to other electricity providers  or users, or used to fund support activities. </vt:lpstr>
      <vt:lpstr>PowerPoint-Präsentation</vt:lpstr>
      <vt:lpstr>PowerPoint-Präsentation</vt:lpstr>
      <vt:lpstr>PowerPoint-Präsentation</vt:lpstr>
      <vt:lpstr>PowerPoint-Präsentation</vt:lpstr>
      <vt:lpstr>PowerPoint-Präsentation</vt:lpstr>
      <vt:lpstr>Cross-Subsidies   Definition – Funds drawn from charges on one (usually existing or high income) group of users and used to subsidize provision to another (usually new or low-income) group of users    Cross subsidies may be established within electricity businesses, with the price/tariff structure being shaped to increase charges from some groups (eg commercial or higher-consuming household users) in order to allow prices or tariffs for others (eg industrial users or lower-consuming  users) to be reduced. Alternatively mechanisms (such as an energy fund) may be established to take funding from one electricity provider or set of providers, whose underlying cost of provision is relatively low (eg the national grid company) to subsidize another set of providers.  While cross subsidies may reduce costs and make electricity affordable for the users who benefit from them, they will inevitably increase costs for other users. Some element of cross-subsidy is inherent in any electricity business, simply because it is impractical to charge each user at their individual cost-recovery level. To enable effective cross-subsidy, it is essential to define groups of users which are as homogeneous as possible, to understand what the costs of provision to these groups are, and what alternative forms of electricity they may be able to access, in order to set appropriate prices or tariffs and cross-subsidy transfers. Any cross-subsidy arrangement which operates between providers will require government intervention.    Interactions with other NEA Categories:    Technologies – Some degree of cross-subsidy exists within any grid system because it is impossible to determine costs of provision for individual users and prices or tariffs are therefore generally set uniformly across broad classes of user. This cross-subsidy effect can be increased and targeted by deliberately setting differential prices or tariffs. The same cross-subsidy effect exists, though on a lesser scale within individual mini-grids and again prices/tariffs can be shaped to benefit specific groups. For standalone systems costs of provision vary less (for a given type and size of system) and users are generally charged the specific system cost, or something close to it. Standalone system providers will be reluctant to provide cross-subsidies in the absence of a concession or pricing structure set by government or regulator, because they will fear competition from others. Cross-subsidies between different technologies delivered by a single provider (for instance  subsidy of standalone systems provided by the grid operator) or between technologies delivered by different providers  (e.g. the grid system and separately owned mini-grids) may be established but are likely to be driven by government policy or  regulation.       </vt:lpstr>
      <vt:lpstr>Cross-Subsidies  Delivery Model – Active cross-subsidies are more likely to be put in place within a public delivery model, where the delivery organisation has social as well as financial objectives. In a private or public-private model cross-subsidies may be established either for social reasons (provided this does not threaten investor returns) or for commercial reasons (eg where a mini-grid operator believes that commercial customers will be willing to pay for electricity at a higher price than the cost of supplying them, and this can be used to lower charges to and so increase demand from households, thus increasing overall revenues). Otherwise cross-subsidies are likely to be the result of regulatory action.         Legal basis: - Concessions can provide a vehicle for cross-subsidisation, with finds transferring between concessionaires under the terms of concession agreements. Under a licensing structure some form of levy and energy fund will probably be needed.  Cross subsidies between providers are unlikely to be practicable in an unregulated environment.    Price/Tariff regulation: – Any cross-subsidies will be linked to price/tariff regulation. Where prices or tariffs are shaped to subsidize one group of users by increasing prices or tariffs for another group within a regulated electricity business, the price/tariff structure will require regulatory approval, and may be driven by regulatory requirements. Any cross-subsidies between providers will almost inevitably be driven by government or regulatory requirements. Either cross subsidies or grants or subsidies from outside the sector will be needed within any uniform price/tariff arrangement to prevent providers in higher cost areas or to higher cost groups becoming insolvent, while those with a lower cost base are enabled to make excess profits.  Within an individual price/tariff regime, any cross-subsidies should be factored in to price/tariff calculations, and may be used to make electricity more affordable for those it is more costly to supply, and hence more equitable.        </vt:lpstr>
      <vt:lpstr>Cross-Subsidies   Other Forms of Finance –  Cross-subsidies may be used to attract private finance – but may also discourage it to the extent that funds are extracted from some businesses and thereby reduce returns. If they are seen as arbitrary or politically driven this is particularly likely to drive away private investment.  Cross-subsidies will also directly affect user finance, since it is effectively a means of reducing the level of finance required from one set of users and increasing that from another. Cross-subsidies may also be seen as an alternative to external grants and subsidies – but it must be recalled that they merely move funding within the electricity sector rather than bringing new funds into the sector as a whole.     Non-Financial Interventions:  Regulatory reform will be required to define any cross-subsidy framework and agree the introduction of such a framework with all relevant parties before it can successfully be implemented. Any cross-subsidy arrangement between providers will also need backing from Government policy, and should align with and support electricity access targets. Cross-subsidies may also be an appropriate means to support introduction of new technologies. Capacity building and technical assistance may be needed to enable policymakers and regulators to establish cross-subsidy arrangements which are effective and will produce desired outcomes without adverse unintended consequences.  </vt:lpstr>
      <vt:lpstr>PowerPoint-Präsentation</vt:lpstr>
      <vt:lpstr>PowerPoint-Präsentation</vt:lpstr>
      <vt:lpstr>Tax Exemptions:   Definition – Waivers granted by government on taxes on electricity, equipment used in generating or distributing electricity or electricity businesses.     Any tax exemptions is effectively a grant or subsidy from government towards electricity provision, increasing affordability for users. It is particularly important to ensure that electricity is not disadvantages relative to other, less beneficial, forms of energy, such as kerosene by tax exemptions Three key forms of exemption are:   Import tax – import tax exemptions are used to incentivise renewable generation of electricity and deployment of off-grid systems for electrification in many countries (including Tunisia, Bangladesh, Ethiopia, Mali and Nepal).   Value Added Tax – electricity itself is often VAT exempt, but electricity costs may still be impacted significantly by VAT charged on equipment and services used in electricity provision. This negative impact of VAT has been recognised and addressed in several countries.  In Kenya and Tanzania for example, VAT has been removed on solar products, while in Senegal and the Seychelles there is  tax exemption for any renewable energy equipment.  Corporate taxes – taxes charged on electricity businesses and their operations reduce returns available to investors.  By reducing these taxes, governments can enable businesses to charge lower prices while maintaining acceptable levels of returns, and to extend electricity provision into areas where it might otherwise not be economically sustainable.  This approach has been demonstrated in Zambia for example.  Interactions with other NEA Categories:    Technologies – Exemptions from import tax and VAT are particularly important to catalyse development of renewable standalone systems and generating equipment , where capital costs represent a higher proportion of overall costs than for fossil-fuelled electricity,                                   and equipment often has to be imported. Materials involved with grid extension and mini-grid distribution systems are more                           difficult to differentiate from other industrial applications and are therefore more rarely subject to tax exemptions. It is                            particularly important to ensure that tax treatment is equitable - If (grid provided) electricity is exempt from VAT, shouldn’t                                   standalone off-grid systems enjoy similar exemptions? </vt:lpstr>
      <vt:lpstr>Tax Exemptions   Delivery Model – organisations involved in public delivery models may enjoy tax exemptions by virtue of their public ownership. (The question of equity with those providing electricity under other models should then be considered). Specific exemptions are more likely to be relevant to private and public-private models.    Legal basis - tax exemptions may be written into Concession agreements. Licences are more likely to provide a qualification requirement for accessing tax exemptions. Import tax and VAT exemptions may be provided even where provision is unregulated, by attaching the exemption to the type of equipment rather than the type of business.    Price/Tariff regulation: Tax exemptions, like any other form of public subsidy, should be factored into price or tariff calculations as part of any regulatory process.  Other forms of Finance: Tax exemptions effectively act as a form of grant or subsidy and have similar effects in attracting private investment and making electricity more affordable to users (and thereby reducing the need for user finance.  Non-Financial Interventions: Qualification for tax exemptions may be linked to compliance with technical and quality standards. Tax exemptions may also be introduced to support introduction of new technologies. Technical assistance can be useful in developing effective tax exemption arrangement and Capacity building is particularly important to support implementation</vt:lpstr>
      <vt:lpstr>PowerPoint-Präsentation</vt:lpstr>
      <vt:lpstr>PowerPoint-Präsentation</vt:lpstr>
      <vt:lpstr>Guarantees:   Definition – A promise from an institution (the guarantor) with sufficient resources to assume the financial obligations of one party to a contract if that party defaults.   A guarantee is a type of “insurance policy” that protects companies and investors from the risks of non-payment.  This financial tool has been a foundation of financial markets all over the world for many years. Guarantees play an important role in helping the private sector make investments that promote growth and create jobs, in particularly in unfamiliar sectors or contexts, such as rural electrification in developing countries, which they regard as high risk. A guarantee can be unlimited or limited, depending on whether the guarantor assumes liability for the whole potential loss or only a part of it. Governments are often well-placed to offer guarantees (except where the protection is against their actions), and may be able to attract private investment and lower user prices by removing or reducing risks which investors view as significant but which from a government perspective may be quite acceptable. Other potential guarantors are international development agencies. Guarantees may be provided on a commercial basis in return for fees (like any other insurance policy), or for free as a form of grant, or on a concessionary basis. In the context of electricity access provision, guarantees may be structured to protect against: - default or action by government or government agencies -  for instance for the developer of grid-connected mini-grid who is reliant on sale of electricity to the grid utility; - external risks - for instance the risk of exchange rate movements to a standalone system importer or of drought to a hydro-powered mini-grid operator   - user payment risk – for instance for an isolated mini-grid operator. (This may include the risk that demand does not reach forecast levels or just that users fail to pay for electricity they receive.  In more general terms, types of guarantee include:   Development Finance Guarantees - may be offered by multilateral development banks and national development banks to assist with the implementation of projects in developing countries, particularly those that involve significant capital costs.  Such guarantees provide any project developer, or the national Government of the country concerned, with security against the loss of funds due to unforeseen              circumstances.  For example, the Multilateral Investment Guarantee Agency (MIGA) is organized by the World Bank to help                                      investors and lenders to deal with political risks by insuring eligible projects against losses relating to currency transfer                                     restrictions, breach of contract, expropriation, war and civil disturbance.  With this backing, there is a much greater chance                that a developing country, or related project implementer, can attract and retain the necessary private investment.   </vt:lpstr>
      <vt:lpstr>Guarantees   Partial Risk Guarantees – PRGs (also known as political risk guarantees), cover private lenders and investors against the risk of the government (or a government owned agency) failing to perform its obligations regarding a private undertaking such as electrification expansion in a developing country. The aim of a PRG is usually to attract private sector financing, accelerate foreign direct investment, promote infrastructure development, and encourage private sector participation in public-private partnerships.  A PRG will typically cover up to 100% of all repayments expected by a project developer or investor when they have financed project development costs (e.g. for the purchase of electrification systems/infrastructure) and the repayments cannot be received due to the non-performance of the government or a state-owned entity.  For example, a PRG could be used by a project developer who partners the national electricity utility in a developing country, using the utility’s customer payment channels to receive repayments for an expanded electrification system.  In the event of a lack of repayment due to incapacity of the utility, the PRG would reimburse the project developer (according to the specific conditions of the guarantee).  Partial Credit Guarantees (PCGs) – a PCG represents a promise of full and timely debt service payment up to a predetermined amount.  In the event of lack of repayment, such a facility is usually designed to pay out an amount that fully covers project developers or investors irrespective of the cause of default.  The guarantee amount may vary over the life of a planned electrification project based on the developer's expected cash flows and the investor’s concerns regarding the reliability of the repayments from customers targeted.  An example of a PCG facility for such development projects is offered by the International Finance Corporation.  The IFC tailors guarantees to meet the needs of both the borrower and creditors. They are structured in a way that reduces the probability of default regarding the repayments from customers, and to increase the recovery if default occurs.  In general, IFC's objective is to offer the minimum amount of guarantee necessary in order to facilitate a successful outcome regarding repayments.  This generally allows the project  developer to achieve the lowest possible funding cost, permits investors to maximize their returns, and mobilizes the  maximum amount of borrower finance for a given level of IFC credit exposure.      </vt:lpstr>
      <vt:lpstr>Guarantees   Interactions with other NEA Categories:  Technologies – Guarantees are generally most relevant for technologies which involve capital investment in infrastructure which, once installed, is difficult and expensive to re-locate and re-use, ie grid and mini-grid systems.    Delivery Model – Under a public delivery model, governments will usually “self-insure”, so explicit guarantees are  more likely to be relevant under private or public private partnership models. However, many types of guarantee are associated with political risk, with the aim being to provide some form of financial cover to the project developer/investor in the event that the Government or state entity involved in the project fails to meet its obligations to the project.  Clearly one way to mitigate this risk is to work very closely with the public-sector partner and determine at an early stage the risk of any default regarding project implementation.  Forming a PPP, with clear terms and obligations agreed between the partners, can help to reduce the need for any form of guarantee.  Legal basis:  A concession arrangement is based on government commitment and hence is exposed to political risk, so any third party guarantee providing protection from this risk may be valued by investors. Under a licensing arrangement this reliance is less (except as it relates to price/tariff regulation), so guarantees for this type of risk are less important, but guarantees for other areas of risk such as exchange rate or user payment risk remain relevant   Price/Tariff regulation:  While price/tariff regulation can increase clarity and the confidence with which future revenues can be forecast, it also poses the political risk of changes to the regulatory regime, and a third party guarantee can provide protection against this.    Other forms of Finance – By reducing risks, a guarantee can make it easier to attract private finance and reduce the cost                               (return required) of that finance. This cost reduction will raise the level of affordability for the user and thereby reduce                                      the need for user finance. A guarantee is thus an indirect form of subsidy or grant and its use can thus reduce the need                                       for other forms of grant/subsidy.           </vt:lpstr>
      <vt:lpstr>PowerPoint-Präsentation</vt:lpstr>
      <vt:lpstr>PowerPoint-Präsentation</vt:lpstr>
      <vt:lpstr>Direct Provision   Definition – Direct action by an implementing authority (such as a Rural Energy Agency or national utility) to provide or take part in the provision of electricity directly, rather than by funding, incentivizing or facilitating provision by others      This may include providing: - all, or multiple, steps along the supply chain - for instance development, construction and operation of isolated mini-grids and sale of electricity to users; - one link along the supply chain, such as bulk purchase of solar home systems which are then purchased by retailers to be distributed and sold to users                   Interactions with other NEA Categories:    Technologies – Grid extension is often directly provided, but direct provision may also be used for mini-grids and standalone systems.   Delivery Model –  Direct provision sits naturally with a public delivery model where all the elements along the supply chain are undertaken by public entities. Where the public sector wishes to take on only some roles along the chain, a public-private partnership may be more appropriate. Direct provision through a purely private model is difficult to envisage.  Legal basis &amp; Price/Tariff Regulation - Direct provision may be on a national concession monopoly basis, with oversight and control being through the organisational hierarchy (though a transparent regulatory system would still be best practice).  Where direct provision is applied to only one part of electricity access and or to only some elements of the supply chain, it is important that the regulatory basis is clear so that other market participants can understand it and so that any potential threat to them                             is reduced.  </vt:lpstr>
      <vt:lpstr>PowerPoint-Präsentation</vt:lpstr>
      <vt:lpstr>PowerPoint-Präsentation</vt:lpstr>
      <vt:lpstr>PowerPoint-Präsentation</vt:lpstr>
      <vt:lpstr>Institutional Restructuring   Definition – Reorganising and reassigning responsibilities between government departments, agencies, utilities and other organisations charged with managing the sector and delivering electricity access      In many countries, the national electricity utility has historically been the sole provider of electricity and responsible for all electrification efforts. The motivation for institutional reform is generally some combination of poor performance or inefficiency of existing institutions (often the national utility) and a wish to accelerate extension of electricity access, to introduce new forms of electricity provision, to bring in new (often private) funding and investment or to create greater transparency and accountability.   The experience of structural change to the electricity industry in many countries has highlighted some key lessons. Orthodox approaches to organisations are often unsuitable, and no one industry structure appears to be significantly better than others. A structure compatible with the objectives of electricity distribution in developing countries, and with the local context and planned approach to electrification is needed. Energy sector restructuring has a significant political dimension, but restructuring can still fail even if there is support from government at a high level.  It has also been noted that indecision and uncertainty regarding the format of a restructured utility can have serious negative consequences.  The organisations most frequently involved in institutional restructuring include:    Renewable Energy Agency (REA) – a national REA is usually a semi-autonomous institution which is responsible for executing the Government’s Rural Electrification Plan or Programme. Its major responsibilities include: planning and packaging projects for public or private investment in rural electrification and renewable energy power generation; implementing priority rural electrification projects; administering capital subsidies for private investments; maintaining a national database for rural electrification;  advising the relevant Government department(s) on policy issues in rural electrification; and managing any rural electrification programmes implemented with Government support.    </vt:lpstr>
      <vt:lpstr> Institutional Restructuring   Regulator – electricity regulatory agencies display a range of effectiveness depending upon their structure and official remit, and particularly their degree of independence. The presence of an electricity (or energy) regulatory law is a key factor in determining the role of a regulatory agency; with such a law established, the agency can provide independent enforcement but otherwise will be seen as an arm of Government during the preparation of such regulation.  Whether or not the regulator is an autonomous agency or the sector ministry will clearly have a direct bearing on its level of independence (practical and/or perceived) and hence its likely impact. The mode of financing the regulatory agency is also an important factor in determining its cost-effectiveness; a regulator that is funded by a licence fee obligation or a line item in customers’ electricity bills clearly has a different status to one that is supported with a budget allocated by Government.  It is important however to accept that each institutional structure must take account of specific local conditions and must be viewed within this context.  National electricity utility – over recent years, there have been several examples of national utilities in developing countries adopting a new approach to their operations, mainly through division into different operational units, and/or through privatisation. These reforms have mainly involved the unbundling of vertically integrated government utilities into three separate segments for generation, transmission and distribution. The main drivers for such change have been to improve quality of service, improve connectivity, improve reliability, reduce losses, attract private capital investment into the sector, and so enhance overall sector efficiency. When considering the privatisation of one or more of the resulting units, it is important for the government to assess in advance the likely impact, and to determine the most relevant options for tariffs. Some of the key objectives for such reform will include making the sector financially viable and able to perform without subsidies; increasing efficiency; improving commercial performance; meeting the increasing demand for electricity and the broader area coverage; improving the reliability and quality of electricity supply; attracting private sector capital and entrepreneurs and taking advantage of export opportunities.    </vt:lpstr>
      <vt:lpstr>Institutional Restructuring   Interactions with other NEA Categories:    Technologies – Institutional reform will have an impact on all approaches to electrification and the associated technology categories.  For grid extension, existing institutions have extensive experience of practices that may no longer be most appropriate for electrification in more areas.  New practices may be required to increase levels of efficiency in order to make further grid extension a viable option, new expertise and knowledge may be needed to support adoption of new forms of electricity provision, and cultural change may be needed to achieve increased focus on supplying new users alongside serving existing customers.  mini-grids, whether isolated or integrated with the grid, require different support structures to be effective, reliable and commercially viable.  Stand-alone systems again offer a different approach to the aims of electrification, with the satisfaction of basic needs being the principle driver, rather than a full power service.  This too requires a different institutional perspective, skills and understanding that can only be delivered through the reform of existing support structures.  Delivery Model - The institutions originally established to deal with power generation and supply were almost exclusively public sector, centred upon the national electricity utility.  With the increasing cost of reaching more remote areas, the need for upfront investment has become a serious constraint to network expansion.  Rural electrification also raises new challenges regarding the need for more intensive community interaction and closer management of the local operations.  Consequently, the resources that can more readily be offered by the private sector – including the scale of investment and commercial management in order to make sufficient returns – are increasingly required.  There is a growing need for private models and public-private-partnerships, which face the barrier of public institutions that have experience of a single method of providing access to electricity.  The reform of these institutions, taking account of private sector interests, can thereby create opportunities for partnerships that will bring mutual benefits to all involved.  Legal basis  - Establishment of either or concessions or licenses for  electricity provider implies a wish to bring in private or public-private electricity provision. Setting up these arrangements will require competent institutions with responsibility for managing  them, and institutional restructuring is a likely response to this need and a first step in establishing new legal arrangements  for electricity provision.    Price/Tariff regulation: Similarly any form of price/tariff regulation requires a regulator.  A regulator independent from  government and those with vested interests in the sector will carry greatest credibility with potential new electricity  providers and investors. Subsequent changes and adjustments to regulatory frameworks will be the responsibility of the  regulator.</vt:lpstr>
      <vt:lpstr>PowerPoint-Präsentation</vt:lpstr>
      <vt:lpstr>PowerPoint-Präsentation</vt:lpstr>
      <vt:lpstr>PowerPoint-Präsentation</vt:lpstr>
      <vt:lpstr>Regulatory Reform   Definition – Reform of laws and regulations governing the generation, distribution and sale of electricity, and of related processes and procedures.   Because electricity is such an essential service, most countries have some regulation of who may provide and sell electricity, and on what terms, to protect both providers and users.  Often these have in the past been based on the assumption that electricity will be provided through a national grid system. As new options for electricity provision emerge, regulatory reform may be needed to enable their implementation, to create incentives for private and public sector power utilities to provide electricity, both through the extension of electricity networks and decentralized power provision, and to protect users.     Interactions with other NEA Categories   Technologies – Regulation of the grid system is generally well established. Reform may be required in order to allow for privatisation and introduction of private finance, creation of grid connected distribution systems or introduction of grid connected mini-grids or Independent Power Plants. Regulatory reform may also be needed to allow and incentivize isolated mini-grids. Standalone systems have in the past generally been unregulated, but as these become a more significant element in electricity provision, reform may be undertaken to bring them under regulatory control and to create incentives for their supply. In particular it may be necessary in order to allow pay-as-you-go  arrangements to be established.  Delivery Model – Within a public delivery model, regulatory reform will generally be a matter of improving efficiency and transparency. Reform is likely, however, be fundamental to allowing private and public-private partnership models for electricity delivery. The regulatory structure which is the outcome of this reform will form the basis of the development of these models and how they deliver electricity access.        </vt:lpstr>
      <vt:lpstr>Regulatory Reform   Legal basis - The current regulatory framework must be the stating point for any reform. In many cases this will be a monopoly (nation-wide concession) for the national utility. The fundamental requirement to allow private sector participation is to make it legal. This may achieved simply by change in the law allowing all to generate and sell electricity, but authorities generally wish to maintain some level of oversight, over larger mini-grids at least, and so require their operators to be licensed. Alternatively, concession areas may be established, creating local monopolies for which electricity businesses can compete, with the terms of the concession agreement setting out the concessionaires rights and obligations. Standalone system providers are not usually covered by any utility monopoly (since it is the means of accessing electricity rather than electricity itself which they are selling), but as they become a more significant element in electricity provision, and particularly to allow pay-as-you-go arrangements, their regulation may be appropriate. Regulatory reform will be required to introduce such regulatory approaches, or to transition between one approach and another according to experience under local conditions.  Price/Tariff Regulation – regulatory reform is also central to establishing regulation of prices and tariffs. Appropriate price/tariff regulation is important to  to protect users and incentivize suppliers. To see further information on different forms of price/tariff regulation, please go to the Uniform Price/Tariff and Individual Price/Tariff category descriptions.  Finance:  The most usual motives for regulatory reform are to allow and encourage private, commercial, investment in electricity provision and to protect users and limit the requirement for user finance through price/tariff regulation. Reform to financial and tax regulation may also be needed to allow pay-as-you-go arrangements and to establish any tax exemptions.  While grants, subsidies and guarantees are less directly linked to regulatory reform, it is important that they be aligned with the regulatory framework established.  Other Non-Financial Interventions - Institutional Restructuring frequently accompanies Regulatory Reform, particularly where  restructuring is needed to manage the regulatory framework being established. Both the regulatory framework and the  institutional structure should be aligned with government policy and targets. Capacity building or technical assistance may be needed where the key actors involved do not have the expertise needed to design the regulatory framework.  </vt:lpstr>
      <vt:lpstr>Regulatory Reform  Advantages and Disadvantages – Regulatory reform is an essential pre-requisite to many National Electrification Approaches. Its main disadvantages are the costs and resources used in reform, and the risk that the regulatory system designed may not, in practice, support the intended objectives and that over-regulation may hamper rather than assist improvements in electricity access.  Further Information and Guidance: - AFREPREN (Karekezi, Kimani) Status of Power Sector Reform in Africa: Impact on the Poor www.sciencedirect.com/science/article/pii/S0301421502000484 - AIMS Energy (2015), Reforms for the expansion of electricity access and rural electrification in small island developing states http://www.aimspress.com/fileOther/PDF/energy/201503463.pdf - EUEI PDF (2014), Mini-grid Policy Toolkit: Policy and Business Frameworks for Successful Mini-grid Roll-outs http://www.euei-pdf.org/sites/default/files/field_publication_file/RECP_mini-grid_Policy_Toolkit_1pageview_%28pdf%2C_17.6MB%2C_EN_0.pdf - IRENA (2016), Policies and regulations to support renewable energy mini-grid development through private sector  involvement http://www.irena.org/DocumentDownloads/Publications/IRENA_Policies_Regulations_mini-grids_2016.pdf  - Senegal. Agence Senegalaise d’Electrification Rurale (2009), Concession d’Electrification Rurale au Senegal, The Africa  Electrification Initiative (AEI) Workshop, Maputo, Mozambique 9-12 Juin 2009. http://siteresources.worldbank.org/EXTAFRREGTOPENERGY/Resources/717305-1264695610003/6743444-1268073657582/15.4.Senegal.pdf  - Senegal. OBA (2007), OBA in Senegal – Designing Technology-Neutral Concessions for Rural Electrification https://openknowledge.worldbank.org/bitstream/handle/10986/11034/396090SN0OBApp1140Electric01PUBLIC1.pdf?sequence=1&amp;isAllowed=y - World Bank, (2000), Regulatory Approaches to Rural Electrification and Renewable Energy: Case Studies from Six  Developing Countries http://www.martinot.info/Martinot_Reiche_WB.pdf  </vt:lpstr>
      <vt:lpstr>Regulatory Reform  </vt:lpstr>
      <vt:lpstr> Policy and Target Setting:   Definition –  Establishment of Government policy for the expansion of electrification and definition of targets for achievement of electricity access provision over a defined timeframe.  There is widespread experience across the world of the positive impact of relevant targets within a broader policy for access to electricity.  Existence of a clear policy and targets provides a foundation for implementation, offering installers and financiers clear guidance on the government’s commitment to electrification and regarding the types of electricity provision required; this brings certainty to the market and hence encourages sustainable investment in this area. While policy sets out the overall direction of the national approach to electrification, targets provide clear and quantified objectives. Targets may be set in terms of capacity/volume of electricity supplied or of numbers of household, businesses and community facilities provided with electricity access and levels of electricity access provided. They may be blind to the means used for provision or relate to specific technologies or to renewable versus fossil-fuelled electricity. Any targets should include clear timescales to allow progress to be monitored.  Establishing targets in law is an important step in increasing their credibility and longevity. While most targets currently adopted around the world lack clear enforcement mechanisms or penalties, a number of countries are setting legally-binding targets. Making targets binding in law helps reassure investors in the expansion of electrification that a local market will continue to exist in the future. Furthermore, legally binding targets are harder to repeal and therefore may be less vulnerable to changes in the political climate. Overall, the track record for jurisdictions with aspirational targets is varied. In contrast, the track record for jurisdictions with binding targets is considerably stronger.   Interactions with other NEA Categories:    Technologies  – In the past targets have been set mainly in terms of generating capacity (MW), output (MWh) and numbers  of (grid) connections. This approach is becoming increasingly outdated in a changing electricity landscape as it ignores  off-grid forms of access and focusses on supply rather than the applications supported by electricity, with the ongoing  development of low-energy appliances. Instead it is suggested that, in line with the SE4All Multi-Tier Tracking Framework1,   targets should be formulated in terms of numbers gaining electricity access and levels of access achieved.    1SEforAll Multi-Tier Tracking Framework http://gtf.esmap.org/download</vt:lpstr>
      <vt:lpstr>Policy and Target Setting:   Governments increasingly recognise the benefits of adopting a portfolio approach to any renewable energy deployment, including the use of local renewable resources for electrification. Targets that are exclusive to selected technologies can be introduced to support their specific deployment, in particular when they are most suitable in terms of resource availability (e.g. solar electricity generation targets in Dubai). Such targets can also give investors confidence and catalyse development of the market for these selected technologies. In addition, technology-specific targets can support the diversification of the energy mix to increase energy security. As a result, technology-specific targets have significantly increased in recent years. By encouraging the simultaneous development of a range of different electrification options, policy makers are enabling more diversified electricity supply sectors to emerge and to grow.   Delivery Model –  Under a public delivery model, government policy and targets effectively act as instructions to those managing electricity provision. Under private or public-private partnerships targets may be made obligatory through concession and licensing arrangements, but care should be taken in establishing onerous business-specific obligatory targets since these may discourage investment, even while the government commitment to electrification embodied in policy and targets can encourage it.          Legal basis &amp; Price/Tariff regulation  - any targets established by Government authorities should be in line with other regulatory measures.  Any provisions made to grant licences or concessions, or any framework in place for electrification through a monopoly provider, must be accounted for in order for electrification targets to be realistic within the constraints of agreements already reached.  Licence holders and concessionaires often have clear limits specified for the number of increased connections that they are able to deliver.  Any policy or targets must be aligned with such agreements, and include clear justification (including the source of any additional installation capacity) if targets are set above the limits already in place for suppliers engaged through existing regulation.   Finance – One of the main purposes for setting targets is to direct financial resources.  At the same time, one of  the factors to take into account when setting targets is the availability of finance – from the public purse, from  users’ willingness-to-pay and from private investment. In order to have sufficient confidence for investment in  any market, financiers will usually require some clear policy commitment.  The definition of targets related to  such electrification policy has great value since such quantification provides a much clearer definition of the size  of the market and thereby the potential returns for investors.  This level of clarity, with policy commitments backed  up by target levels of electricity access, means greater certainty and therefore increased willingness to invest. </vt:lpstr>
      <vt:lpstr>PowerPoint-Präsentation</vt:lpstr>
      <vt:lpstr>PowerPoint-Präsentation</vt:lpstr>
      <vt:lpstr>PowerPoint-Präsentation</vt:lpstr>
      <vt:lpstr> Quality and Technical Standards:   Definition – Rules or guidelines for suppliers and installers (of products and services related to electrification) that ensure safety, compatibility and that performance meets user expectations.  Technical standards apply to the performance of equipment installed, while quality standards also relate to the overall customer service experience.  A common cause of the failure of rural electrification initiatives is sub-standard quality, whether of system components, project design or the management of installation.  The rapid influx of low cost, sub-standard components is a major problem in many markets in developing countries, where lower quality rural electrification projects lead to a wide range of related concerns.  These may include reduced system output, less reliable operation, greater need for maintenance and replacement parts, higher life-time system costs (which require higher prices or tariffs), and lower overall customer satisfaction.  Without such standards user confidence may be eroded, with users being reluctant to purchase products or services when they are unsure of what performance they will provide.     Wherever possible technical standards should be based on international standards. It may seem attractive to set nationally-specific standards, but these will discourage private providers from entering the market and increase costs of equipment. The International Electrotechnical Commission (IEC) maintains and publishes guidelines for the development of national standards. In the future, these are expected to cover issues including system commissioning, maintenance and disposal, measurement of technical performance, new technology storage systems, and applications with special site conditions.  For solar products, Lighting Africa provides the generally accepted standards and approves products. Government regulators in developing countries are increasingly aware of the need for such guidance, and are adopting international standards for a growing range of products for electrification.  Interaction with the likely users of standards during their preparation is important to gauge the real requirements and to judge the potential for practical implementation.  If quality/technical standards are set at an unattainable level using the resources currently available, then suppliers are likely to group together to form a “black market” of sub-standard systems, protecting each other from any external investigation.  For this reason, the standards authorities must understand the realistic customer expectations  under local conditions and gear any standards preparation to ensuring that such levels are met or exceeded.   Consultation with the range of stakeholders involved with the supply of the relevant systems – including  producers, installers, service providers, and end-users – should be undertaken in the early stages of standards  development to ensure that the local context is fully-accounted for.</vt:lpstr>
      <vt:lpstr>Quality and Technical Standards:   The greatest challenge for the relevant authorities is not the preparation or even the adoption of standards by the related industry, but rather their enforcement. In broad terms, there are three main approaches to the enforcement of standards for electrification expansion, namely 1) permitting and certifying, 2) targeted inspections, and 3) sanctions and penalties.  A combination of these approaches, based upon the local systems, culture and experience, will usually be required to ensure compliance.  Interactions with other NEA Categories:    Technologies –  For all forms of electricity, the first requirement is safety. For grid systems, and for any grid-connected distribution systems or mini-grids, this is followed closely by technical compatibility – a grid system can only operate if all parts of it are compatible with each other. Most grid systems are designed to give a high level of performance, but sadly many in developing countries are unreliable and provide poor quality electricity, with variations in voltage and frequency leading to damage to users’ equipment. Key questions for isolated mini-grids are whether they aim to provide a grid-equivalent electricity supply, or a lower level of service (eg to power lighting and a small number of low-powered appliances per user), and whether they should be technically compatible with the grid system (facilitating subsequent grid-connection). For standalone systems, standards relate to the level of  electricity provided and also, particularly for solar-based systems, to duration (hours/day) and life (especially battery life).       In relation to enforcement, a clear distinction can be made between different types of rural electrification (grid extension, mini-grids, and stand-alone systems). The process for enforcing standards for grid and mini-grid applications should be more straightforward since it can be done at the permitting stage, via tendering with clear technical specifications built into the tender documents; regular monitoring, and site inspections. The standard of service experienced by the users will, however, depend as much on  subsequent operation and maintenance. For stand-alone systems, some form of partnership is required to help  implement the required standards; for example, if donor or government funds are involved, then quality standards  can be made a condition for the disbursement of funds (in this case, the standards for the systems can be developed  by national regulators and stipulated clearly upfront).  </vt:lpstr>
      <vt:lpstr>PowerPoint-Präsentation</vt:lpstr>
      <vt:lpstr>PowerPoint-Präsentation</vt:lpstr>
      <vt:lpstr>PowerPoint-Präsentation</vt:lpstr>
      <vt:lpstr>Technical Assistance:    Definition – Advice and practical support on any aspect of electrification provided by external experts.   Technical assistance spans all aspects of electricity access provision, and may be used to support policy makers and regulators; those designing and implementing intervention programmes; and electricity access providers. The forms of technical assistance in greatest demand are usually advice on regulation and procurement of electricity provision, technical and engineering support; business and financial advice; legal and compliance advice; and market scoping, development and community engagement. Developers have indicated that such assistance can have great value by helping them to take projects through their development life cycle to reach financial closure.    Advisory services – these may come in the form of written instructions/guidance or direct intervention during practical application on the ground.  Based upon the extensive experience of electrification elsewhere, experts in this field are in a good position to provide advice to project developers and implementers, government and financiers. The aim is to provide these local stakeholders with the results from experience – to ensure that they do not take routes that have been tried and failed elsewhere.  Such support may be at a strategic level to determine the most relevant areas of priority in the target country, and/or at the practical level to ensure that experience from elsewhere is taken into full account, and positive results can be achieved more directly.  Target recipients – the target group for technical assistance often consists of project developers who are aiming to establish new electricity businesses.  However, support is also required by other stakeholders who may otherwise be unfamiliar with the needs of electrification in remote areas.  Such bodies include financiers (public and private), government, regulators and product/service providers who need to adapt to the local conditions, priorities and drivers in rural communities.  Community engagement – despite all of the knowledge and experience that can be provided through technical assistance,  much of this will add little value if local conditions and context are not taken into account.  Although much may be written  about the situation in towns and villages in developing countries, one message is the most important, namely: everywhere  is different.  So the solution or approach that was successfully adopted elsewhere for the provision of electricity may not –  or rather, probably will not – lead to the same results in a different community.  For this reason, the practical technical  assistance needs should be discussed with community members and leaders prior to specifying the format of such  assistance.  Only then can interventions with the highest value be determined.</vt:lpstr>
      <vt:lpstr>Technical Assistance:   Interactions with other NEA Categories:    The nature of technical assistance means that it may be used to provide support in any area of the process to bring new power supplies to unserved communities – consequently it may interact with almost all of the other NEA categories. Thus it may be used to support provision based on any technology and using any delivery model and to assist with design and implementation of legal and regulatory structures of whatever basis.  However, there are some areas where technical assistance will have particular significance:  Finance - technical assistance is often provided as a form of aid given to developing countries by international organizations, individual governments, foundations, and philanthropic institutions, or sometimes as a form of support by government to electricity businesses and developers. As such it acts as a type of grant or subsidy   Non-Financial Interventions:   Institutional restructuring – implies that current institutions and their responsibilities are not well aligned with the latest challenges of electricity provision, and therefore that technical assistance may be particularly beneficial.     Regulatory reform – electrification has been predominantly based upon the central grid structures that are driven by  the national electricity utility.  Regulations have consequently been prepared to cater for this framework.  Elsewhere  in the world, this model has been replaced with a greater focus on decentralised solutions that can be more cost- effective, particularly when connecting remote areas.  Using the experience gained from elsewhere, technical  assistance can help to reform current regulations, enabling them to address a combination of remote grid-extension,  mini-grids and stand-alone systems, thereby allowing more rapid progress to the use of modern technology options.      </vt:lpstr>
      <vt:lpstr>PowerPoint-Präsentation</vt:lpstr>
      <vt:lpstr>PowerPoint-Präsentation</vt:lpstr>
      <vt:lpstr>PowerPoint-Präsentation</vt:lpstr>
      <vt:lpstr>Capacity Building and Awareness Raising:   Definition – Capacity building refers to increasing the knowledge, skills and understanding of stakeholders involved in electrification, often through training.  Awareness raising, as part of capacity building, refers to educating stakeholders about opportunities, benefits and issues related to increased electrification.  Extending electricity provision in any developing country will involve a wide range of actors, including power generators and distributors, standalone system providers, policy-makers, regulators, installers, financiers and users.  All of these groups require sufficient capacity in terms of skills and understanding to enable the process of electrification to be fulfilled successfully.  Building this capacity is therefore a key requirement.  A donor-funded project can bring the immediate benefits of electricity to a remote community, but without the training to equip local people with the capability to operate, service, and maintain the systems installed, the initially positive results from such an intervention will be short-lived. This is equally true for the processes and systems around electricity provision – without sufficient knowledge of the options policy makers are unlikely to be able to design effective regulatory structures and intervention programmes; without technical and business skills electricity providers will not deliver quality, cost-effective, sustainable electricity access; without awareness of electricity options and their uses and limitations, users will not be able to effectively secure its benefits, and will not create the political will to drive electrification. Training and awareness raising are therefore key to lasting positive impact.  Increased awareness – a starting point for building capacity is to increase the knowledge of those involved regarding the issues relevant to their role in the electrification process.  This includes providing examples from international experience, including the potential benefits to users (e.g. improved quality of life, income-generating opportunities), the policy frameworks and regulations in place to govern electricity provision (for grid, mini-grids and stand-alone systems), the business case for investors (market scale, risks and potential returns) and cost-effective supply chain models for installers (from the production and delivery of infrastructure to the receipt of electricity  by the user).  The limited experience of successful electrification expansion in many developing countries means that  input from international sources, appropriately modified to account for the national context, can have great value in  raising the awareness of stakeholders, learning the lessons from elsewhere, avoiding mistakes and thereby facilitating  a cost-effective electrification process.  </vt:lpstr>
      <vt:lpstr>Capacity Building and Awareness Raising:   Training – the most common route for transferring skills to build capacity of relevant stakeholders is through engagement with experts who can explain and demonstrate the details of the actions required.  Such training is often undertaken with groups of individuals who have similar roles, perspectives and needs.  This allows one trainer to reach several recipients, but also enables interaction between participants, which can raise new perspectives and issues to resolve.  To be effective, such training must have a clear goal with measurable outputs so that the participants can assess their comprehension of the issues and their ability to implement the new skills.  With respect to electrification expansion, the requirements of the target groups must be clearly determined in advance and the relevant training components and structure designed accordingly.  Practical application – capacity building is unlikely to be successful if new principles and processes are learned about through knowledge transfer and classroom instruction alone.  Whilst this can lead to greater understanding of the issues in the short-term, such information is unlikely to be retained without application in a work context.  There is need for the recipients to use their newly acquired skills under the observation of experts/instructors, to gauge their effectiveness and to adjust their approach as necessary.  Any efforts to increase the capabilities of key actors for electrification expansion should therefore anticipate a sufficient timeframe to ensure that such skills are fully integrated into the outlooks and performance of stakeholders concerned.  Interactions with other NEA Categories:    Since capacity building can be applied in all areas of activity related to national electrification activities, each of the other NEA categories can be impacted to some degree.  However, there are some categories where capacity building may have a significant effect, such as those indicated below.  Technologies – one of the most frequently identified constraints on mini-grid and standalone system businesses is the  lack of staff with the technical skills to install, operate and maintain the equipment. As these businesses start up and  enter new markets it is impractical for them to train the staff they need themselves, and a government-led programme  of training in coordination with industry associations, academic and technical institutions can give a significant boost to  off-grid elements of electrification.      </vt:lpstr>
      <vt:lpstr>PowerPoint-Präsentation</vt:lpstr>
      <vt:lpstr>PowerPoint-Präsentation</vt:lpstr>
      <vt:lpstr>PowerPoint-Präsentation</vt:lpstr>
      <vt:lpstr>PowerPoint-Präsentation</vt:lpstr>
      <vt:lpstr> Market Information:   Definition –  Making available information useful to a business that is considering entering an electricity market.  This may include information on government policies and targets, the regulatory framework, institutional stakeholders, energy resources available for electricity production, demand and willingness to pay for electricity access, current levels of access (including extent of the grid system and plans for its extension) and electricity providers already active in the market.  With this information an electricity provider can judge the prospects of building a sustainable, profitable business. Making the information openly available will lower the transaction costs of market entry for new electricity businesses, since it removes the need for each to go through the process of gathering the information for themselves, and thus make the market more attractive.   Breadth of Information – the energy source and the physical potential for electricity generation are rarely the deciding factors in investment decisions aimed at new connections.  Instead, the most relevant considerations for practitioners are national policies, regulations and market size. Most practitioners consider a combination of physical and non-physical factors, but give more weight to policy and regulatory factors and to the ability to develop local marketing networks.  This is due to the higher perceived project risk from factors such as access to target communities (is grid extension or decentralised generation most cost-effective?) than from, for example, the levelised cost of solar radiation.  Therefore, an opportunity assessment focused only on the availability of energy resources will not meet the needs of potential operators.  This must include consideration of broader market issues to be of any value.  Format of market information– the level of detail (granularity) of the information provided is important, since if this is inadequate it will be of little use. It is also vital that information is made available in one place (eg a single on-line portal), and that it is consistent and can be linked together - so that, for instance, the proximity of generating resources and demand centres can be determined. It has also been found that raw data is much more useful to potential project implementers than is processed data. Developers often see only marginal benefits in outputs from processed data (such as maps of target locations) since they have concern over the assumptions and specifications  used in creating such outputs.  These criteria are unlikely to be fully-aligned with a developer’s findings from a specific  location.  Consequently, practitioners generally prefer using their own assumptions, value choices, and scenarios within  any opportunity assessment – only then can they fully trust the outputs of any model that makes use of the data.   Market information should therefore focus on the provision of basic details that reflect the conditions, rather than  including any estimates based on this data.</vt:lpstr>
      <vt:lpstr>Market Information:   Currency – regular updating of market information is critical to its continued relevance, particularly for the entry of potential private sector operators into a new market.  Details of policies and regulations may need to be updated even more regularly than physical factors, since there is an expectation of regular changes in the priorities and targets of government and related institutions.  To provide such market information will require a dedicated organisation or a dedicated platform hosted by a relevant organisation that provides links to the most up-to-date sources. This should enable the close monitoring of relevant physical and non-physical factors, including policies and regulations that can become quickly outdated quickly.  Maintaining up-to-date information sources will be crucial to stimulate stakeholder uptakes of any market details made available.  Interactions with other NEA Categories:    Technologies –  The information needed will depend on the form of technology. In making information available, the focus should therefore be on those technologies expected to play a significant part in national electrification. Information on the current and planned extent of the grid system (and the intended timing of extension) will be particularly important for other electricity providers.     Delivery Model – Provision of market information is most valuable for private delivery models, and may be relevant in a public-private context.   Legal basis &amp; Price/Tariff regulation - Under a concession arrangement, relevant information may be provided through a concession bidding process, and open access information is therefore most likely to be valuable in a licensed or unregulated market context. Information on the regulatory system is an important element of market information provision.  Finance: for the private sector to consider any form of investment in electrification, they will need to have access to market  information that provides a sufficiently confident assessment of the potential for returns on investment in this market.  This  includes the potential demand for electricity from newly-connected users, any constraints to operations (such as policy  obligations for suppliers, regulations, limited access to energy resources) and any financial charges – or other related costs  - that will be applied to electricity supply services.  The development of a business plan, which will provide the foundation  for any private sector involvement in the electrification market of a country, will only be possible if the private operator has  sufficient access to market information – the capacity to generate such information is therefore critical to the cost-effective  expansion of electrification. </vt:lpstr>
      <vt:lpstr>Market Information:   Non-Financial Interventions:  Regulatory reform – reform of regulations (or the introduction of new, additional laws that require compliance and potentially cause increased costs to any suppliers) must be carefully monitored by any business that is already providing electricity services, or is planning to do so.  The availability of relevant market information regarding the status of current regulation and any reforms that are planned or are likely during the term of any envisaged business investment, is a critical factor for any potential investor in the expansion of electricity supply.  Quality/Technical Standards – the existing or planned standards that apply to a market will determine the ultimate cost of the products and/or services supplied. New standards are increasingly under consideration to improve the reliability of systems involved with electricity connections.  This will have a direct bearing on the costs to suppliers, who will be obliged to increase the quality of their products, and potentially source components from greater distances.  Such increased cost of supply is likely to impact the level of returns that a business can expect from the market for new electricity connections, and thereby cast doubts over the commercial viability.  Clear details of any enforced standards related to electrification in the country concerned are therefore needed by suppliers – both before and during their operations on the ground.  This market information will provide a valuable input for such businesses and help to determine the prospects for increased investment.  National Energy Planning – There is considerable overlap between the information needed for national energy planning and  that required by potential electricity providers. The plan itself may provide on source of market information, but as discussed  above the raw data behind it will be more useful to prospective electricity providers, and this information will need to be  updated to maintain its accuracy and relevance.</vt:lpstr>
      <vt:lpstr>PowerPoint-Präsentation</vt:lpstr>
      <vt:lpstr>PowerPoint-Präsentation</vt:lpstr>
      <vt:lpstr>Demand Promotion:   Definition – promotional and support measures implemented to encourage the demand-side opportunities that are enabled by electricity access, and so stimulate increased power consumption.   It includes, for example, enabling access to finance to allow users to complete the final steps for connection, such as internal wiring, and for the effective use of their new power supply, as well as support for income-generating uses of the electricity that has become available. Even after the extension of electrification to more remote areas, the opportunity for electricity use will be unfamiliar to potential users, whether households or businesses.  Support is often required to encourage this target user group to make use of the new power supply that is now available.  This will include raising awareness and educating potential users about the benefits of electricity access, and about the most effective means to make use of this new source of energy.  However, additional measures are required to ensure that the potential demand for increased electricity use is fully realised. Building demand is important both to increase the social and livelihood benefits of electricity access, and to assist electricity businesses to become economically sustainable. Demand promotion may be undertaken by the electricity provider, or as a support activity by government or other electrification programme implementers   Demand-side costs of electrification – after grid extension, or the installation of a decentralised mini-grid, or the purchase of a stand-alone system, the end-user is still faced with the need to make a final connection from the source of power to the point of use.  This will mean that the user must make arrangements for wiring and sometimes the installation of controls or switches within the dwelling or business concerned.  The user will also need to know about the range of relevant electrical appliances that are available, and particularly the power demand associated with each of them.  These demand-side issues all have cost implications that may present a barrier to electricity access. Government funding and/or private sector financing mechanisms should therefore be considered to facilitate this final connection process and purchase of appliances and hence support the required increase in electricity demand.  Beyond increased awareness – there is certainly a need to inform the user of a range of issues that relate to new  electricity access.  This includes education related to the safe and cost-effective use of electricity for personal lifestyle  improvements, the costs involved for supply and maintenance, and the opportunities presented by access to  electricity.  But the demand promotion goes beyond simply raising user awareness.  Building upon an increased  understanding of electricity supply as a foundation, the user must be given support to maximise the advantages  associated with electricity access.  This involves providing the resources necessary to grow the market for activities  based upon electricity use, with lasting benefit for the communities involved.</vt:lpstr>
      <vt:lpstr>Demand Promotion:   Opportunities for productive use – in addition to the personal benefits associated with e.g. improved lighting, television/radio and charging of mobile phones, the new access to energy could have potential for productive use that can generate additional income.  Users need to be informed about such opportunities, starting with simple applications such as the refrigeration of drinks for sale, the use of a sewing machine, or a hair-cutter, which can all form the basis of early stage economic activity.  Wide uptake of such opportunities within a community can lead to significant economic development, with a resulting increase in purchasing power, and growth of electricity demand.  Support for the development of such productive activities, in the form of access to finance and/or technical assistance may be required to maximise the potential for productive use.  Interactions with other NEA Categories:    Demand promotion can support electrification across Technologies, Delivery Models and Legal and Price/tariff regulation approaches. However, there are some categories where capacity building interact most closely.  Finance - Demand growth is important to achieve economic sustainability for electricity businesses, and demand promotion programmes will thus support private finance of electrification. For users, availability of finance will often be a major constraint.  There may be costs to the user that are associated with the final technical arrangements for distribution of power within the recipient household, office or operation.  Appliances to enable electricity consumption will also be needed.  This presents a market opportunity for the private sector, which can offer financial loans with appropriate payback arrangements that increase the affordability of the additional purchases required by new users. Grants or subsidies may be justified to support demand-side measures that will provide electricity access, and the associated basic services, for the target users.  Different forms of grants and/or subsidies  should be considered to help overcome the financial barriers on the demand-side, in order to facilitate the supply  of electricity at a level that will reflect user needs, and help to bring the related social and economic benefits to the  target communities. </vt:lpstr>
      <vt:lpstr>PowerPoint-Präsentation</vt:lpstr>
      <vt:lpstr>PowerPoint-Präsentation</vt:lpstr>
      <vt:lpstr>PowerPoint-Präsentation</vt:lpstr>
      <vt:lpstr>Technology Development and Adoption:   Definition  – The process of engineering, demonstrating, and bringing into use a new means of electricity provision, or adoption of a technology in use elsewhere and its adaptation to local conditions.  Technology match – for successful investment into expanded electrification, the key risks must be addressed.  Financial and political risks will be key concerns, and the technology risk must also be considered.  This does not necessarily relate to the correct operation of the technology, since most electricity generation, transmission and distribution systems to be used will already be well tried and tested elsewhere.  However, there is a risk associated with matching the availability of local energy resources to the technology introduced.  For distributed electrification systems, whether mini-grids or stand-alone, renewable energy resources will often be the principle fuel source though hybrid systems may also require diesel fuel.  Careful assessment of resource availability is therefore required in advance of any technology selection.  This will relate to the natural conditions (such as solar radiation intensity, wind speeds, and water flow rates) but also supply chains associated with biofuels and with any diesel fuel needed for hybrids or back-up systems.  Technology transfer – there have been, and continue to be, many programmes driven by industrialised countries that aim to use in developing countries those technologies that have been effectively demonstrated.  This brings the advantage of reducing the risk for of trying to implement technologies for electrification that will not function in a way to achieve cost-effective power supplies to remote areas.  The transfer of familiar technologies from an industrialised country may also bring the benefit of reduced costs for the recipient country since the provider can generate a new demand for technology that has saturated the market in its country of origin, and thereby justify reduced prices.  However, this process of technology transfer can bring longer-term disadvantages to the developing country involved since any replacement of parts, maintenance or operations management may have to be sourced from the country of origin, which will lead to significant costs.  For this reason, policy makers should consider the longer-term impact of  technology transfer before accepting any systems for electrification that cannot be supported locally.</vt:lpstr>
      <vt:lpstr>Technology Development and Adoption:   Capital vs operational costs – the choice of technology to be developed for remote electrification (whether grid extension, mini-grids or stand-alone systems) must take account of the quality of service, the social and environmental impact, but most importantly the cost implications for users.  One fundamental issue is the choice of renewable energy technology or systems using fossil fuels (such as diesel or coal). The capital costs associated with renewable energy technologies can often present a critical barrier to potential users. This is despite the fact that the running costs will be minimal since the energy source is often freely available.  Users often do not bear the upfront investment costs of electricity generation from fossil fuels, but may underestimate the longer-term financial obligation that is involved.  Independent authorities, including the government, should seek to inform users and investors of the cost implications of technology development, and the likely affordability to the target customers.  Introducing innovative financing mechanisms to offset the upfront costs of renewable energy technologies over a period of time is likely to bring great long-term benefit for end-users, as well as for the environment.  Appropriate technology – for technology to be appropriate, it must correspond to local needs.  One of the key issues to address regarding any technology introduced for new electricity connections in developing countries is its affordability.  Priority must be given to technology that can be built, operated and maintained by the local people with very limited outside assistance (technical, material, or financial) if it is to be sustainable.  In many cases, the most advanced technology is inappropriate for the local needs and alternative approaches should be introduced, based upon the use of locally-available renewable resources, while promoting self-reliance.  For successful electrification expansion, national and local governments, as well as private companies, must find technology options for new electricity connections that are both efficient and fit within fiscal limitations.  Another key criterion for the adoption of appropriate technology is the “image of modernity”.  It has been found that people in many developing countries (in the same way as people of many industrialized countries) want to perceive themselves as modern and progressive, at least within their personal  context. Most people, wherever they live, want to feel significant and to be perceived as worthwhile. It follows,  therefore, that an image of being modern is important to the success of any technology for electrification. People  must believe that a technological device brings with it a degree of sophistication which can elevate the user’s social  status as well as meet a basic human need.  Any technologies introduced to bring electricity to previously unserved  communities must take account of this fact if they are to achieve local acceptance.</vt:lpstr>
      <vt:lpstr>Technology Development and Adoption: Interactions with other NEA Categories:     Technologies – New technologies may sit within a technology category (eg grid extension, mini-grid or standalone) or may span more than one category (eg an advance in electricity storage which could benefit both isolated mini-grids and standalone systems)   Delivery Model – The private sector will often bring forward new technologies, but they may be reluctant to implement them at scale because of the inherent risk. Private-public partnerships may provide a vehicle to bring in new technology, with the private sector providing the technology know-how while the public sector bears the additional technology risk. Adoption of technologies already demonstrated elsewhere and their adaptation for local use may be undertaken by the public or private sector alone.   Legal basis – One reason for offering a concession is to support new technology development. In general, however, there is no particular association between new technology and any particular regulatory structure.    Price/Tariff regulation –  One of the main purposes in the medium term of adopting new technology is to drive down prices or tariffs, but  initial demonstration projects may require a higher return on investment and (in the absence of specific grants or subsidies) this should be recognised in agreed prices/tariffs.    Finance – Private financiers are in principle interested in investing in new technologies, but may require higher rates of return and/or grants and subsidies to do so. In the medium term new technology should reduce electricity costs and hence user finance.   Non-Financial Interventions: Quality/technical standards – technology development must take account of all the relevant standards that are enforced in  the country of implementation.  However, such standards should take account of the differing needs of target customers  for the expansion of electrification.  Such users, often living in remote areas and having a low power demand, will not have  the same technology needs as customers who need much greater electricity loads to be provided for.  The application of  the same technical standards may impose additional costs on remote users that mean the electricity supply will become  unaffordable.  Whilst the safety of supply must be maintained in all cases, other standards (such as the availability of  electricity 24/7, or the complexity of control systems) may not be required and could thereby help to reduce electricity  cost, hence increasing the level of access to remote areas.</vt:lpstr>
      <vt:lpstr>PowerPoint-Präsentation</vt:lpstr>
      <vt:lpstr>PowerPoint-Präsentation</vt:lpstr>
      <vt:lpstr> National Energy Planning:   Definition – Bringing together information on costs and performance of electricity technologies with data on energy access needs, preferences and willingness to pay and the availability of energy resources for electricity generation, on a geospatial basis to determine how needs can best be met.  Interactions with other NEA Categories:    Technologies - The purpose of national energy planning is to compare the viability and costs of building and operating new, centralised electricity generation and extending the existing grid, with those of local generation and a mini-grid distribution system, or of standalone systems. Which of these is more appropriate in each location depends on a complex relationship between levels of demand, costs of electricity transmission and distribution, availability of energy resources and the capital and operating costs of different forms and scales of electricity generation. National Energy Planning allows the optimum mix of technologies to be established, and hence identifies those technologies which should be the focus of any NEA and on which resources should be concentrated.  Delivery Model – National Energy Planning helps to establish the technologies most suitable for electricity provision but establishing the most appropriate delivery model is then a further exercise.  Legal basis &amp; Price/Tariff regulation - Once National Energy Planning has allowed the intended mix of technologies to be decided, the legal basis and regulatory framework within which these are to be delivered can be determined.     Finance - National Energy Planning enables policy makers to assess the overall funding needed for electrification and  where this will most effectively be directed. It also provides information on users’ willingness to pay and hence allows  the mix of private finance, grants and subsidies and other public funding and user finance needed to be estimated,  and so provides valuable information to support design of financial interventions. If the resulting Plan, and the data  on which it is based is made available, it can support private investment by acting as a source of market information.         </vt:lpstr>
      <vt:lpstr>PowerPoint-Präsentation</vt:lpstr>
      <vt:lpstr>PowerPoint-Präsentation</vt:lpstr>
      <vt:lpstr>Bangladesh, IDCOL Solar Home Systems</vt:lpstr>
      <vt:lpstr>Bangladesh, IDCOL Solar Home Systems</vt:lpstr>
      <vt:lpstr>Bangladesh, IDCOL Solar Home Systems</vt:lpstr>
      <vt:lpstr>Bangladesh, IDCOL Solar Home Systems</vt:lpstr>
      <vt:lpstr>Bangladesh, IDCOL Solar Home Systems</vt:lpstr>
      <vt:lpstr>Bangladesh, IDCOL Solar Home Systems</vt:lpstr>
      <vt:lpstr>Brazil, Luz para Todos (Light for All)</vt:lpstr>
      <vt:lpstr>Brazil, Luz para Todos (Light for All)</vt:lpstr>
      <vt:lpstr>Brazil, Luz para Todos (Light for All)</vt:lpstr>
      <vt:lpstr>PowerPoint-Präsentation</vt:lpstr>
      <vt:lpstr>PowerPoint-Präsentation</vt:lpstr>
      <vt:lpstr>PowerPoint-Präsentation</vt:lpstr>
      <vt:lpstr>PowerPoint-Präsentation</vt:lpstr>
      <vt:lpstr>Cambodia “Light Touch” Regulation</vt:lpstr>
      <vt:lpstr>Cambodia “Light Touch” Regulation</vt:lpstr>
      <vt:lpstr>Cambodia “Light Touch” Regulation</vt:lpstr>
      <vt:lpstr>Cambodia “Light Touch” Regulation</vt:lpstr>
      <vt:lpstr>Cambodia “Light Touch” Regulation</vt:lpstr>
      <vt:lpstr>Cambodia “Light Touch” Regulation</vt:lpstr>
      <vt:lpstr>Cambodia “Light Touch” Regulation</vt:lpstr>
      <vt:lpstr>Costa Rica, Distribution Cooperatives</vt:lpstr>
      <vt:lpstr>Costa Rica, Distribution Cooperatives</vt:lpstr>
      <vt:lpstr>Costa Rica, Distribution Cooperatives</vt:lpstr>
      <vt:lpstr>Costa Rica, Distribution Cooperatives</vt:lpstr>
      <vt:lpstr>Costa Rica, Distribution Cooperatives</vt:lpstr>
      <vt:lpstr>Costa Rica, Distribution Cooperatives</vt:lpstr>
      <vt:lpstr>Costa Rica, Distribution Cooperatives</vt:lpstr>
      <vt:lpstr>Ethiopia, Solar Market Development</vt:lpstr>
      <vt:lpstr>Ethiopia, Solar Market Development</vt:lpstr>
      <vt:lpstr>Ethiopia Solar Market Development</vt:lpstr>
      <vt:lpstr>Ethiopia Solar Market Development</vt:lpstr>
      <vt:lpstr>Ethiopia Solar Market Development</vt:lpstr>
      <vt:lpstr>Ethiopia, Solar Market Development</vt:lpstr>
      <vt:lpstr>Ethiopia, Solar Market Development</vt:lpstr>
      <vt:lpstr>Kenya, Off-Grid for Vision 2030</vt:lpstr>
      <vt:lpstr>Kenya, Off-Grid for Vision 2030</vt:lpstr>
      <vt:lpstr>Kenya, Off-Grid for Vision 2030</vt:lpstr>
      <vt:lpstr>Kenya, Off-Grid for Vision 2030</vt:lpstr>
      <vt:lpstr>Kenya, Off-Grid for Vision 2030</vt:lpstr>
      <vt:lpstr>Kenya, Off-Grid for Vision 2030</vt:lpstr>
      <vt:lpstr>Mali, Rural Electrification Programme</vt:lpstr>
      <vt:lpstr>Mali, Rural Electrification Programme</vt:lpstr>
      <vt:lpstr>Mali, Rural Electrification Programme</vt:lpstr>
      <vt:lpstr>Mali, Rural Electrification Programme</vt:lpstr>
      <vt:lpstr>Mali, Rural Electrification Programme</vt:lpstr>
      <vt:lpstr>Mali, Rural Electrification Programme</vt:lpstr>
      <vt:lpstr>Nepal, Rural Energy Development Programme</vt:lpstr>
      <vt:lpstr>Nepal, Rural Energy Development Programme</vt:lpstr>
      <vt:lpstr>Nepal, Rural Energy Development Programme</vt:lpstr>
      <vt:lpstr>Nepal, Rural Energy Development Programme</vt:lpstr>
      <vt:lpstr>Nepal, Rural Energy Development Programme</vt:lpstr>
      <vt:lpstr>Nepal, Rural Energy Development Programme</vt:lpstr>
      <vt:lpstr>Peru, Concession Model for Standalone Systems</vt:lpstr>
      <vt:lpstr>Peru, Concession Model for Standalone Systems</vt:lpstr>
      <vt:lpstr>Peru, Concession Model for Standalone Systems</vt:lpstr>
      <vt:lpstr>Peru, Concession Model for Standalone Systems</vt:lpstr>
      <vt:lpstr>Peru, Concession Model for Standalone Systems</vt:lpstr>
      <vt:lpstr>Peru, Concession Model for Standalone Systems</vt:lpstr>
      <vt:lpstr>Peru, Concession Model for Standalone Systems</vt:lpstr>
      <vt:lpstr>Philippines, Islanded Distribution by Cooperatives</vt:lpstr>
      <vt:lpstr>Philippines, Islanded Distribution by Cooperatives</vt:lpstr>
      <vt:lpstr>Philippines, Islanded Distribution by Cooperatives</vt:lpstr>
      <vt:lpstr>Philippines, Islanded Distribution by Cooperatives</vt:lpstr>
      <vt:lpstr>Philippines, Islanded Distribution by Cooperatives</vt:lpstr>
      <vt:lpstr>Philippines, Islanded Distribution by Cooperatives</vt:lpstr>
      <vt:lpstr>Philippines, Islanded Distribution by Cooperatives</vt:lpstr>
      <vt:lpstr>Rwanda, Sector-Wide Approach to Planning</vt:lpstr>
      <vt:lpstr>Rwanda, Sector-Wide Approach to Planning</vt:lpstr>
      <vt:lpstr>Rwanda, Sector-Wide Approach to Planning</vt:lpstr>
      <vt:lpstr>Rwanda, Sector-Wide Approach to Planning</vt:lpstr>
      <vt:lpstr>Rwanda, Sector-Wide Approach to Planning</vt:lpstr>
      <vt:lpstr>Rwanda, Sector-Wide Approach to Planning</vt:lpstr>
      <vt:lpstr>South Africa, Integrated National Electrification</vt:lpstr>
      <vt:lpstr>South Africa, Integrated National Electrification</vt:lpstr>
      <vt:lpstr>South Africa, Integrated National Electrification</vt:lpstr>
      <vt:lpstr>South Africa, Integrated National Electrification</vt:lpstr>
      <vt:lpstr>South Africa, Integrated National Electrification</vt:lpstr>
      <vt:lpstr>South Africa, Integrated National Electrification</vt:lpstr>
      <vt:lpstr>Tanzania, mini-grids Regulatory Framework</vt:lpstr>
      <vt:lpstr>Tanzania, mini-grids Regulatory Framework</vt:lpstr>
      <vt:lpstr>Tanzania, mini-grids Regulatory Framework</vt:lpstr>
      <vt:lpstr>Tanzania, mini-grids Regulatory Framework</vt:lpstr>
      <vt:lpstr>Tanzania, mini-grids Regulatory Framework</vt:lpstr>
      <vt:lpstr>Tanzania, mini-grids Regulatory Framework</vt:lpstr>
      <vt:lpstr>Tunisia, Low Cost Distribution Technology</vt:lpstr>
      <vt:lpstr>Tunisia, Low Cost Distribution Technology</vt:lpstr>
      <vt:lpstr>Tunisia, Low Cost Distribution Technology</vt:lpstr>
      <vt:lpstr>Tunisia, Low Cost Distribution Technology</vt:lpstr>
      <vt:lpstr>Tunisia, Low Cost Distribution Technology</vt:lpstr>
      <vt:lpstr>Tunisia, Low Cost Distribution Technology</vt:lpstr>
      <vt:lpstr>Vietnam, Rapid Grid Expansion</vt:lpstr>
      <vt:lpstr>Vietnam, Rapid Grid Expansion</vt:lpstr>
      <vt:lpstr>Vietnam, Rapid Grid Expansion</vt:lpstr>
      <vt:lpstr>Vietnam, Rapid Grid Expansion</vt:lpstr>
      <vt:lpstr>Vietnam, Rapid Grid Expansion</vt:lpstr>
      <vt:lpstr>Vietnam, Rapid Grid Expansion</vt:lpstr>
      <vt:lpstr>Vietnam, Rapid Grid Expansion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 Ratti</dc:creator>
  <cp:lastModifiedBy>Gewehr, Christina GIZ BE</cp:lastModifiedBy>
  <cp:revision>754</cp:revision>
  <dcterms:created xsi:type="dcterms:W3CDTF">2017-06-06T14:34:27Z</dcterms:created>
  <dcterms:modified xsi:type="dcterms:W3CDTF">2018-07-16T12:45:16Z</dcterms:modified>
</cp:coreProperties>
</file>